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/>
    <p:restoredTop sz="86352"/>
  </p:normalViewPr>
  <p:slideViewPr>
    <p:cSldViewPr snapToGrid="0" snapToObjects="1">
      <p:cViewPr varScale="1">
        <p:scale>
          <a:sx n="76" d="100"/>
          <a:sy n="76" d="100"/>
        </p:scale>
        <p:origin x="39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C782F-FE82-D645-93CD-C7FE0F6DD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C61EE-4EDA-D543-81B4-D7A922F43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30454-6CF6-B04F-8409-4EC77BB4758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4DE18-197F-054B-9F5B-F0F53CFAD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2514B-F480-E74D-9C54-FCBD432D13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241B-5BFD-E844-A590-2674D278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FA5D7-20A8-1F44-850E-873324644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4F5DA-0E46-3C4F-A1D1-8B96C6B4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6331"/>
            <a:ext cx="9144000" cy="219233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7E67-0BB6-CB4E-9E16-D94CBCE7D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918"/>
            <a:ext cx="9144000" cy="11199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E3671-2B9F-8B44-8EB0-FDD10EA549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771" y="5486400"/>
            <a:ext cx="2130457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2A7668-0D12-404C-AFC2-13D193287427}"/>
              </a:ext>
            </a:extLst>
          </p:cNvPr>
          <p:cNvCxnSpPr/>
          <p:nvPr userDrawn="1"/>
        </p:nvCxnSpPr>
        <p:spPr>
          <a:xfrm flipV="1">
            <a:off x="4267200" y="3404602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822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Data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0B8FDC-7A4A-D743-8B7E-5034A4FEE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950" y="0"/>
            <a:ext cx="6115050" cy="6858000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3E737BD-D11B-2C4F-9335-4C2FC9E7915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0" y="2857505"/>
            <a:ext cx="4038600" cy="377189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CBF92E1-12A1-A64C-91A0-C4B1464786CA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084320" y="2857505"/>
            <a:ext cx="4023360" cy="377189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EB473-77A7-164B-8CC3-F1629F57D61A}"/>
              </a:ext>
            </a:extLst>
          </p:cNvPr>
          <p:cNvCxnSpPr/>
          <p:nvPr userDrawn="1"/>
        </p:nvCxnSpPr>
        <p:spPr>
          <a:xfrm flipV="1">
            <a:off x="42672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6E151C4-8184-F341-BD3E-B3B50F5F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5E5BB7-2D53-B045-93A0-2869367EE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309307"/>
            <a:ext cx="4038600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C7316B1-83D4-744E-BEE3-FFFDDF663E9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53399" y="2857498"/>
            <a:ext cx="4038600" cy="377189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AFABEF8-8A10-564F-B8B7-3585EC269E5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24000" y="2171700"/>
            <a:ext cx="9143999" cy="685798"/>
          </a:xfrm>
        </p:spPr>
        <p:txBody>
          <a:bodyPr anchor="t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8056DB-3748-D146-A9B3-58F86F50CC0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084320" y="6309305"/>
            <a:ext cx="4038600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989C7A1-0B9E-5440-AE89-0D3335DD396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153398" y="6309305"/>
            <a:ext cx="4038601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1891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Data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40CC32-C4AE-044A-8327-4D78B56AF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950" y="0"/>
            <a:ext cx="6115050" cy="685800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82126B-6413-6C47-ABB4-C7FF5950C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857500"/>
            <a:ext cx="3017520" cy="37718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EB473-77A7-164B-8CC3-F1629F57D61A}"/>
              </a:ext>
            </a:extLst>
          </p:cNvPr>
          <p:cNvCxnSpPr/>
          <p:nvPr userDrawn="1"/>
        </p:nvCxnSpPr>
        <p:spPr>
          <a:xfrm flipV="1">
            <a:off x="42672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6E151C4-8184-F341-BD3E-B3B50F5F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5E5BB7-2D53-B045-93A0-2869367EE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309307"/>
            <a:ext cx="3017520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C7316B1-83D4-744E-BEE3-FFFDDF663E9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48000" y="2857505"/>
            <a:ext cx="3017520" cy="37718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88A4C52-DB1C-A846-A115-DDD80F344D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048000" y="6309312"/>
            <a:ext cx="3017520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2618C485-2212-6449-AD54-9376050C42A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96000" y="2857500"/>
            <a:ext cx="3017520" cy="37718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BD7207-8B5E-B943-B82C-EA8EA078B24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6309307"/>
            <a:ext cx="3017520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52351079-9884-9F49-9297-8B3165ED23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0" y="2857500"/>
            <a:ext cx="3048000" cy="37718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008E8BE-0232-4447-B024-498B3347B8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44000" y="6309307"/>
            <a:ext cx="3048000" cy="320088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AFABEF8-8A10-564F-B8B7-3585EC269E5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24000" y="2171700"/>
            <a:ext cx="9143999" cy="685798"/>
          </a:xfrm>
        </p:spPr>
        <p:txBody>
          <a:bodyPr anchor="t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8541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1F34E20-9F23-C648-A5FA-DDD562304AD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4000" y="3794918"/>
            <a:ext cx="9144000" cy="11199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F28B9-9DF4-764E-88BF-D9D39722A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254" y="5486400"/>
            <a:ext cx="2175492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F16F7-9A40-9B4C-A903-C0BDE91C7E88}"/>
              </a:ext>
            </a:extLst>
          </p:cNvPr>
          <p:cNvCxnSpPr/>
          <p:nvPr userDrawn="1"/>
        </p:nvCxnSpPr>
        <p:spPr>
          <a:xfrm flipV="1">
            <a:off x="4267200" y="34290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84F9E46-AF7A-E04B-959A-86D0DA584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6331"/>
            <a:ext cx="9144000" cy="219233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stylet</a:t>
            </a:r>
          </a:p>
        </p:txBody>
      </p:sp>
    </p:spTree>
    <p:extLst>
      <p:ext uri="{BB962C8B-B14F-4D97-AF65-F5344CB8AC3E}">
        <p14:creationId xmlns:p14="http://schemas.microsoft.com/office/powerpoint/2010/main" val="21058165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5711-68E6-6447-9127-D7B34C3B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0"/>
            <a:ext cx="11353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2A09-8890-7044-A011-BC0BCAAE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71699"/>
            <a:ext cx="11353800" cy="42291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85F1F-3883-B243-92D4-62007F7A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8CE4-DE3C-DA4D-A3F2-C6345F1C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800"/>
            <a:ext cx="6912827" cy="320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1EDC-1A4C-2B47-8D74-8BB4B20D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DDB5C0-38DE-ED48-8F4B-2B3DE2CE893D}"/>
              </a:ext>
            </a:extLst>
          </p:cNvPr>
          <p:cNvCxnSpPr/>
          <p:nvPr userDrawn="1"/>
        </p:nvCxnSpPr>
        <p:spPr>
          <a:xfrm flipV="1">
            <a:off x="42672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378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DC83-21A7-B148-B143-9047EF8E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29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6493-057B-454D-B414-DDF01516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2" y="2171700"/>
            <a:ext cx="5524498" cy="4229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BD225-07B3-7E43-8EAB-9F2918F1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171697"/>
            <a:ext cx="5524500" cy="422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574B0-7F0E-5544-87C5-830950CA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83FC1-0BE7-7F4B-972E-18ABA36E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800"/>
            <a:ext cx="6912827" cy="320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017B4-69DA-024D-A07F-DB8EF75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D6CF9CB9-53DC-6842-8621-8653FE9365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ECF4B-DF87-2349-94A1-27B3F3DFCC33}"/>
              </a:ext>
            </a:extLst>
          </p:cNvPr>
          <p:cNvCxnSpPr/>
          <p:nvPr userDrawn="1"/>
        </p:nvCxnSpPr>
        <p:spPr>
          <a:xfrm flipV="1">
            <a:off x="42672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463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82EC-2D90-564D-9035-7DEFFE61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144000" cy="1349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CA74-5FE9-2F41-898F-7D4B2BB74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171700"/>
            <a:ext cx="5524500" cy="68579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13494-AC71-7A46-82BA-AECFCE27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" y="2857500"/>
            <a:ext cx="5524501" cy="3543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B557E-13CB-8842-9BEA-A4806AEE0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2171700"/>
            <a:ext cx="5524499" cy="685797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9BFFD-890B-0345-A7CA-1611FFE2A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857500"/>
            <a:ext cx="5524498" cy="3543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AC6E0-B39F-374E-AE03-390C2884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AEC55-D3A8-E848-817F-B80D9E33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800"/>
            <a:ext cx="6912827" cy="320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F1DD8-A5CC-DD4A-96E9-A1A4F8D0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43935B-8F49-9441-B760-4AC77F8FC068}"/>
              </a:ext>
            </a:extLst>
          </p:cNvPr>
          <p:cNvCxnSpPr/>
          <p:nvPr userDrawn="1"/>
        </p:nvCxnSpPr>
        <p:spPr>
          <a:xfrm flipV="1">
            <a:off x="42672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025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52A1-F95F-B04A-A510-F084844D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2901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70D1B-875D-A843-A998-2CC6A257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62ECA-ECE6-2B48-B255-6BEDB73C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800"/>
            <a:ext cx="6912827" cy="320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9365E-86B2-AB4F-991F-0A798E2C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EE13B7-4BF1-FD4A-8734-AA338DC351F4}"/>
              </a:ext>
            </a:extLst>
          </p:cNvPr>
          <p:cNvCxnSpPr/>
          <p:nvPr userDrawn="1"/>
        </p:nvCxnSpPr>
        <p:spPr>
          <a:xfrm flipV="1">
            <a:off x="42672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945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F1675-6F69-9C4F-A7A8-21C94774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C9D84-84F4-1A4F-9F56-DBB4C06F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800"/>
            <a:ext cx="6912827" cy="320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840AD-0E1D-F74C-8209-11F3FF77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584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FA38-97C0-D449-B32A-64E991EB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5524500" cy="13715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B795C-A96C-BB42-B8AF-B4A55229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342900"/>
            <a:ext cx="5524500" cy="6057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6990E-2832-7F45-B4D5-992257CF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" y="2171699"/>
            <a:ext cx="5524500" cy="42291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69D0F-F8BC-5C44-B819-1248280C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A825C-647F-6348-BB9D-14074E67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400800"/>
            <a:ext cx="6912827" cy="320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D2B19-EE36-7D46-949E-A0BCA0FC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B3E139-0755-4541-A5E7-AC8303FD210C}"/>
              </a:ext>
            </a:extLst>
          </p:cNvPr>
          <p:cNvCxnSpPr/>
          <p:nvPr userDrawn="1"/>
        </p:nvCxnSpPr>
        <p:spPr>
          <a:xfrm flipV="1">
            <a:off x="13335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17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2CAF-D4CA-EB45-B3F9-33D0E033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0"/>
            <a:ext cx="5524501" cy="1371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C0988-57A8-D64F-BCB7-79378130E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8400" y="0"/>
            <a:ext cx="59436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C65F4-C7C7-B541-BE64-9CBB6288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" y="2171699"/>
            <a:ext cx="5524500" cy="420687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0F1699-B534-3040-A9D3-1067FC44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B90333-820B-0441-9ACA-7DADFA12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996B86-90D6-4B4D-B489-3D8855C1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(#)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3359B-25C9-C34C-ACC7-CFF7EF00316D}"/>
              </a:ext>
            </a:extLst>
          </p:cNvPr>
          <p:cNvCxnSpPr/>
          <p:nvPr userDrawn="1"/>
        </p:nvCxnSpPr>
        <p:spPr>
          <a:xfrm flipV="1">
            <a:off x="1333500" y="1828800"/>
            <a:ext cx="3657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8722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9FD95-50E2-4D4F-BF40-B3DE19B554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76950" y="0"/>
            <a:ext cx="61150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9253C-F529-0140-BADC-E51D89F01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985" y="2171700"/>
            <a:ext cx="11342915" cy="420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0FB30-79EE-5146-81D1-889D5D4A5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4938" y="6400800"/>
            <a:ext cx="1271589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Avenir Next Medium" panose="020B0503020202020204" pitchFamily="34" charset="0"/>
              </a:defRPr>
            </a:lvl1pPr>
          </a:lstStyle>
          <a:p>
            <a:fld id="{696F13A5-D18A-D44C-A6A1-2A9CD35BF9F4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0363-C15B-FD4A-9A6D-FD331E0E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4733" y="6400799"/>
            <a:ext cx="658167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Avenir Next Medium" panose="020B0503020202020204" pitchFamily="34" charset="0"/>
              </a:defRPr>
            </a:lvl1pPr>
          </a:lstStyle>
          <a:p>
            <a:r>
              <a:rPr lang="en-US" dirty="0"/>
              <a:t>|  (#)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CECB4DB-917A-0249-BA77-F3FE370C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300" y="6400800"/>
            <a:ext cx="66826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Avenir Next Medium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Placeholder 22">
            <a:extLst>
              <a:ext uri="{FF2B5EF4-FFF2-40B4-BE49-F238E27FC236}">
                <a16:creationId xmlns:a16="http://schemas.microsoft.com/office/drawing/2014/main" id="{B1D9C491-E72C-5845-831A-48D73A14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144000" cy="1349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3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ransition spd="slow">
    <p:wipe/>
  </p:transition>
  <p:txStyles>
    <p:titleStyle>
      <a:lvl1pPr algn="ctr" defTabSz="914400" rtl="0" eaLnBrk="1" fontAlgn="base" latinLnBrk="0" hangingPunct="1">
        <a:lnSpc>
          <a:spcPct val="100000"/>
        </a:lnSpc>
        <a:spcBef>
          <a:spcPct val="0"/>
        </a:spcBef>
        <a:buNone/>
        <a:defRPr sz="4000" b="1" i="0" u="none" strike="noStrike" kern="1200" baseline="0">
          <a:ln>
            <a:noFill/>
          </a:ln>
          <a:solidFill>
            <a:schemeClr val="accent4"/>
          </a:solidFill>
          <a:effectLst/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itchFamily="2" charset="2"/>
        <a:buChar char="§"/>
        <a:defRPr lang="en-US" sz="24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lang="en-US" sz="24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lang="en-US" sz="24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lang="en-US" sz="24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lang="en-US" sz="24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1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6" orient="horz" pos="1080" userDrawn="1">
          <p15:clr>
            <a:srgbClr val="F26B43"/>
          </p15:clr>
        </p15:guide>
        <p15:guide id="7" orient="horz" pos="2088" userDrawn="1">
          <p15:clr>
            <a:srgbClr val="F26B43"/>
          </p15:clr>
        </p15:guide>
        <p15:guide id="8" orient="horz" pos="3096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1992" userDrawn="1">
          <p15:clr>
            <a:srgbClr val="F26B43"/>
          </p15:clr>
        </p15:guide>
        <p15:guide id="12" orient="horz" pos="1800" userDrawn="1">
          <p15:clr>
            <a:srgbClr val="F26B43"/>
          </p15:clr>
        </p15:guide>
        <p15:guide id="13" orient="horz" pos="4176" userDrawn="1">
          <p15:clr>
            <a:srgbClr val="F26B43"/>
          </p15:clr>
        </p15:guide>
        <p15:guide id="14" pos="960" userDrawn="1">
          <p15:clr>
            <a:srgbClr val="F26B43"/>
          </p15:clr>
        </p15:guide>
        <p15:guide id="15" pos="6720" userDrawn="1">
          <p15:clr>
            <a:srgbClr val="F26B43"/>
          </p15:clr>
        </p15:guide>
        <p15:guide id="16" orient="horz" pos="3648" userDrawn="1">
          <p15:clr>
            <a:srgbClr val="F26B43"/>
          </p15:clr>
        </p15:guide>
        <p15:guide id="17" orient="horz" pos="216" userDrawn="1">
          <p15:clr>
            <a:srgbClr val="F26B43"/>
          </p15:clr>
        </p15:guide>
        <p15:guide id="18" orient="horz" pos="1368" userDrawn="1">
          <p15:clr>
            <a:srgbClr val="F26B43"/>
          </p15:clr>
        </p15:guide>
        <p15:guide id="19" orient="horz" pos="1152" userDrawn="1">
          <p15:clr>
            <a:srgbClr val="F26B43"/>
          </p15:clr>
        </p15:guide>
        <p15:guide id="20" pos="3744" userDrawn="1">
          <p15:clr>
            <a:srgbClr val="F26B43"/>
          </p15:clr>
        </p15:guide>
        <p15:guide id="21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7775-4B4C-B24D-9505-4B71B5E3B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Alexandria/Arlington Regional Workforce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4A0FD-0BF0-E842-8D3D-6D7974FC4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26, 2019</a:t>
            </a:r>
          </a:p>
        </p:txBody>
      </p:sp>
    </p:spTree>
    <p:extLst>
      <p:ext uri="{BB962C8B-B14F-4D97-AF65-F5344CB8AC3E}">
        <p14:creationId xmlns:p14="http://schemas.microsoft.com/office/powerpoint/2010/main" val="18066224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Trades Employment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Definition: Construction, Material Moving, Installation, Maintenance and Repair, Production, and Related Management</a:t>
            </a:r>
          </a:p>
          <a:p>
            <a:endParaRPr lang="en-US" dirty="0"/>
          </a:p>
          <a:p>
            <a:r>
              <a:rPr lang="en-US" dirty="0"/>
              <a:t>Arlington/Alexandria: 25,175 (8.9%)</a:t>
            </a:r>
          </a:p>
          <a:p>
            <a:pPr lvl="1"/>
            <a:endParaRPr lang="en-US" dirty="0"/>
          </a:p>
          <a:p>
            <a:r>
              <a:rPr lang="en-US" dirty="0"/>
              <a:t>NOVA Region: 160,546 (12%)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Washington, D.C. Metro Region: 386,249 (11.4%)</a:t>
            </a:r>
          </a:p>
        </p:txBody>
      </p:sp>
    </p:spTree>
    <p:extLst>
      <p:ext uri="{BB962C8B-B14F-4D97-AF65-F5344CB8AC3E}">
        <p14:creationId xmlns:p14="http://schemas.microsoft.com/office/powerpoint/2010/main" val="31953702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Trades Avg. Salary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 Occupations: $52,000 (57,000 employed)</a:t>
            </a:r>
          </a:p>
          <a:p>
            <a:pPr lvl="1"/>
            <a:endParaRPr lang="en-US" dirty="0"/>
          </a:p>
          <a:p>
            <a:r>
              <a:rPr lang="en-US" dirty="0"/>
              <a:t>Material Moving Occupations: $33,600 (22,600 employed)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Installation, Maintenance, and Repair Occupations: $57,100 (50,500 employed)</a:t>
            </a:r>
          </a:p>
          <a:p>
            <a:endParaRPr lang="en-US" dirty="0"/>
          </a:p>
          <a:p>
            <a:r>
              <a:rPr lang="en-US" dirty="0"/>
              <a:t>Production Occupations: $42,800 (26,600 employed)</a:t>
            </a:r>
          </a:p>
        </p:txBody>
      </p:sp>
    </p:spTree>
    <p:extLst>
      <p:ext uri="{BB962C8B-B14F-4D97-AF65-F5344CB8AC3E}">
        <p14:creationId xmlns:p14="http://schemas.microsoft.com/office/powerpoint/2010/main" val="6526223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Occupations Snapshot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77453"/>
              </p:ext>
            </p:extLst>
          </p:nvPr>
        </p:nvGraphicFramePr>
        <p:xfrm>
          <a:off x="1260584" y="2015583"/>
          <a:ext cx="9670831" cy="436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114">
                  <a:extLst>
                    <a:ext uri="{9D8B030D-6E8A-4147-A177-3AD203B41FA5}">
                      <a16:colId xmlns:a16="http://schemas.microsoft.com/office/drawing/2014/main" val="266232255"/>
                    </a:ext>
                  </a:extLst>
                </a:gridCol>
                <a:gridCol w="1958513">
                  <a:extLst>
                    <a:ext uri="{9D8B030D-6E8A-4147-A177-3AD203B41FA5}">
                      <a16:colId xmlns:a16="http://schemas.microsoft.com/office/drawing/2014/main" val="3627952846"/>
                    </a:ext>
                  </a:extLst>
                </a:gridCol>
                <a:gridCol w="2098480">
                  <a:extLst>
                    <a:ext uri="{9D8B030D-6E8A-4147-A177-3AD203B41FA5}">
                      <a16:colId xmlns:a16="http://schemas.microsoft.com/office/drawing/2014/main" val="2115101115"/>
                    </a:ext>
                  </a:extLst>
                </a:gridCol>
                <a:gridCol w="2259724">
                  <a:extLst>
                    <a:ext uri="{9D8B030D-6E8A-4147-A177-3AD203B41FA5}">
                      <a16:colId xmlns:a16="http://schemas.microsoft.com/office/drawing/2014/main" val="2060473415"/>
                    </a:ext>
                  </a:extLst>
                </a:gridCol>
              </a:tblGrid>
              <a:tr h="660710">
                <a:tc>
                  <a:txBody>
                    <a:bodyPr/>
                    <a:lstStyle/>
                    <a:p>
                      <a:r>
                        <a:rPr lang="en-US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Employed </a:t>
                      </a:r>
                    </a:p>
                    <a:p>
                      <a:r>
                        <a:rPr lang="en-US" dirty="0"/>
                        <a:t>NOVA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Growth</a:t>
                      </a:r>
                    </a:p>
                    <a:p>
                      <a:r>
                        <a:rPr lang="en-US" dirty="0"/>
                        <a:t>2019-2024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8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Construction</a:t>
                      </a:r>
                      <a:r>
                        <a:rPr lang="en-US" sz="1400" baseline="0" dirty="0"/>
                        <a:t> Laborers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72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Carpenters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$49,600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14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Construction Supervisors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Electricians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$63,200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3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Plumbers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6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5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Equipment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$49,200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0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Maintenance and Repair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6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Automotive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90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HVAC Mechanics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9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072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NOVA Workforce">
      <a:dk1>
        <a:srgbClr val="000000"/>
      </a:dk1>
      <a:lt1>
        <a:srgbClr val="FFFFFF"/>
      </a:lt1>
      <a:dk2>
        <a:srgbClr val="65665C"/>
      </a:dk2>
      <a:lt2>
        <a:srgbClr val="E7E6E6"/>
      </a:lt2>
      <a:accent1>
        <a:srgbClr val="C99700"/>
      </a:accent1>
      <a:accent2>
        <a:srgbClr val="046938"/>
      </a:accent2>
      <a:accent3>
        <a:srgbClr val="004C97"/>
      </a:accent3>
      <a:accent4>
        <a:srgbClr val="500778"/>
      </a:accent4>
      <a:accent5>
        <a:srgbClr val="93272C"/>
      </a:accent5>
      <a:accent6>
        <a:srgbClr val="4F758B"/>
      </a:accent6>
      <a:hlink>
        <a:srgbClr val="009F4D"/>
      </a:hlink>
      <a:folHlink>
        <a:srgbClr val="0469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FBDAC14-C3BB-454D-93F1-38F5D7022F40}" vid="{79061EDA-C78E-A844-85BC-584965E6A2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3004</TotalTime>
  <Words>187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</vt:lpstr>
      <vt:lpstr>Avenir Next Medium</vt:lpstr>
      <vt:lpstr>Calibri</vt:lpstr>
      <vt:lpstr>Wingdings</vt:lpstr>
      <vt:lpstr>Office Theme</vt:lpstr>
      <vt:lpstr>Alexandria/Arlington Regional Workforce Council</vt:lpstr>
      <vt:lpstr>Trades Employment Overview</vt:lpstr>
      <vt:lpstr>Trades Avg. Salary Overview</vt:lpstr>
      <vt:lpstr>Trade Occupations Snapshot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Workforce</dc:title>
  <dc:creator>Najera, Otto A.</dc:creator>
  <cp:lastModifiedBy>David Remick</cp:lastModifiedBy>
  <cp:revision>16</cp:revision>
  <cp:lastPrinted>2019-05-14T18:59:42Z</cp:lastPrinted>
  <dcterms:created xsi:type="dcterms:W3CDTF">2019-05-14T18:53:25Z</dcterms:created>
  <dcterms:modified xsi:type="dcterms:W3CDTF">2019-09-26T12:13:51Z</dcterms:modified>
</cp:coreProperties>
</file>