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5" r:id="rId1"/>
  </p:sldMasterIdLst>
  <p:notesMasterIdLst>
    <p:notesMasterId r:id="rId14"/>
  </p:notesMasterIdLst>
  <p:handoutMasterIdLst>
    <p:handoutMasterId r:id="rId15"/>
  </p:handoutMasterIdLst>
  <p:sldIdLst>
    <p:sldId id="279" r:id="rId2"/>
    <p:sldId id="306" r:id="rId3"/>
    <p:sldId id="316" r:id="rId4"/>
    <p:sldId id="321" r:id="rId5"/>
    <p:sldId id="322" r:id="rId6"/>
    <p:sldId id="317" r:id="rId7"/>
    <p:sldId id="319" r:id="rId8"/>
    <p:sldId id="324" r:id="rId9"/>
    <p:sldId id="325" r:id="rId10"/>
    <p:sldId id="323" r:id="rId11"/>
    <p:sldId id="318" r:id="rId12"/>
    <p:sldId id="314" r:id="rId13"/>
  </p:sldIdLst>
  <p:sldSz cx="12192000" cy="6858000"/>
  <p:notesSz cx="6858000" cy="9144000"/>
  <p:embeddedFontLst>
    <p:embeddedFont>
      <p:font typeface="Franklin Gothic Book" panose="020B050302010202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  <p:embeddedFont>
      <p:font typeface="Arial Black" panose="020B0A04020102020204" pitchFamily="34" charset="0"/>
      <p:bold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B11"/>
    <a:srgbClr val="001D30"/>
    <a:srgbClr val="044407"/>
    <a:srgbClr val="035507"/>
    <a:srgbClr val="074804"/>
    <a:srgbClr val="004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3"/>
    <p:restoredTop sz="86395"/>
  </p:normalViewPr>
  <p:slideViewPr>
    <p:cSldViewPr snapToGrid="0" snapToObjects="1">
      <p:cViewPr varScale="1">
        <p:scale>
          <a:sx n="69" d="100"/>
          <a:sy n="69" d="100"/>
        </p:scale>
        <p:origin x="63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47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Washington D.C.</c:v>
                </c:pt>
                <c:pt idx="1">
                  <c:v>Phoenix</c:v>
                </c:pt>
                <c:pt idx="2">
                  <c:v>Atlanta</c:v>
                </c:pt>
                <c:pt idx="3">
                  <c:v>Dallas</c:v>
                </c:pt>
                <c:pt idx="4">
                  <c:v>Philadelphia</c:v>
                </c:pt>
                <c:pt idx="5">
                  <c:v>New York City</c:v>
                </c:pt>
                <c:pt idx="6">
                  <c:v>Boston</c:v>
                </c:pt>
                <c:pt idx="7">
                  <c:v>Chicago</c:v>
                </c:pt>
                <c:pt idx="8">
                  <c:v>Los Angeles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9.9</c:v>
                </c:pt>
                <c:pt idx="1">
                  <c:v>12.3</c:v>
                </c:pt>
                <c:pt idx="2">
                  <c:v>12.7</c:v>
                </c:pt>
                <c:pt idx="3">
                  <c:v>12.8</c:v>
                </c:pt>
                <c:pt idx="4">
                  <c:v>14.5</c:v>
                </c:pt>
                <c:pt idx="5">
                  <c:v>15.2</c:v>
                </c:pt>
                <c:pt idx="6">
                  <c:v>15.3</c:v>
                </c:pt>
                <c:pt idx="7">
                  <c:v>17.5</c:v>
                </c:pt>
                <c:pt idx="8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4-4CB2-ACF5-8A422E18F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0124831"/>
        <c:axId val="1770125247"/>
      </c:barChart>
      <c:catAx>
        <c:axId val="1770124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125247"/>
        <c:crosses val="autoZero"/>
        <c:auto val="1"/>
        <c:lblAlgn val="ctr"/>
        <c:lblOffset val="100"/>
        <c:noMultiLvlLbl val="0"/>
      </c:catAx>
      <c:valAx>
        <c:axId val="1770125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124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38366</c:v>
                </c:pt>
                <c:pt idx="1">
                  <c:v>38817</c:v>
                </c:pt>
                <c:pt idx="2">
                  <c:v>34768</c:v>
                </c:pt>
                <c:pt idx="3">
                  <c:v>41839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C-4133-A4D5-1A7A78F681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49928</c:v>
                </c:pt>
                <c:pt idx="1">
                  <c:v>52755</c:v>
                </c:pt>
                <c:pt idx="2">
                  <c:v>35558</c:v>
                </c:pt>
                <c:pt idx="3">
                  <c:v>32855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7C-4133-A4D5-1A7A78F68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1981535"/>
        <c:axId val="1551979039"/>
      </c:barChart>
      <c:catAx>
        <c:axId val="155198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979039"/>
        <c:crosses val="autoZero"/>
        <c:auto val="1"/>
        <c:lblAlgn val="ctr"/>
        <c:lblOffset val="100"/>
        <c:noMultiLvlLbl val="0"/>
      </c:catAx>
      <c:valAx>
        <c:axId val="155197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98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4ED64-FF3C-2B49-B0C4-DD779EAC70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3ACD9-8760-2145-BCE9-2B77D9D4D9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490EC-5EF0-EE44-B814-3AE4F06A00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2ACA-D5A8-FA44-ABB0-FFEC630DB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88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24F97-6C38-C44D-B07B-E6A70495565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5689-81FC-DA48-9923-EB178ACC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5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8" y="3781338"/>
            <a:ext cx="7612341" cy="970966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 lang="en-US" sz="2400" b="0" i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1019" y="5097699"/>
            <a:ext cx="4029599" cy="80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55B6A4-FA3F-C245-B04E-D38F2FB45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85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9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D1318-1734-4747-809B-74127EA5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2834557"/>
            <a:ext cx="4658275" cy="3334423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8527A6-94EF-5F44-97A6-54762DD5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2834557"/>
            <a:ext cx="4658275" cy="3334423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D23F68-C8EB-D34A-9016-A3DFFF4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6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D1318-1734-4747-809B-74127EA5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2834557"/>
            <a:ext cx="4658275" cy="3334423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8527A6-94EF-5F44-97A6-54762DD5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2834557"/>
            <a:ext cx="4658275" cy="3334423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D23F68-C8EB-D34A-9016-A3DFFF4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1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s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90EF6D-E565-9B44-8FE1-ADC434A455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48834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19C73D-1E12-0345-B4A9-A717C73F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890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6ED999-73A8-2D44-BD01-4FDE20BB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6A9239-E5FE-674D-B746-87E6A319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3216948"/>
            <a:ext cx="4658275" cy="3084100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73F9BF-4D54-BC48-B9C1-D722921B4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3216947"/>
            <a:ext cx="4658275" cy="3084101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s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90EF6D-E565-9B44-8FE1-ADC434A455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48834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19C73D-1E12-0345-B4A9-A717C73F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890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6ED999-73A8-2D44-BD01-4FDE20BB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6A9239-E5FE-674D-B746-87E6A319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3216948"/>
            <a:ext cx="4658275" cy="3084100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73F9BF-4D54-BC48-B9C1-D722921B4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3216947"/>
            <a:ext cx="4658275" cy="3084101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975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4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73" y="1205978"/>
            <a:ext cx="7208292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052293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95EA-30AF-D24E-B131-A294455CB7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388" y="2707481"/>
            <a:ext cx="7207250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76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4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73" y="1205978"/>
            <a:ext cx="7208292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052293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95EA-30AF-D24E-B131-A294455CB7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388" y="2707481"/>
            <a:ext cx="7207250" cy="3721894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11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524" y="1205978"/>
            <a:ext cx="6748998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953814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279529-0A0E-9E4B-98A9-6CCF35F38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524" y="2707481"/>
            <a:ext cx="6748998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108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524" y="1205978"/>
            <a:ext cx="6748998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953814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279529-0A0E-9E4B-98A9-6CCF35F38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524" y="2707481"/>
            <a:ext cx="6748998" cy="3721894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74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1438" y="1205978"/>
            <a:ext cx="4610851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-1" y="-847"/>
            <a:ext cx="6096001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4175F6-AA52-0740-A7BA-125F1F2EE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1438" y="2707481"/>
            <a:ext cx="4611084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774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1438" y="1205978"/>
            <a:ext cx="4610851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-1" y="-847"/>
            <a:ext cx="6096001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4175F6-AA52-0740-A7BA-125F1F2EE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1438" y="2707481"/>
            <a:ext cx="4611084" cy="3721894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0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53FE80-9210-F946-82FD-472BD6FA1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3547" y="0"/>
            <a:ext cx="4848453" cy="3830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0054" y="5097699"/>
            <a:ext cx="4029599" cy="805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D2FAA-E3E0-9241-BE8B-A53BB3F99650}"/>
              </a:ext>
            </a:extLst>
          </p:cNvPr>
          <p:cNvSpPr/>
          <p:nvPr userDrawn="1"/>
        </p:nvSpPr>
        <p:spPr>
          <a:xfrm>
            <a:off x="9431712" y="1544626"/>
            <a:ext cx="957263" cy="837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9F6841-D323-4C4F-8844-CA12DFC25829}"/>
              </a:ext>
            </a:extLst>
          </p:cNvPr>
          <p:cNvSpPr/>
          <p:nvPr userDrawn="1"/>
        </p:nvSpPr>
        <p:spPr>
          <a:xfrm>
            <a:off x="10558194" y="4371659"/>
            <a:ext cx="957263" cy="153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44627"/>
            <a:ext cx="7612340" cy="1893804"/>
          </a:xfrm>
          <a:effectLst/>
        </p:spPr>
        <p:txBody>
          <a:bodyPr anchor="b" anchorCtr="0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1061118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01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4610851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E189CD-5995-9F43-B52E-30C33C26E3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BA1774-663E-0841-A850-8707CB11A3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25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4610851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E189CD-5995-9F43-B52E-30C33C26E3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BA1774-663E-0841-A850-8707CB11A3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33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10092958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10092958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4CEE72-5D36-254D-8754-CF8C20DC550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758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4610851" cy="4782072"/>
          </a:xfrm>
        </p:spPr>
        <p:txBody>
          <a:bodyPr anchor="ctr" anchorCtr="0"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DF71F-A8A7-FB41-8DAE-430448E1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09FCB7-0316-E146-8575-2AA7037F40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039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4610851" cy="4782072"/>
          </a:xfrm>
        </p:spPr>
        <p:txBody>
          <a:bodyPr anchor="ctr" anchorCtr="0"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DF71F-A8A7-FB41-8DAE-430448E1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09FCB7-0316-E146-8575-2AA7037F40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28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10062223" cy="4782072"/>
          </a:xfrm>
        </p:spPr>
        <p:txBody>
          <a:bodyPr anchor="ctr" anchorCtr="0"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AD96EA2-BABC-1548-AB22-8D9AEECC5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10071708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3FD427-C6CE-2545-B8F6-26C48587802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251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1" y="1125114"/>
            <a:ext cx="4610850" cy="4782072"/>
          </a:xfrm>
        </p:spPr>
        <p:txBody>
          <a:bodyPr anchor="ctr" anchorCtr="0"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D365D1-0F6A-D441-BD43-C7E6F4D3AE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67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1" y="1125114"/>
            <a:ext cx="4610850" cy="4782072"/>
          </a:xfrm>
        </p:spPr>
        <p:txBody>
          <a:bodyPr anchor="ctr" anchorCtr="0"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D365D1-0F6A-D441-BD43-C7E6F4D3AE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80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0" y="1125114"/>
            <a:ext cx="10062223" cy="4782072"/>
          </a:xfrm>
        </p:spPr>
        <p:txBody>
          <a:bodyPr anchor="ctr" anchorCtr="0"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27968"/>
            <a:ext cx="10071707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62BBAD5-0142-CA4E-A564-7885FC0F01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505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D617-B74E-514F-B2BA-87A2DCA770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006" y="1125115"/>
            <a:ext cx="4610100" cy="47820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347FF2-8404-A843-9920-67CC14A8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75DB01-3854-BC49-80E1-7A27105E8A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07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0054" y="5097699"/>
            <a:ext cx="4029599" cy="8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10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D617-B74E-514F-B2BA-87A2DCA770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006" y="1125115"/>
            <a:ext cx="4610100" cy="47820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347FF2-8404-A843-9920-67CC14A8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27968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75DB01-3854-BC49-80E1-7A27105E8A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34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0A91AB-00FC-264E-98D8-48CDB2671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3547" y="0"/>
            <a:ext cx="4848453" cy="3830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BDE705-7BC3-E24B-A350-8AD012F53A3D}"/>
              </a:ext>
            </a:extLst>
          </p:cNvPr>
          <p:cNvSpPr/>
          <p:nvPr userDrawn="1"/>
        </p:nvSpPr>
        <p:spPr>
          <a:xfrm>
            <a:off x="9431712" y="1544626"/>
            <a:ext cx="957263" cy="837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73AD39-9F89-4E43-98C6-AAF12338D0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938" y="5082332"/>
            <a:ext cx="7612062" cy="10517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dirty="0"/>
              <a:t>Contact information  </a:t>
            </a:r>
          </a:p>
          <a:p>
            <a:pPr lvl="0"/>
            <a:r>
              <a:rPr lang="en-US" dirty="0" err="1"/>
              <a:t>Email@nvcc.edu</a:t>
            </a:r>
            <a:r>
              <a:rPr lang="en-US" dirty="0"/>
              <a:t>  |  (xxx) xxx-</a:t>
            </a:r>
            <a:r>
              <a:rPr lang="en-US" dirty="0" err="1"/>
              <a:t>xxxx</a:t>
            </a:r>
            <a:r>
              <a:rPr lang="en-US" dirty="0"/>
              <a:t>  |  </a:t>
            </a:r>
            <a:r>
              <a:rPr lang="en-US" dirty="0" err="1"/>
              <a:t>website@websiteaddress.com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91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5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96981"/>
            <a:ext cx="6809678" cy="1841450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3781338"/>
            <a:ext cx="6809680" cy="970966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1019" y="5097699"/>
            <a:ext cx="4029599" cy="80592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52297B3-C37C-6642-8A04-143A90D9A7D7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2858678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DABA436-CA93-604F-BD69-39E81AB917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35870"/>
            <a:ext cx="2021906" cy="1511264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B3FFB1-41C7-E744-8040-8B66015C9B0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-1" y="1"/>
            <a:ext cx="12192001" cy="533538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1906" y="5491093"/>
            <a:ext cx="9363489" cy="1200329"/>
          </a:xfrm>
          <a:solidFill>
            <a:schemeClr val="bg1"/>
          </a:solidFill>
          <a:effectLst/>
        </p:spPr>
        <p:txBody>
          <a:bodyPr lIns="731520" rIns="457200" anchor="ctr">
            <a:normAutofit/>
          </a:bodyPr>
          <a:lstStyle>
            <a:lvl1pPr algn="l">
              <a:defRPr lang="en-US" sz="3600" b="1" i="0" kern="1200" cap="all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4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4ACCA3-BBEA-7A47-B4DB-F3B4A5D9A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8995316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8995318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8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13E4447-F213-B24B-BFB4-A923F594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F3AEC8-3B7C-8F49-9813-87F623725C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3112278"/>
            <a:ext cx="9692746" cy="2988485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1EAE715-A7B6-624C-867B-0AB81A47108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48834" y="2423674"/>
            <a:ext cx="9693275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06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153F51-FD1B-5A41-9E80-30C8173E09E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48834" y="2423674"/>
            <a:ext cx="9693275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409C5C6-4EBF-1A43-A161-86CF6E07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143AE76-A819-7A46-BDDD-C4EC50521F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3112278"/>
            <a:ext cx="9692746" cy="2988485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1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A409C5C6-4EBF-1A43-A161-86CF6E07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143AE76-A819-7A46-BDDD-C4EC50521F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2423674"/>
            <a:ext cx="9692746" cy="2988485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82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8168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95" r:id="rId6"/>
    <p:sldLayoutId id="2147483681" r:id="rId7"/>
    <p:sldLayoutId id="2147483696" r:id="rId8"/>
    <p:sldLayoutId id="2147483712" r:id="rId9"/>
    <p:sldLayoutId id="2147483683" r:id="rId10"/>
    <p:sldLayoutId id="2147483702" r:id="rId11"/>
    <p:sldLayoutId id="2147483684" r:id="rId12"/>
    <p:sldLayoutId id="2147483703" r:id="rId13"/>
    <p:sldLayoutId id="2147483704" r:id="rId14"/>
    <p:sldLayoutId id="2147483701" r:id="rId15"/>
    <p:sldLayoutId id="2147483705" r:id="rId16"/>
    <p:sldLayoutId id="2147483687" r:id="rId17"/>
    <p:sldLayoutId id="2147483706" r:id="rId18"/>
    <p:sldLayoutId id="2147483688" r:id="rId19"/>
    <p:sldLayoutId id="2147483707" r:id="rId20"/>
    <p:sldLayoutId id="2147483689" r:id="rId21"/>
    <p:sldLayoutId id="2147483697" r:id="rId22"/>
    <p:sldLayoutId id="2147483709" r:id="rId23"/>
    <p:sldLayoutId id="2147483708" r:id="rId24"/>
    <p:sldLayoutId id="2147483698" r:id="rId25"/>
    <p:sldLayoutId id="2147483710" r:id="rId26"/>
    <p:sldLayoutId id="2147483692" r:id="rId27"/>
    <p:sldLayoutId id="2147483699" r:id="rId28"/>
    <p:sldLayoutId id="2147483711" r:id="rId29"/>
    <p:sldLayoutId id="2147483694" r:id="rId30"/>
    <p:sldLayoutId id="2147483700" r:id="rId31"/>
    <p:sldLayoutId id="2147483693" r:id="rId32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cap="all" dirty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2000" b="0" i="1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4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2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cooley@nvcc.edu" TargetMode="External"/><Relationship Id="rId2" Type="http://schemas.openxmlformats.org/officeDocument/2006/relationships/hyperlink" Target="http://www.nvcc.edu/lm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94235" y="2485509"/>
            <a:ext cx="7612340" cy="1905844"/>
          </a:xfrm>
        </p:spPr>
        <p:txBody>
          <a:bodyPr>
            <a:normAutofit/>
          </a:bodyPr>
          <a:lstStyle/>
          <a:p>
            <a:r>
              <a:rPr lang="en-US" dirty="0" smtClean="0"/>
              <a:t>State of the workforce: </a:t>
            </a:r>
            <a:r>
              <a:rPr lang="en-US" dirty="0" smtClean="0"/>
              <a:t>covid-19 in northern </a:t>
            </a:r>
            <a:r>
              <a:rPr lang="en-US" dirty="0" smtClean="0"/>
              <a:t>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7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postings in may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49362" y="2142460"/>
            <a:ext cx="9692746" cy="4147504"/>
          </a:xfrm>
        </p:spPr>
        <p:txBody>
          <a:bodyPr/>
          <a:lstStyle/>
          <a:p>
            <a:r>
              <a:rPr lang="en-US" dirty="0" smtClean="0"/>
              <a:t>Four industries had an increase in job postings in May from April</a:t>
            </a:r>
          </a:p>
          <a:p>
            <a:pPr lvl="1"/>
            <a:r>
              <a:rPr lang="en-US" dirty="0" smtClean="0"/>
              <a:t>Health care &amp; social assistance: up 9.3%</a:t>
            </a:r>
          </a:p>
          <a:p>
            <a:pPr lvl="1"/>
            <a:r>
              <a:rPr lang="en-US" dirty="0" smtClean="0"/>
              <a:t>Accommodation &amp; food services: up 3.1.%</a:t>
            </a:r>
          </a:p>
          <a:p>
            <a:pPr lvl="1"/>
            <a:r>
              <a:rPr lang="en-US" dirty="0" smtClean="0"/>
              <a:t>Administrative &amp; support: up 7.1%</a:t>
            </a:r>
          </a:p>
          <a:p>
            <a:pPr lvl="1"/>
            <a:r>
              <a:rPr lang="en-US" dirty="0" smtClean="0"/>
              <a:t>Other services: up 21.2%</a:t>
            </a:r>
          </a:p>
          <a:p>
            <a:r>
              <a:rPr lang="en-US" dirty="0" smtClean="0"/>
              <a:t>Professional, Scientific, and Technical Services is still largest industry by job postings, but these declined 5.8% between April and May</a:t>
            </a:r>
          </a:p>
          <a:p>
            <a:r>
              <a:rPr lang="en-US" dirty="0" smtClean="0"/>
              <a:t>Information had largest % decrease from April to May at 16.8% decline</a:t>
            </a:r>
          </a:p>
          <a:p>
            <a:r>
              <a:rPr lang="en-US" dirty="0" smtClean="0"/>
              <a:t>Registered nurses had 27.8% increase in job postings from April to May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190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49363" y="2168434"/>
            <a:ext cx="9692746" cy="39323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Recession peak will be Q3 2020</a:t>
            </a:r>
          </a:p>
          <a:p>
            <a:r>
              <a:rPr lang="en-US" sz="2800" dirty="0" smtClean="0"/>
              <a:t>Will </a:t>
            </a:r>
            <a:r>
              <a:rPr lang="en-US" sz="2800" b="1" dirty="0" smtClean="0"/>
              <a:t>begin</a:t>
            </a:r>
            <a:r>
              <a:rPr lang="en-US" sz="2800" dirty="0" smtClean="0"/>
              <a:t> to normalize in 12-24 </a:t>
            </a:r>
            <a:r>
              <a:rPr lang="en-US" sz="2800" dirty="0" smtClean="0"/>
              <a:t>months – dependent on factors discussed earlier</a:t>
            </a:r>
            <a:endParaRPr lang="en-US" sz="2800" dirty="0" smtClean="0"/>
          </a:p>
          <a:p>
            <a:r>
              <a:rPr lang="en-US" sz="2800" dirty="0" smtClean="0"/>
              <a:t>D.C. will be one of the least impacted major metro areas (see this already in the April unemployment rates)</a:t>
            </a:r>
          </a:p>
          <a:p>
            <a:pPr lvl="1"/>
            <a:r>
              <a:rPr lang="en-US" sz="2800" dirty="0" smtClean="0"/>
              <a:t>1. Washington, D.C.</a:t>
            </a:r>
          </a:p>
          <a:p>
            <a:pPr lvl="1"/>
            <a:r>
              <a:rPr lang="en-US" sz="2800" dirty="0" smtClean="0"/>
              <a:t>2. San Jose</a:t>
            </a:r>
          </a:p>
          <a:p>
            <a:pPr lvl="1"/>
            <a:r>
              <a:rPr lang="en-US" sz="2800" dirty="0" smtClean="0"/>
              <a:t>3</a:t>
            </a:r>
            <a:r>
              <a:rPr lang="en-US" sz="2800" dirty="0" smtClean="0"/>
              <a:t>. Boston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5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Web: </a:t>
            </a:r>
            <a:r>
              <a:rPr lang="en-US" dirty="0" smtClean="0">
                <a:hlinkClick r:id="rId2"/>
              </a:rPr>
              <a:t>www.nvcc.edu/lmi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acooley@nvcc.edu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9021" y="110347"/>
            <a:ext cx="9692747" cy="1189554"/>
          </a:xfrm>
        </p:spPr>
        <p:txBody>
          <a:bodyPr/>
          <a:lstStyle/>
          <a:p>
            <a:r>
              <a:rPr lang="en-US" dirty="0" smtClean="0"/>
              <a:t>Northern Virginia region</a:t>
            </a:r>
            <a:br>
              <a:rPr lang="en-US" dirty="0" smtClean="0"/>
            </a:br>
            <a:r>
              <a:rPr lang="en-US" dirty="0" smtClean="0"/>
              <a:t>pre-covid19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80198" y="1436914"/>
            <a:ext cx="7336367" cy="47810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2400" b="1" i="0" kern="1200" baseline="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2400" b="1" i="0" kern="1200" baseline="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2400" b="1" i="0" kern="1200" baseline="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2400" b="1" i="0" kern="1200" baseline="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2400" b="1" i="0" kern="1200" baseline="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Population: </a:t>
            </a:r>
            <a:r>
              <a:rPr lang="en-US" sz="28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2,524,874</a:t>
            </a:r>
            <a:r>
              <a:rPr lang="en-US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 </a:t>
            </a:r>
            <a:r>
              <a:rPr lang="en-US" dirty="0" smtClean="0">
                <a:latin typeface="Franklin Gothic Book" panose="020B0503020102020204" pitchFamily="34" charset="0"/>
              </a:rPr>
              <a:t>(est. 2019)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Larger than: Raleigh, Portland, Austin, Pittsburgh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Average Population Growth: 1.5% annually (declining)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Franklin Gothic Book" panose="020B0503020102020204" pitchFamily="34" charset="0"/>
              </a:rPr>
              <a:t>Approx. 34,000 new residents annually</a:t>
            </a:r>
          </a:p>
          <a:p>
            <a:pPr lvl="1">
              <a:spcBef>
                <a:spcPts val="0"/>
              </a:spcBef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Number of jobs: </a:t>
            </a:r>
            <a:r>
              <a:rPr lang="en-US" sz="2800" dirty="0" smtClean="0">
                <a:solidFill>
                  <a:schemeClr val="accent6"/>
                </a:solidFill>
                <a:latin typeface="Franklin Gothic Book" panose="020B0503020102020204" pitchFamily="34" charset="0"/>
              </a:rPr>
              <a:t>1,356,274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Unemployment Rate: </a:t>
            </a:r>
            <a:r>
              <a:rPr lang="en-US" sz="2800" dirty="0" smtClean="0">
                <a:solidFill>
                  <a:schemeClr val="accent5"/>
                </a:solidFill>
                <a:latin typeface="Franklin Gothic Book" panose="020B0503020102020204" pitchFamily="34" charset="0"/>
              </a:rPr>
              <a:t>2.6% </a:t>
            </a:r>
            <a:r>
              <a:rPr lang="en-US" dirty="0" smtClean="0">
                <a:latin typeface="Franklin Gothic Book" panose="020B0503020102020204" pitchFamily="34" charset="0"/>
              </a:rPr>
              <a:t>(March 2020)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Job Postings in 2019: 483,287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Average Wage: $78,182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4664" y="2459421"/>
            <a:ext cx="4186576" cy="23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(economics)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49363" y="2129246"/>
            <a:ext cx="9692746" cy="397151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Yes, it’s bad</a:t>
            </a:r>
          </a:p>
          <a:p>
            <a:r>
              <a:rPr lang="en-US" sz="2800" dirty="0" smtClean="0"/>
              <a:t>Yes, it’s going to get worse</a:t>
            </a:r>
          </a:p>
          <a:p>
            <a:r>
              <a:rPr lang="en-US" sz="2800" dirty="0" smtClean="0"/>
              <a:t>No, we aren’t exactly sure what the outcomes will be</a:t>
            </a:r>
          </a:p>
          <a:p>
            <a:r>
              <a:rPr lang="en-US" sz="2800" dirty="0" smtClean="0"/>
              <a:t>Economists predicting a recovery of between 18-36 months</a:t>
            </a:r>
            <a:endParaRPr lang="en-US" sz="2800" dirty="0"/>
          </a:p>
          <a:p>
            <a:r>
              <a:rPr lang="en-US" sz="2800" dirty="0" smtClean="0"/>
              <a:t>Factors to watch:</a:t>
            </a:r>
          </a:p>
          <a:p>
            <a:pPr lvl="1"/>
            <a:r>
              <a:rPr lang="en-US" sz="2800" dirty="0" smtClean="0"/>
              <a:t>Vaccine / testing / re-emergence</a:t>
            </a:r>
          </a:p>
          <a:p>
            <a:pPr lvl="1"/>
            <a:r>
              <a:rPr lang="en-US" sz="2800" dirty="0" smtClean="0"/>
              <a:t>Public Sector budgets / layoffs</a:t>
            </a:r>
          </a:p>
          <a:p>
            <a:pPr lvl="1"/>
            <a:r>
              <a:rPr lang="en-US" sz="2800" dirty="0" smtClean="0"/>
              <a:t>Unemployment claims, consumer spending, GDP, and other economic data</a:t>
            </a:r>
          </a:p>
        </p:txBody>
      </p:sp>
    </p:spTree>
    <p:extLst>
      <p:ext uri="{BB962C8B-B14F-4D97-AF65-F5344CB8AC3E}">
        <p14:creationId xmlns:p14="http://schemas.microsoft.com/office/powerpoint/2010/main" val="70314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unemployment rates</a:t>
            </a:r>
            <a:br>
              <a:rPr lang="en-US" dirty="0" smtClean="0"/>
            </a:br>
            <a:r>
              <a:rPr lang="en-US" sz="1400" dirty="0" smtClean="0"/>
              <a:t>Source: Virginia employment commission</a:t>
            </a:r>
            <a:endParaRPr lang="en-US" sz="1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95932827"/>
              </p:ext>
            </p:extLst>
          </p:nvPr>
        </p:nvGraphicFramePr>
        <p:xfrm>
          <a:off x="1144860" y="2087183"/>
          <a:ext cx="969327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638">
                  <a:extLst>
                    <a:ext uri="{9D8B030D-6E8A-4147-A177-3AD203B41FA5}">
                      <a16:colId xmlns:a16="http://schemas.microsoft.com/office/drawing/2014/main" val="3892629082"/>
                    </a:ext>
                  </a:extLst>
                </a:gridCol>
                <a:gridCol w="4846638">
                  <a:extLst>
                    <a:ext uri="{9D8B030D-6E8A-4147-A177-3AD203B41FA5}">
                      <a16:colId xmlns:a16="http://schemas.microsoft.com/office/drawing/2014/main" val="3882708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Jurisdiction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2020 Unemployment 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1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Arlington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7.0% (10,328)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4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Alexandria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9.9% (9,880)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52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Falls</a:t>
                      </a:r>
                      <a:r>
                        <a:rPr lang="en-US" baseline="0" dirty="0" smtClean="0"/>
                        <a:t> Church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5.8% (471)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57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Fairfax 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10.1% (1,334)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24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Fairfax 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10.2% (63,856)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4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Loudoun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9.9% (21,604)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5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Manassas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10.9% (2,377)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37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Manassas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11.6% (1,085)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982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Prince William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11.3% (27,707)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7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Virginia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10.8%</a:t>
                      </a:r>
                      <a:r>
                        <a:rPr lang="en-US" baseline="0" dirty="0" smtClean="0"/>
                        <a:t> (465,888)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916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NORTHERN VIRGINIA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138,642 UNEMPLOYED (9.9%)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570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87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unemployment rates</a:t>
            </a:r>
            <a:br>
              <a:rPr lang="en-US" dirty="0" smtClean="0"/>
            </a:br>
            <a:r>
              <a:rPr lang="en-US" dirty="0" smtClean="0"/>
              <a:t>April 2020</a:t>
            </a:r>
            <a:br>
              <a:rPr lang="en-US" dirty="0" smtClean="0"/>
            </a:br>
            <a:r>
              <a:rPr lang="en-US" sz="1600" dirty="0" smtClean="0"/>
              <a:t>Source: </a:t>
            </a:r>
            <a:r>
              <a:rPr lang="en-US" sz="1600" dirty="0" smtClean="0"/>
              <a:t>Bureau of labor statistics</a:t>
            </a:r>
            <a:endParaRPr lang="en-US" sz="1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72577654"/>
              </p:ext>
            </p:extLst>
          </p:nvPr>
        </p:nvGraphicFramePr>
        <p:xfrm>
          <a:off x="1249363" y="2116183"/>
          <a:ext cx="9693275" cy="445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760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Numbers (so far)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49363" y="2129246"/>
            <a:ext cx="9692746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April unemployment rate: 9.9% (Washington, D.C. MSA &amp; NOVA)</a:t>
            </a:r>
          </a:p>
          <a:p>
            <a:pPr lvl="1"/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 smtClean="0"/>
              <a:t>unemployment </a:t>
            </a:r>
            <a:r>
              <a:rPr lang="en-US" dirty="0" smtClean="0"/>
              <a:t>rate USA</a:t>
            </a:r>
            <a:r>
              <a:rPr lang="en-US" dirty="0" smtClean="0"/>
              <a:t>: </a:t>
            </a:r>
            <a:r>
              <a:rPr lang="en-US" dirty="0" smtClean="0"/>
              <a:t>13.3% (</a:t>
            </a:r>
            <a:r>
              <a:rPr lang="en-US" dirty="0" smtClean="0"/>
              <a:t>State data release on 6/19</a:t>
            </a:r>
            <a:r>
              <a:rPr lang="en-US" dirty="0" smtClean="0"/>
              <a:t>) – down from 14.7% in April</a:t>
            </a:r>
            <a:endParaRPr lang="en-US" dirty="0" smtClean="0"/>
          </a:p>
          <a:p>
            <a:pPr lvl="1"/>
            <a:r>
              <a:rPr lang="en-US" dirty="0" smtClean="0"/>
              <a:t>May </a:t>
            </a:r>
            <a:r>
              <a:rPr lang="en-US" dirty="0" smtClean="0"/>
              <a:t>U6 </a:t>
            </a:r>
            <a:r>
              <a:rPr lang="en-US" dirty="0" smtClean="0"/>
              <a:t>unemployment </a:t>
            </a:r>
            <a:r>
              <a:rPr lang="en-US" dirty="0" smtClean="0"/>
              <a:t>rate USA: 21.2% - down from 22.8</a:t>
            </a:r>
            <a:r>
              <a:rPr lang="en-US" dirty="0" smtClean="0"/>
              <a:t>% </a:t>
            </a:r>
            <a:r>
              <a:rPr lang="en-US" dirty="0" smtClean="0"/>
              <a:t>in April </a:t>
            </a:r>
            <a:br>
              <a:rPr lang="en-US" dirty="0" smtClean="0"/>
            </a:br>
            <a:r>
              <a:rPr lang="en-US" dirty="0" smtClean="0"/>
              <a:t>(part-time/marginally </a:t>
            </a:r>
            <a:r>
              <a:rPr lang="en-US" dirty="0" smtClean="0"/>
              <a:t>attached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Initial unemployment claims: </a:t>
            </a:r>
            <a:r>
              <a:rPr lang="en-US" dirty="0" smtClean="0"/>
              <a:t>217,602 </a:t>
            </a:r>
            <a:r>
              <a:rPr lang="en-US" dirty="0" smtClean="0"/>
              <a:t>(as of </a:t>
            </a:r>
            <a:r>
              <a:rPr lang="en-US" dirty="0" smtClean="0"/>
              <a:t>June 6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Data updated weekly on Thursday (VEC website)</a:t>
            </a:r>
          </a:p>
          <a:p>
            <a:pPr lvl="1"/>
            <a:r>
              <a:rPr lang="en-US" dirty="0" smtClean="0"/>
              <a:t>Represents approximately </a:t>
            </a:r>
            <a:r>
              <a:rPr lang="en-US" dirty="0" smtClean="0"/>
              <a:t>15.5</a:t>
            </a:r>
            <a:r>
              <a:rPr lang="en-US" dirty="0" smtClean="0"/>
              <a:t>% of the workforce</a:t>
            </a:r>
          </a:p>
          <a:p>
            <a:pPr lvl="1"/>
            <a:r>
              <a:rPr lang="en-US" dirty="0" smtClean="0"/>
              <a:t>More than </a:t>
            </a:r>
            <a:r>
              <a:rPr lang="en-US" dirty="0" smtClean="0"/>
              <a:t>44.2 million </a:t>
            </a:r>
            <a:r>
              <a:rPr lang="en-US" dirty="0" smtClean="0"/>
              <a:t>nationwide </a:t>
            </a:r>
            <a:r>
              <a:rPr lang="en-US" dirty="0" smtClean="0"/>
              <a:t>claims since mid-March</a:t>
            </a:r>
            <a:endParaRPr lang="en-US" dirty="0" smtClean="0"/>
          </a:p>
          <a:p>
            <a:r>
              <a:rPr lang="en-US" dirty="0" smtClean="0"/>
              <a:t>GDP declined 4.8% in Quarter 1 2020</a:t>
            </a:r>
          </a:p>
          <a:p>
            <a:r>
              <a:rPr lang="en-US" dirty="0" smtClean="0"/>
              <a:t>7.5% decline in consumer spending in March (record; previous 2.1% 1987)</a:t>
            </a:r>
          </a:p>
          <a:p>
            <a:r>
              <a:rPr lang="en-US" dirty="0" smtClean="0"/>
              <a:t>13.6% decline in consumer spending in April (new record</a:t>
            </a:r>
            <a:r>
              <a:rPr lang="en-US" dirty="0" smtClean="0"/>
              <a:t>) – next release 6/26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344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postings In northern </a:t>
            </a:r>
            <a:r>
              <a:rPr lang="en-US" dirty="0" err="1" smtClean="0"/>
              <a:t>va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Source: Burning glass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17661516"/>
              </p:ext>
            </p:extLst>
          </p:nvPr>
        </p:nvGraphicFramePr>
        <p:xfrm>
          <a:off x="1249363" y="2233613"/>
          <a:ext cx="9693275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69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 weekly </a:t>
            </a:r>
            <a:r>
              <a:rPr lang="en-US" dirty="0" err="1" smtClean="0"/>
              <a:t>trendline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35227" y="2365732"/>
            <a:ext cx="11758980" cy="43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8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weekly </a:t>
            </a:r>
            <a:r>
              <a:rPr lang="en-US" dirty="0" err="1" smtClean="0"/>
              <a:t>trendline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32571" y="2202874"/>
            <a:ext cx="11726327" cy="4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66682"/>
      </p:ext>
    </p:extLst>
  </p:cSld>
  <p:clrMapOvr>
    <a:masterClrMapping/>
  </p:clrMapOvr>
</p:sld>
</file>

<file path=ppt/theme/theme1.xml><?xml version="1.0" encoding="utf-8"?>
<a:theme xmlns:a="http://schemas.openxmlformats.org/drawingml/2006/main" name="1_Dividend">
  <a:themeElements>
    <a:clrScheme name="NOVA Color Scheme">
      <a:dk1>
        <a:srgbClr val="101820"/>
      </a:dk1>
      <a:lt1>
        <a:srgbClr val="FFFFFF"/>
      </a:lt1>
      <a:dk2>
        <a:srgbClr val="65665C"/>
      </a:dk2>
      <a:lt2>
        <a:srgbClr val="EBEBEB"/>
      </a:lt2>
      <a:accent1>
        <a:srgbClr val="004E59"/>
      </a:accent1>
      <a:accent2>
        <a:srgbClr val="691F74"/>
      </a:accent2>
      <a:accent3>
        <a:srgbClr val="002A3A"/>
      </a:accent3>
      <a:accent4>
        <a:srgbClr val="D1D3D3"/>
      </a:accent4>
      <a:accent5>
        <a:srgbClr val="638C1C"/>
      </a:accent5>
      <a:accent6>
        <a:srgbClr val="C99700"/>
      </a:accent6>
      <a:hlink>
        <a:srgbClr val="046938"/>
      </a:hlink>
      <a:folHlink>
        <a:srgbClr val="004E5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CAA39F8-F1FB-C54B-953D-20171C63D72C}" vid="{4588C39F-4179-A346-8DD4-F52E49FF9B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NOVA-PPT-Template-Green</Template>
  <TotalTime>1642</TotalTime>
  <Words>544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Franklin Gothic Book</vt:lpstr>
      <vt:lpstr>Calibri</vt:lpstr>
      <vt:lpstr>Cambria</vt:lpstr>
      <vt:lpstr>Wingdings 2</vt:lpstr>
      <vt:lpstr>Arial Black</vt:lpstr>
      <vt:lpstr>Georgia</vt:lpstr>
      <vt:lpstr>Wingdings</vt:lpstr>
      <vt:lpstr>Arial</vt:lpstr>
      <vt:lpstr>1_Dividend</vt:lpstr>
      <vt:lpstr>State of the workforce: covid-19 in northern Virginia</vt:lpstr>
      <vt:lpstr>Northern Virginia region pre-covid19</vt:lpstr>
      <vt:lpstr>Covid-19 (economics)</vt:lpstr>
      <vt:lpstr>Current unemployment rates Source: Virginia employment commission</vt:lpstr>
      <vt:lpstr>National unemployment rates April 2020 Source: Bureau of labor statistics</vt:lpstr>
      <vt:lpstr>More Numbers (so far)</vt:lpstr>
      <vt:lpstr>Job postings In northern va Source: Burning glass</vt:lpstr>
      <vt:lpstr>Nova weekly trendline</vt:lpstr>
      <vt:lpstr>National weekly trendline</vt:lpstr>
      <vt:lpstr>Job postings in may</vt:lpstr>
      <vt:lpstr>predictions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Virginia Updates</dc:title>
  <dc:creator>Nelson, Jennifer L.</dc:creator>
  <cp:lastModifiedBy>Cooley, Alex</cp:lastModifiedBy>
  <cp:revision>172</cp:revision>
  <dcterms:created xsi:type="dcterms:W3CDTF">2019-10-13T13:25:25Z</dcterms:created>
  <dcterms:modified xsi:type="dcterms:W3CDTF">2020-06-17T01:25:03Z</dcterms:modified>
</cp:coreProperties>
</file>