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5" r:id="rId3"/>
    <p:sldId id="287" r:id="rId4"/>
    <p:sldId id="286" r:id="rId5"/>
    <p:sldId id="288" r:id="rId6"/>
    <p:sldId id="290" r:id="rId7"/>
    <p:sldId id="293" r:id="rId8"/>
    <p:sldId id="292" r:id="rId9"/>
  </p:sldIdLst>
  <p:sldSz cx="12192000" cy="6858000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Wingdings 2" panose="05020102010507070707" pitchFamily="18" charset="2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B11"/>
    <a:srgbClr val="001D30"/>
    <a:srgbClr val="044407"/>
    <a:srgbClr val="035507"/>
    <a:srgbClr val="074804"/>
    <a:srgbClr val="004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/>
    <p:restoredTop sz="86395"/>
  </p:normalViewPr>
  <p:slideViewPr>
    <p:cSldViewPr snapToGrid="0" snapToObjects="1">
      <p:cViewPr varScale="1">
        <p:scale>
          <a:sx n="73" d="100"/>
          <a:sy n="73" d="100"/>
        </p:scale>
        <p:origin x="4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47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4ED64-FF3C-2B49-B0C4-DD779EAC7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3ACD9-8760-2145-BCE9-2B77D9D4D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490EC-5EF0-EE44-B814-3AE4F06A00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2ACA-D5A8-FA44-ABB0-FFEC630DB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24F97-6C38-C44D-B07B-E6A7049556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5689-81FC-DA48-9923-EB178ACC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5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3781338"/>
            <a:ext cx="7612341" cy="970966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lang="en-US" sz="2400" b="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5B6A4-FA3F-C245-B04E-D38F2FB45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85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97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76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1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0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7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77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0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3FE80-9210-F946-82FD-472BD6FA1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D2FAA-E3E0-9241-BE8B-A53BB3F99650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F6841-D323-4C4F-8844-CA12DFC25829}"/>
              </a:ext>
            </a:extLst>
          </p:cNvPr>
          <p:cNvSpPr/>
          <p:nvPr userDrawn="1"/>
        </p:nvSpPr>
        <p:spPr>
          <a:xfrm>
            <a:off x="10558194" y="4371659"/>
            <a:ext cx="957263" cy="153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44627"/>
            <a:ext cx="7612340" cy="1893804"/>
          </a:xfrm>
          <a:effectLst/>
        </p:spPr>
        <p:txBody>
          <a:bodyPr anchor="b" anchorCtr="0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1061118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2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3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10092958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10092958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4CEE72-5D36-254D-8754-CF8C20DC55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758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039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10062223" cy="4782072"/>
          </a:xfrm>
        </p:spPr>
        <p:txBody>
          <a:bodyPr anchor="ctr" anchorCtr="0"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D96EA2-BABC-1548-AB22-8D9AEEC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10071708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3FD427-C6CE-2545-B8F6-26C4858780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25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67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80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0" y="1125114"/>
            <a:ext cx="10062223" cy="4782072"/>
          </a:xfrm>
        </p:spPr>
        <p:txBody>
          <a:bodyPr anchor="ctr" anchorCtr="0"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10071707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2BBAD5-0142-CA4E-A564-7885FC0F01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505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07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0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34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A91AB-00FC-264E-98D8-48CDB2671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DE705-7BC3-E24B-A350-8AD012F53A3D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3AD39-9F89-4E43-98C6-AAF12338D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5082332"/>
            <a:ext cx="7612062" cy="1051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information  </a:t>
            </a:r>
          </a:p>
          <a:p>
            <a:pPr lvl="0"/>
            <a:r>
              <a:rPr lang="en-US" dirty="0" err="1"/>
              <a:t>Email@nvcc.edu</a:t>
            </a:r>
            <a:r>
              <a:rPr lang="en-US" dirty="0"/>
              <a:t>  |  (xxx) xxx-</a:t>
            </a:r>
            <a:r>
              <a:rPr lang="en-US" dirty="0" err="1"/>
              <a:t>xxxx</a:t>
            </a:r>
            <a:r>
              <a:rPr lang="en-US" dirty="0"/>
              <a:t>  |  </a:t>
            </a:r>
            <a:r>
              <a:rPr lang="en-US" dirty="0" err="1"/>
              <a:t>website@websiteaddress.com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5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96981"/>
            <a:ext cx="6809678" cy="1841450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3781338"/>
            <a:ext cx="6809680" cy="97096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52297B3-C37C-6642-8A04-143A90D9A7D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2858678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ABA436-CA93-604F-BD69-39E81AB917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35870"/>
            <a:ext cx="2021906" cy="151126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B3FFB1-41C7-E744-8040-8B66015C9B0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1"/>
            <a:ext cx="12192001" cy="53353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06" y="5491093"/>
            <a:ext cx="9363489" cy="1200329"/>
          </a:xfrm>
          <a:solidFill>
            <a:schemeClr val="bg1"/>
          </a:solidFill>
          <a:effectLst/>
        </p:spPr>
        <p:txBody>
          <a:bodyPr lIns="731520" rIns="457200" anchor="ctr">
            <a:normAutofit/>
          </a:bodyPr>
          <a:lstStyle>
            <a:lvl1pPr algn="l">
              <a:defRPr lang="en-US" sz="3600" b="1" i="0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4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ACCA3-BBEA-7A47-B4DB-F3B4A5D9A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8995316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8995318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8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3E4447-F213-B24B-BFB4-A923F594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3AEC8-3B7C-8F49-9813-87F623725C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EAE715-A7B6-624C-867B-0AB81A47108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06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153F51-FD1B-5A41-9E80-30C8173E09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2423674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8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95" r:id="rId6"/>
    <p:sldLayoutId id="2147483681" r:id="rId7"/>
    <p:sldLayoutId id="2147483696" r:id="rId8"/>
    <p:sldLayoutId id="2147483712" r:id="rId9"/>
    <p:sldLayoutId id="2147483683" r:id="rId10"/>
    <p:sldLayoutId id="2147483702" r:id="rId11"/>
    <p:sldLayoutId id="2147483684" r:id="rId12"/>
    <p:sldLayoutId id="2147483703" r:id="rId13"/>
    <p:sldLayoutId id="2147483704" r:id="rId14"/>
    <p:sldLayoutId id="2147483701" r:id="rId15"/>
    <p:sldLayoutId id="2147483705" r:id="rId16"/>
    <p:sldLayoutId id="2147483687" r:id="rId17"/>
    <p:sldLayoutId id="2147483706" r:id="rId18"/>
    <p:sldLayoutId id="2147483688" r:id="rId19"/>
    <p:sldLayoutId id="2147483707" r:id="rId20"/>
    <p:sldLayoutId id="2147483689" r:id="rId21"/>
    <p:sldLayoutId id="2147483697" r:id="rId22"/>
    <p:sldLayoutId id="2147483709" r:id="rId23"/>
    <p:sldLayoutId id="2147483708" r:id="rId24"/>
    <p:sldLayoutId id="2147483698" r:id="rId25"/>
    <p:sldLayoutId id="2147483710" r:id="rId26"/>
    <p:sldLayoutId id="2147483692" r:id="rId27"/>
    <p:sldLayoutId id="2147483699" r:id="rId28"/>
    <p:sldLayoutId id="2147483711" r:id="rId29"/>
    <p:sldLayoutId id="2147483694" r:id="rId30"/>
    <p:sldLayoutId id="2147483700" r:id="rId31"/>
    <p:sldLayoutId id="2147483693" r:id="rId32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cap="all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1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4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cc.edu/lm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4235" y="2485509"/>
            <a:ext cx="7612340" cy="19058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workforce council</a:t>
            </a:r>
            <a:br>
              <a:rPr lang="en-US" dirty="0" smtClean="0"/>
            </a:br>
            <a:r>
              <a:rPr lang="en-US" dirty="0" smtClean="0"/>
              <a:t>11.21.2019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www.nvcc.edu/lmi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7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9021" y="110347"/>
            <a:ext cx="9692747" cy="118955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Northern </a:t>
            </a:r>
            <a:r>
              <a:rPr lang="en-US" dirty="0" smtClean="0"/>
              <a:t>Virginia region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59021" y="1027289"/>
            <a:ext cx="7336367" cy="55563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Population: </a:t>
            </a:r>
            <a:r>
              <a:rPr lang="en-US" sz="28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2,522,001</a:t>
            </a:r>
            <a:r>
              <a:rPr lang="en-US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(est.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Larger than: Raleigh, Portland, Austin, Pittsburgh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Average Population Growth: 1.7% annually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40,000 new residents annually (on average)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Negative net migration for U.S. born residents</a:t>
            </a:r>
          </a:p>
          <a:p>
            <a:pPr lvl="1">
              <a:spcBef>
                <a:spcPts val="0"/>
              </a:spcBef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Number of jobs: </a:t>
            </a:r>
            <a:r>
              <a:rPr lang="en-US" sz="2800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1,335,219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Professional Services: 275,900 (21%)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Computer Systems Design: LQ 6.3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Federal Government: 5.9%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Average annual wage: $77,822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Unemployment Rate: </a:t>
            </a:r>
            <a:r>
              <a:rPr lang="en-US" sz="2800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2.0% </a:t>
            </a:r>
            <a:r>
              <a:rPr lang="en-US" dirty="0" smtClean="0">
                <a:latin typeface="Franklin Gothic Book" panose="020B0503020102020204" pitchFamily="34" charset="0"/>
              </a:rPr>
              <a:t>(Sept. 2019)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664" y="2459421"/>
            <a:ext cx="4186576" cy="23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8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9021" y="110347"/>
            <a:ext cx="9692747" cy="1189554"/>
          </a:xfrm>
        </p:spPr>
        <p:txBody>
          <a:bodyPr/>
          <a:lstStyle/>
          <a:p>
            <a:r>
              <a:rPr lang="en-US" dirty="0" smtClean="0"/>
              <a:t>Arlington/</a:t>
            </a:r>
            <a:r>
              <a:rPr lang="en-US" dirty="0" err="1" smtClean="0"/>
              <a:t>alexandria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59021" y="1027289"/>
            <a:ext cx="7336367" cy="55563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Population: </a:t>
            </a:r>
            <a:r>
              <a:rPr lang="en-US" sz="28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384,244</a:t>
            </a:r>
            <a:r>
              <a:rPr lang="en-US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(est.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Average </a:t>
            </a:r>
            <a:r>
              <a:rPr lang="en-US" sz="1800" b="0" dirty="0" smtClean="0">
                <a:latin typeface="Franklin Gothic Book" panose="020B0503020102020204" pitchFamily="34" charset="0"/>
              </a:rPr>
              <a:t>Population Growth: </a:t>
            </a:r>
            <a:r>
              <a:rPr lang="en-US" sz="1800" b="0" dirty="0" smtClean="0">
                <a:latin typeface="Franklin Gothic Book" panose="020B0503020102020204" pitchFamily="34" charset="0"/>
              </a:rPr>
              <a:t>1.9% </a:t>
            </a:r>
            <a:r>
              <a:rPr lang="en-US" sz="1800" b="0" dirty="0" smtClean="0">
                <a:latin typeface="Franklin Gothic Book" panose="020B0503020102020204" pitchFamily="34" charset="0"/>
              </a:rPr>
              <a:t>annually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6,880</a:t>
            </a:r>
            <a:r>
              <a:rPr lang="en-US" sz="1800" b="0" dirty="0" smtClean="0">
                <a:latin typeface="Franklin Gothic Book" panose="020B0503020102020204" pitchFamily="34" charset="0"/>
              </a:rPr>
              <a:t> </a:t>
            </a:r>
            <a:r>
              <a:rPr lang="en-US" sz="1800" b="0" dirty="0" smtClean="0">
                <a:latin typeface="Franklin Gothic Book" panose="020B0503020102020204" pitchFamily="34" charset="0"/>
              </a:rPr>
              <a:t>new residents annually </a:t>
            </a:r>
            <a:r>
              <a:rPr lang="en-US" sz="1800" b="0" dirty="0" smtClean="0">
                <a:latin typeface="Franklin Gothic Book" panose="020B0503020102020204" pitchFamily="34" charset="0"/>
              </a:rPr>
              <a:t>(</a:t>
            </a:r>
            <a:r>
              <a:rPr lang="en-US" sz="1800" b="0" dirty="0" smtClean="0">
                <a:latin typeface="Franklin Gothic Book" panose="020B0503020102020204" pitchFamily="34" charset="0"/>
              </a:rPr>
              <a:t>estimate</a:t>
            </a:r>
            <a:r>
              <a:rPr lang="en-US" sz="1800" b="0" dirty="0" smtClean="0">
                <a:latin typeface="Franklin Gothic Book" panose="020B0503020102020204" pitchFamily="34" charset="0"/>
              </a:rPr>
              <a:t>)</a:t>
            </a:r>
            <a:endParaRPr lang="en-US" sz="1800" b="0" dirty="0" smtClean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Number of jobs: </a:t>
            </a:r>
            <a:r>
              <a:rPr lang="en-US" sz="2800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285,277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Professional Services: </a:t>
            </a:r>
            <a:r>
              <a:rPr lang="en-US" sz="1800" b="0" dirty="0" smtClean="0">
                <a:latin typeface="Franklin Gothic Book" panose="020B0503020102020204" pitchFamily="34" charset="0"/>
              </a:rPr>
              <a:t>65,683</a:t>
            </a:r>
            <a:r>
              <a:rPr lang="en-US" sz="1800" b="0" dirty="0" smtClean="0">
                <a:latin typeface="Franklin Gothic Book" panose="020B0503020102020204" pitchFamily="34" charset="0"/>
              </a:rPr>
              <a:t> </a:t>
            </a:r>
            <a:r>
              <a:rPr lang="en-US" sz="1800" b="0" dirty="0" smtClean="0">
                <a:latin typeface="Franklin Gothic Book" panose="020B0503020102020204" pitchFamily="34" charset="0"/>
              </a:rPr>
              <a:t>(</a:t>
            </a:r>
            <a:r>
              <a:rPr lang="en-US" sz="1800" b="0" dirty="0" smtClean="0">
                <a:latin typeface="Franklin Gothic Book" panose="020B0503020102020204" pitchFamily="34" charset="0"/>
              </a:rPr>
              <a:t>23%)</a:t>
            </a:r>
            <a:endParaRPr lang="en-US" sz="1800" b="0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Public Administration: 42,251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Accommodation and Food Service: 25,049</a:t>
            </a:r>
            <a:endParaRPr lang="en-US" sz="1800" b="0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Average annual wage: </a:t>
            </a:r>
            <a:r>
              <a:rPr lang="en-US" sz="1800" b="0" dirty="0" smtClean="0">
                <a:latin typeface="Franklin Gothic Book" panose="020B0503020102020204" pitchFamily="34" charset="0"/>
              </a:rPr>
              <a:t>$</a:t>
            </a:r>
            <a:r>
              <a:rPr lang="en-US" sz="1800" b="0" dirty="0" smtClean="0">
                <a:latin typeface="Franklin Gothic Book" panose="020B0503020102020204" pitchFamily="34" charset="0"/>
              </a:rPr>
              <a:t>88,099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5.4% wage growth over last year Q219/Q218</a:t>
            </a:r>
            <a:endParaRPr lang="en-US" sz="1800" b="0" dirty="0" smtClean="0">
              <a:latin typeface="Franklin Gothic Book" panose="020B05030201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Unemployment Rate: </a:t>
            </a:r>
            <a:r>
              <a:rPr lang="en-US" sz="2800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1.8</a:t>
            </a:r>
            <a:r>
              <a:rPr lang="en-US" sz="2800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% </a:t>
            </a:r>
            <a:r>
              <a:rPr lang="en-US" dirty="0" smtClean="0">
                <a:latin typeface="Franklin Gothic Book" panose="020B0503020102020204" pitchFamily="34" charset="0"/>
              </a:rPr>
              <a:t>(Sept. 2019)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4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Retraining occupations affected by advances in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62" y="-117836"/>
            <a:ext cx="9692747" cy="1189554"/>
          </a:xfrm>
        </p:spPr>
        <p:txBody>
          <a:bodyPr/>
          <a:lstStyle/>
          <a:p>
            <a:r>
              <a:rPr lang="en-US" dirty="0" smtClean="0"/>
              <a:t>Occupation gap analysis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1071719"/>
            <a:ext cx="11038114" cy="5613074"/>
          </a:xfrm>
        </p:spPr>
      </p:pic>
    </p:spTree>
    <p:extLst>
      <p:ext uri="{BB962C8B-B14F-4D97-AF65-F5344CB8AC3E}">
        <p14:creationId xmlns:p14="http://schemas.microsoft.com/office/powerpoint/2010/main" val="313871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62" y="-117836"/>
            <a:ext cx="9692747" cy="1189554"/>
          </a:xfrm>
        </p:spPr>
        <p:txBody>
          <a:bodyPr/>
          <a:lstStyle/>
          <a:p>
            <a:r>
              <a:rPr lang="en-US" dirty="0" smtClean="0"/>
              <a:t>Automation risk- in demand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20125758"/>
              </p:ext>
            </p:extLst>
          </p:nvPr>
        </p:nvGraphicFramePr>
        <p:xfrm>
          <a:off x="883603" y="1413193"/>
          <a:ext cx="1024128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27750177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445206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6501351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645860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0659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Employed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r>
                        <a:rPr lang="en-US" baseline="0" dirty="0" smtClean="0"/>
                        <a:t> Postings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Growth, Last 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salary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0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Secretaries/Admin Assistants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$52,800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2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Retail Salespersons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4,608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32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Accountants and Auditors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3,747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$92,100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1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r>
                        <a:rPr lang="en-US" baseline="0" dirty="0" smtClean="0"/>
                        <a:t> Desk Clerks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7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Waiters and Waitresses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5,509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9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Bookkeeping Clerks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$51,300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84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Executive Assistants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$71,100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4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Prep and Serving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$26,300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4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Writers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$87,600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5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 Estate Sales Agents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$63,500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9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73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Cooks, Restaurant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Office Clerks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Receptionists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Medical Records Clerks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Production and Planning Clerks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Paralegals and Legal Assistants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Budget Analysts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Driver/Sales 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Insurance Sales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Cashiers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Inspectors, Sorters, </a:t>
            </a:r>
            <a:r>
              <a:rPr lang="en-US" dirty="0" err="1" smtClean="0"/>
              <a:t>Weighers</a:t>
            </a:r>
            <a:endParaRPr lang="en-US" dirty="0" smtClean="0"/>
          </a:p>
          <a:p>
            <a:r>
              <a:rPr lang="en-US" dirty="0" smtClean="0"/>
              <a:t>Dining Room Attendants</a:t>
            </a:r>
          </a:p>
          <a:p>
            <a:r>
              <a:rPr lang="en-US" dirty="0" smtClean="0"/>
              <a:t>Hosts and Hostesses</a:t>
            </a:r>
          </a:p>
          <a:p>
            <a:r>
              <a:rPr lang="en-US" dirty="0" smtClean="0"/>
              <a:t>Counter Attendants</a:t>
            </a:r>
          </a:p>
          <a:p>
            <a:r>
              <a:rPr lang="en-US" dirty="0" smtClean="0"/>
              <a:t>Human Resources Assistants</a:t>
            </a:r>
          </a:p>
          <a:p>
            <a:r>
              <a:rPr lang="en-US" dirty="0" smtClean="0"/>
              <a:t>Payroll Clerks</a:t>
            </a:r>
          </a:p>
          <a:p>
            <a:r>
              <a:rPr lang="en-US" dirty="0" smtClean="0"/>
              <a:t>Parking Lot Attendants</a:t>
            </a:r>
          </a:p>
          <a:p>
            <a:r>
              <a:rPr lang="en-US" dirty="0" smtClean="0"/>
              <a:t>Bank Tellers</a:t>
            </a:r>
          </a:p>
          <a:p>
            <a:r>
              <a:rPr lang="en-US" dirty="0" smtClean="0"/>
              <a:t>Bakers</a:t>
            </a:r>
          </a:p>
          <a:p>
            <a:r>
              <a:rPr lang="en-US" dirty="0" smtClean="0"/>
              <a:t>Loan Officers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high-risk automation occupations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6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62" y="-117836"/>
            <a:ext cx="9692747" cy="1189554"/>
          </a:xfrm>
        </p:spPr>
        <p:txBody>
          <a:bodyPr/>
          <a:lstStyle/>
          <a:p>
            <a:r>
              <a:rPr lang="en-US" dirty="0" smtClean="0"/>
              <a:t>High growth </a:t>
            </a:r>
            <a:r>
              <a:rPr lang="en-US" dirty="0" err="1" smtClean="0"/>
              <a:t>opportunites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82596988"/>
              </p:ext>
            </p:extLst>
          </p:nvPr>
        </p:nvGraphicFramePr>
        <p:xfrm>
          <a:off x="883603" y="1413193"/>
          <a:ext cx="1024128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27750177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445206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6501351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645860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0659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Employed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r>
                        <a:rPr lang="en-US" baseline="0" dirty="0" smtClean="0"/>
                        <a:t> Postings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salary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0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 Developers,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4,577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$118,600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2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 Analysts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$107,300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32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Research Analysts/Marketing Specialists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2,729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$79,300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1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Janitors and Cleaners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6,517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$30,400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7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Security Analysts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$115,600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9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Care Aides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84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Systems Analysts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$106,100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4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r>
                        <a:rPr lang="en-US" baseline="0" dirty="0" smtClean="0"/>
                        <a:t> Reps,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$82,800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4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Support Specialists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$64,600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5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Registered Nurses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$82,200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9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10441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NOVA Color Scheme">
      <a:dk1>
        <a:srgbClr val="101820"/>
      </a:dk1>
      <a:lt1>
        <a:srgbClr val="FFFFFF"/>
      </a:lt1>
      <a:dk2>
        <a:srgbClr val="65665C"/>
      </a:dk2>
      <a:lt2>
        <a:srgbClr val="EBEBEB"/>
      </a:lt2>
      <a:accent1>
        <a:srgbClr val="004E59"/>
      </a:accent1>
      <a:accent2>
        <a:srgbClr val="691F74"/>
      </a:accent2>
      <a:accent3>
        <a:srgbClr val="002A3A"/>
      </a:accent3>
      <a:accent4>
        <a:srgbClr val="D1D3D3"/>
      </a:accent4>
      <a:accent5>
        <a:srgbClr val="638C1C"/>
      </a:accent5>
      <a:accent6>
        <a:srgbClr val="C99700"/>
      </a:accent6>
      <a:hlink>
        <a:srgbClr val="046938"/>
      </a:hlink>
      <a:folHlink>
        <a:srgbClr val="004E5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CAA39F8-F1FB-C54B-953D-20171C63D72C}" vid="{4588C39F-4179-A346-8DD4-F52E49FF9B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NOVA-PPT-Template-Green</Template>
  <TotalTime>1047</TotalTime>
  <Words>431</Words>
  <Application>Microsoft Office PowerPoint</Application>
  <PresentationFormat>Widescreen</PresentationFormat>
  <Paragraphs>163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Georgia</vt:lpstr>
      <vt:lpstr>Arial Black</vt:lpstr>
      <vt:lpstr>Calibri</vt:lpstr>
      <vt:lpstr>Arial</vt:lpstr>
      <vt:lpstr>Wingdings</vt:lpstr>
      <vt:lpstr>Franklin Gothic Book</vt:lpstr>
      <vt:lpstr>Wingdings 2</vt:lpstr>
      <vt:lpstr>Cambria</vt:lpstr>
      <vt:lpstr>1_Dividend</vt:lpstr>
      <vt:lpstr>Regional workforce council 11.21.2019   www.nvcc.edu/lmi </vt:lpstr>
      <vt:lpstr> Northern Virginia region</vt:lpstr>
      <vt:lpstr>Arlington/alexandria</vt:lpstr>
      <vt:lpstr>Retraining occupations affected by advances in technology</vt:lpstr>
      <vt:lpstr>Occupation gap analysis</vt:lpstr>
      <vt:lpstr>Automation risk- in demand</vt:lpstr>
      <vt:lpstr>Other high-risk automation occupations</vt:lpstr>
      <vt:lpstr>High growth opportunites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Virginia Updates</dc:title>
  <dc:creator>Nelson, Jennifer L.</dc:creator>
  <cp:lastModifiedBy>Cooley, Alex</cp:lastModifiedBy>
  <cp:revision>99</cp:revision>
  <dcterms:created xsi:type="dcterms:W3CDTF">2019-10-13T13:25:25Z</dcterms:created>
  <dcterms:modified xsi:type="dcterms:W3CDTF">2019-11-21T04:12:52Z</dcterms:modified>
</cp:coreProperties>
</file>