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9" r:id="rId11"/>
    <p:sldId id="265" r:id="rId12"/>
    <p:sldId id="266" r:id="rId13"/>
    <p:sldId id="267" r:id="rId14"/>
    <p:sldId id="268" r:id="rId15"/>
  </p:sldIdLst>
  <p:sldSz cx="18288000" cy="10287000"/>
  <p:notesSz cx="6858000" cy="9144000"/>
  <p:embeddedFontLst>
    <p:embeddedFont>
      <p:font typeface="Ambiguity" panose="020B0604020202020204" charset="0"/>
      <p:regular r:id="rId16"/>
    </p:embeddedFont>
    <p:embeddedFont>
      <p:font typeface="Ambiguity Bold" panose="020B0604020202020204" charset="0"/>
      <p:regular r:id="rId17"/>
      <p:bold r:id="rId18"/>
    </p:embeddedFont>
    <p:embeddedFont>
      <p:font typeface="Proxima Nova 1" panose="020B0604020202020204" charset="0"/>
      <p:regular r:id="rId19"/>
      <p:bold r:id="rId20"/>
      <p:italic r:id="rId21"/>
      <p:boldItalic r:id="rId22"/>
    </p:embeddedFont>
    <p:embeddedFont>
      <p:font typeface="Proxima Nova 2" panose="020B0604020202020204" charset="0"/>
      <p:regular r:id="rId23"/>
      <p:bold r:id="rId24"/>
      <p:italic r:id="rId25"/>
      <p:boldItalic r:id="rId26"/>
    </p:embeddedFont>
    <p:embeddedFont>
      <p:font typeface="Proxima Nova Black" panose="020B0604020202020204" charset="0"/>
      <p:bold r:id="rId27"/>
      <p:italic r:id="rId28"/>
      <p:boldItalic r:id="rId29"/>
    </p:embeddedFont>
    <p:embeddedFont>
      <p:font typeface="Proxima Nova Semibold" panose="020B0604020202020204" charset="0"/>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25" autoAdjust="0"/>
  </p:normalViewPr>
  <p:slideViewPr>
    <p:cSldViewPr>
      <p:cViewPr varScale="1">
        <p:scale>
          <a:sx n="51" d="100"/>
          <a:sy n="51" d="100"/>
        </p:scale>
        <p:origin x="842" y="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Cooper" userId="9a626832-9e1b-454f-a703-2bc25d6ee955" providerId="ADAL" clId="{7C071959-D4CC-4080-A78D-D25108DCEF4B}"/>
    <pc:docChg chg="custSel modSld">
      <pc:chgData name="Steve Cooper" userId="9a626832-9e1b-454f-a703-2bc25d6ee955" providerId="ADAL" clId="{7C071959-D4CC-4080-A78D-D25108DCEF4B}" dt="2024-03-21T15:20:02.937" v="2" actId="1076"/>
      <pc:docMkLst>
        <pc:docMk/>
      </pc:docMkLst>
      <pc:sldChg chg="delSp modSp mod">
        <pc:chgData name="Steve Cooper" userId="9a626832-9e1b-454f-a703-2bc25d6ee955" providerId="ADAL" clId="{7C071959-D4CC-4080-A78D-D25108DCEF4B}" dt="2024-03-21T15:20:02.937" v="2" actId="1076"/>
        <pc:sldMkLst>
          <pc:docMk/>
          <pc:sldMk cId="0" sldId="263"/>
        </pc:sldMkLst>
        <pc:spChg chg="mod">
          <ac:chgData name="Steve Cooper" userId="9a626832-9e1b-454f-a703-2bc25d6ee955" providerId="ADAL" clId="{7C071959-D4CC-4080-A78D-D25108DCEF4B}" dt="2024-03-21T15:20:02.937" v="2" actId="1076"/>
          <ac:spMkLst>
            <pc:docMk/>
            <pc:sldMk cId="0" sldId="263"/>
            <ac:spMk id="16" creationId="{00000000-0000-0000-0000-000000000000}"/>
          </ac:spMkLst>
        </pc:spChg>
        <pc:spChg chg="mod">
          <ac:chgData name="Steve Cooper" userId="9a626832-9e1b-454f-a703-2bc25d6ee955" providerId="ADAL" clId="{7C071959-D4CC-4080-A78D-D25108DCEF4B}" dt="2024-03-21T15:20:02.937" v="2" actId="1076"/>
          <ac:spMkLst>
            <pc:docMk/>
            <pc:sldMk cId="0" sldId="263"/>
            <ac:spMk id="17" creationId="{00000000-0000-0000-0000-000000000000}"/>
          </ac:spMkLst>
        </pc:spChg>
        <pc:spChg chg="del">
          <ac:chgData name="Steve Cooper" userId="9a626832-9e1b-454f-a703-2bc25d6ee955" providerId="ADAL" clId="{7C071959-D4CC-4080-A78D-D25108DCEF4B}" dt="2024-03-21T15:19:51.445" v="0" actId="478"/>
          <ac:spMkLst>
            <pc:docMk/>
            <pc:sldMk cId="0" sldId="263"/>
            <ac:spMk id="34" creationId="{00000000-0000-0000-0000-000000000000}"/>
          </ac:spMkLst>
        </pc:spChg>
        <pc:spChg chg="mod">
          <ac:chgData name="Steve Cooper" userId="9a626832-9e1b-454f-a703-2bc25d6ee955" providerId="ADAL" clId="{7C071959-D4CC-4080-A78D-D25108DCEF4B}" dt="2024-03-21T15:19:56.111" v="1" actId="1076"/>
          <ac:spMkLst>
            <pc:docMk/>
            <pc:sldMk cId="0" sldId="263"/>
            <ac:spMk id="35" creationId="{00000000-0000-0000-0000-000000000000}"/>
          </ac:spMkLst>
        </pc:spChg>
        <pc:grpChg chg="del">
          <ac:chgData name="Steve Cooper" userId="9a626832-9e1b-454f-a703-2bc25d6ee955" providerId="ADAL" clId="{7C071959-D4CC-4080-A78D-D25108DCEF4B}" dt="2024-03-21T15:19:51.445" v="0" actId="478"/>
          <ac:grpSpMkLst>
            <pc:docMk/>
            <pc:sldMk cId="0" sldId="263"/>
            <ac:grpSpMk id="26" creationId="{00000000-0000-0000-0000-000000000000}"/>
          </ac:grpSpMkLst>
        </pc:grpChg>
        <pc:grpChg chg="mod">
          <ac:chgData name="Steve Cooper" userId="9a626832-9e1b-454f-a703-2bc25d6ee955" providerId="ADAL" clId="{7C071959-D4CC-4080-A78D-D25108DCEF4B}" dt="2024-03-21T15:19:56.111" v="1" actId="1076"/>
          <ac:grpSpMkLst>
            <pc:docMk/>
            <pc:sldMk cId="0" sldId="263"/>
            <ac:grpSpMk id="30"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7.jpe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5286"/>
        </a:solidFill>
        <a:effectLst/>
      </p:bgPr>
    </p:bg>
    <p:spTree>
      <p:nvGrpSpPr>
        <p:cNvPr id="1" name=""/>
        <p:cNvGrpSpPr/>
        <p:nvPr/>
      </p:nvGrpSpPr>
      <p:grpSpPr>
        <a:xfrm>
          <a:off x="0" y="0"/>
          <a:ext cx="0" cy="0"/>
          <a:chOff x="0" y="0"/>
          <a:chExt cx="0" cy="0"/>
        </a:xfrm>
      </p:grpSpPr>
      <p:sp>
        <p:nvSpPr>
          <p:cNvPr id="2" name="Freeform 2"/>
          <p:cNvSpPr/>
          <p:nvPr/>
        </p:nvSpPr>
        <p:spPr>
          <a:xfrm>
            <a:off x="0" y="0"/>
            <a:ext cx="6530317" cy="10287000"/>
          </a:xfrm>
          <a:custGeom>
            <a:avLst/>
            <a:gdLst/>
            <a:ahLst/>
            <a:cxnLst/>
            <a:rect l="l" t="t" r="r" b="b"/>
            <a:pathLst>
              <a:path w="6530317" h="10287000">
                <a:moveTo>
                  <a:pt x="0" y="0"/>
                </a:moveTo>
                <a:lnTo>
                  <a:pt x="6530317" y="0"/>
                </a:lnTo>
                <a:lnTo>
                  <a:pt x="6530317" y="10287000"/>
                </a:lnTo>
                <a:lnTo>
                  <a:pt x="0" y="10287000"/>
                </a:lnTo>
                <a:lnTo>
                  <a:pt x="0" y="0"/>
                </a:lnTo>
                <a:close/>
              </a:path>
            </a:pathLst>
          </a:custGeom>
          <a:blipFill>
            <a:blip r:embed="rId2"/>
            <a:stretch>
              <a:fillRect l="-95849" r="-42376"/>
            </a:stretch>
          </a:blipFill>
        </p:spPr>
        <p:txBody>
          <a:bodyPr/>
          <a:lstStyle/>
          <a:p>
            <a:endParaRPr lang="en-US"/>
          </a:p>
        </p:txBody>
      </p:sp>
      <p:sp>
        <p:nvSpPr>
          <p:cNvPr id="3" name="TextBox 3"/>
          <p:cNvSpPr txBox="1"/>
          <p:nvPr/>
        </p:nvSpPr>
        <p:spPr>
          <a:xfrm>
            <a:off x="6735478" y="1506086"/>
            <a:ext cx="10665388" cy="7078861"/>
          </a:xfrm>
          <a:prstGeom prst="rect">
            <a:avLst/>
          </a:prstGeom>
        </p:spPr>
        <p:txBody>
          <a:bodyPr lIns="0" tIns="0" rIns="0" bIns="0" rtlCol="0" anchor="t">
            <a:spAutoFit/>
          </a:bodyPr>
          <a:lstStyle/>
          <a:p>
            <a:pPr algn="r">
              <a:lnSpc>
                <a:spcPts val="6959"/>
              </a:lnSpc>
            </a:pPr>
            <a:r>
              <a:rPr lang="en-US" sz="5799" b="1" spc="-57" dirty="0">
                <a:solidFill>
                  <a:srgbClr val="FFFFFF"/>
                </a:solidFill>
                <a:latin typeface="Proxima Nova Black" panose="02000506030000020004" pitchFamily="2" charset="0"/>
              </a:rPr>
              <a:t>Virginia Talent helps </a:t>
            </a:r>
          </a:p>
          <a:p>
            <a:pPr algn="r">
              <a:lnSpc>
                <a:spcPts val="6959"/>
              </a:lnSpc>
            </a:pPr>
            <a:r>
              <a:rPr lang="en-US" sz="5799" b="1" spc="-57" dirty="0">
                <a:solidFill>
                  <a:srgbClr val="FFFFFF"/>
                </a:solidFill>
                <a:latin typeface="Proxima Nova Black" panose="02000506030000020004" pitchFamily="2" charset="0"/>
              </a:rPr>
              <a:t>motivated residents </a:t>
            </a:r>
          </a:p>
          <a:p>
            <a:pPr algn="r">
              <a:lnSpc>
                <a:spcPts val="6959"/>
              </a:lnSpc>
            </a:pPr>
            <a:r>
              <a:rPr lang="en-US" sz="5799" b="1" spc="-57" dirty="0">
                <a:solidFill>
                  <a:srgbClr val="FFFFFF"/>
                </a:solidFill>
                <a:latin typeface="Proxima Nova Black" panose="02000506030000020004" pitchFamily="2" charset="0"/>
              </a:rPr>
              <a:t>change their careers and </a:t>
            </a:r>
          </a:p>
          <a:p>
            <a:pPr algn="r">
              <a:lnSpc>
                <a:spcPts val="6959"/>
              </a:lnSpc>
            </a:pPr>
            <a:r>
              <a:rPr lang="en-US" sz="5799" b="1" spc="-57" dirty="0">
                <a:solidFill>
                  <a:srgbClr val="FFFFFF"/>
                </a:solidFill>
                <a:latin typeface="Proxima Nova Black" panose="02000506030000020004" pitchFamily="2" charset="0"/>
              </a:rPr>
              <a:t>lives through technology training, job experience,</a:t>
            </a:r>
          </a:p>
          <a:p>
            <a:pPr algn="r">
              <a:lnSpc>
                <a:spcPts val="6959"/>
              </a:lnSpc>
            </a:pPr>
            <a:r>
              <a:rPr lang="en-US" sz="5799" b="1" spc="-57" dirty="0">
                <a:solidFill>
                  <a:srgbClr val="FFFFFF"/>
                </a:solidFill>
                <a:latin typeface="Proxima Nova Black" panose="02000506030000020004" pitchFamily="2" charset="0"/>
              </a:rPr>
              <a:t> and mentoring.</a:t>
            </a:r>
          </a:p>
          <a:p>
            <a:pPr algn="r">
              <a:lnSpc>
                <a:spcPts val="6599"/>
              </a:lnSpc>
            </a:pPr>
            <a:endParaRPr lang="en-US" sz="5799" spc="-57" dirty="0">
              <a:solidFill>
                <a:srgbClr val="FFFFFF"/>
              </a:solidFill>
              <a:latin typeface="Proxima Nova 1"/>
            </a:endParaRPr>
          </a:p>
          <a:p>
            <a:pPr algn="r">
              <a:lnSpc>
                <a:spcPts val="6599"/>
              </a:lnSpc>
            </a:pPr>
            <a:endParaRPr lang="en-US" sz="5799" spc="-57" dirty="0">
              <a:solidFill>
                <a:srgbClr val="FFFFFF"/>
              </a:solidFill>
              <a:latin typeface="Proxima Nova 1"/>
            </a:endParaRPr>
          </a:p>
        </p:txBody>
      </p:sp>
      <p:sp>
        <p:nvSpPr>
          <p:cNvPr id="4" name="AutoShape 4"/>
          <p:cNvSpPr/>
          <p:nvPr/>
        </p:nvSpPr>
        <p:spPr>
          <a:xfrm>
            <a:off x="15256285" y="7387559"/>
            <a:ext cx="2003015" cy="59334"/>
          </a:xfrm>
          <a:prstGeom prst="rect">
            <a:avLst/>
          </a:prstGeom>
          <a:solidFill>
            <a:srgbClr val="8DC63F"/>
          </a:solidFill>
        </p:spPr>
        <p:txBody>
          <a:bodyPr/>
          <a:lstStyle/>
          <a:p>
            <a:endParaRPr lang="en-US"/>
          </a:p>
        </p:txBody>
      </p:sp>
      <p:grpSp>
        <p:nvGrpSpPr>
          <p:cNvPr id="5" name="Group 5"/>
          <p:cNvGrpSpPr/>
          <p:nvPr/>
        </p:nvGrpSpPr>
        <p:grpSpPr>
          <a:xfrm>
            <a:off x="0" y="190500"/>
            <a:ext cx="1653481" cy="10287000"/>
            <a:chOff x="0" y="0"/>
            <a:chExt cx="2204641" cy="13716000"/>
          </a:xfrm>
        </p:grpSpPr>
        <p:sp>
          <p:nvSpPr>
            <p:cNvPr id="6" name="AutoShape 6"/>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7" name="AutoShape 7"/>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8" name="AutoShape 8"/>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grpSp>
        <p:nvGrpSpPr>
          <p:cNvPr id="9" name="Group 9"/>
          <p:cNvGrpSpPr/>
          <p:nvPr/>
        </p:nvGrpSpPr>
        <p:grpSpPr>
          <a:xfrm>
            <a:off x="10287000" y="7796835"/>
            <a:ext cx="6972300" cy="1791784"/>
            <a:chOff x="0" y="0"/>
            <a:chExt cx="8534400" cy="2389046"/>
          </a:xfrm>
        </p:grpSpPr>
        <p:sp>
          <p:nvSpPr>
            <p:cNvPr id="10" name="Freeform 10"/>
            <p:cNvSpPr/>
            <p:nvPr/>
          </p:nvSpPr>
          <p:spPr>
            <a:xfrm>
              <a:off x="0" y="0"/>
              <a:ext cx="5091594" cy="2310311"/>
            </a:xfrm>
            <a:custGeom>
              <a:avLst/>
              <a:gdLst/>
              <a:ahLst/>
              <a:cxnLst/>
              <a:rect l="l" t="t" r="r" b="b"/>
              <a:pathLst>
                <a:path w="5091594" h="2310311">
                  <a:moveTo>
                    <a:pt x="0" y="0"/>
                  </a:moveTo>
                  <a:lnTo>
                    <a:pt x="5091594" y="0"/>
                  </a:lnTo>
                  <a:lnTo>
                    <a:pt x="5091594" y="2310311"/>
                  </a:lnTo>
                  <a:lnTo>
                    <a:pt x="0" y="23103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5305711" y="944965"/>
              <a:ext cx="3228689" cy="1444081"/>
            </a:xfrm>
            <a:prstGeom prst="rect">
              <a:avLst/>
            </a:prstGeom>
          </p:spPr>
          <p:txBody>
            <a:bodyPr lIns="0" tIns="0" rIns="0" bIns="0" rtlCol="0" anchor="t">
              <a:spAutoFit/>
            </a:bodyPr>
            <a:lstStyle/>
            <a:p>
              <a:pPr>
                <a:lnSpc>
                  <a:spcPts val="4036"/>
                </a:lnSpc>
              </a:pPr>
              <a:r>
                <a:rPr lang="en-US" sz="3510" spc="624">
                  <a:solidFill>
                    <a:srgbClr val="FFFFFF"/>
                  </a:solidFill>
                  <a:latin typeface="Ambiguity"/>
                </a:rPr>
                <a:t>Virginia</a:t>
              </a:r>
            </a:p>
            <a:p>
              <a:pPr>
                <a:lnSpc>
                  <a:spcPts val="4482"/>
                </a:lnSpc>
              </a:pPr>
              <a:r>
                <a:rPr lang="en-US" sz="3897" spc="300">
                  <a:solidFill>
                    <a:srgbClr val="FFFFFF"/>
                  </a:solidFill>
                  <a:latin typeface="Ambiguity Bold"/>
                </a:rPr>
                <a:t>TALENT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64737" y="-756648"/>
            <a:ext cx="7623263" cy="11377788"/>
          </a:xfrm>
          <a:custGeom>
            <a:avLst/>
            <a:gdLst/>
            <a:ahLst/>
            <a:cxnLst/>
            <a:rect l="l" t="t" r="r" b="b"/>
            <a:pathLst>
              <a:path w="7623263" h="11377788">
                <a:moveTo>
                  <a:pt x="0" y="0"/>
                </a:moveTo>
                <a:lnTo>
                  <a:pt x="7623263" y="0"/>
                </a:lnTo>
                <a:lnTo>
                  <a:pt x="7623263" y="11377788"/>
                </a:lnTo>
                <a:lnTo>
                  <a:pt x="0" y="11377788"/>
                </a:lnTo>
                <a:lnTo>
                  <a:pt x="0" y="0"/>
                </a:lnTo>
                <a:close/>
              </a:path>
            </a:pathLst>
          </a:custGeom>
          <a:blipFill>
            <a:blip r:embed="rId2"/>
            <a:stretch>
              <a:fillRect l="-61798" r="-61798"/>
            </a:stretch>
          </a:blipFill>
        </p:spPr>
        <p:txBody>
          <a:bodyPr/>
          <a:lstStyle/>
          <a:p>
            <a:endParaRPr lang="en-US"/>
          </a:p>
        </p:txBody>
      </p:sp>
      <p:grpSp>
        <p:nvGrpSpPr>
          <p:cNvPr id="3" name="Group 3"/>
          <p:cNvGrpSpPr/>
          <p:nvPr/>
        </p:nvGrpSpPr>
        <p:grpSpPr>
          <a:xfrm rot="-10800000">
            <a:off x="16634519" y="0"/>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sp>
        <p:nvSpPr>
          <p:cNvPr id="7" name="AutoShape 7"/>
          <p:cNvSpPr/>
          <p:nvPr/>
        </p:nvSpPr>
        <p:spPr>
          <a:xfrm>
            <a:off x="1028700" y="2092072"/>
            <a:ext cx="1489614" cy="53294"/>
          </a:xfrm>
          <a:prstGeom prst="rect">
            <a:avLst/>
          </a:prstGeom>
          <a:solidFill>
            <a:srgbClr val="045286"/>
          </a:solidFill>
        </p:spPr>
        <p:txBody>
          <a:bodyPr/>
          <a:lstStyle/>
          <a:p>
            <a:endParaRPr lang="en-US"/>
          </a:p>
        </p:txBody>
      </p:sp>
      <p:sp>
        <p:nvSpPr>
          <p:cNvPr id="8" name="TextBox 8"/>
          <p:cNvSpPr txBox="1"/>
          <p:nvPr/>
        </p:nvSpPr>
        <p:spPr>
          <a:xfrm>
            <a:off x="1028700" y="2416928"/>
            <a:ext cx="8778646" cy="3347323"/>
          </a:xfrm>
          <a:prstGeom prst="rect">
            <a:avLst/>
          </a:prstGeom>
        </p:spPr>
        <p:txBody>
          <a:bodyPr lIns="0" tIns="0" rIns="0" bIns="0" rtlCol="0" anchor="t">
            <a:spAutoFit/>
          </a:bodyPr>
          <a:lstStyle/>
          <a:p>
            <a:pPr marL="690881" lvl="1" indent="-345440">
              <a:lnSpc>
                <a:spcPts val="4480"/>
              </a:lnSpc>
              <a:buFont typeface="Arial"/>
              <a:buChar char="•"/>
            </a:pPr>
            <a:r>
              <a:rPr lang="en-US" sz="3200" spc="32" dirty="0">
                <a:solidFill>
                  <a:srgbClr val="414141"/>
                </a:solidFill>
                <a:latin typeface="Proxima Nova 1"/>
              </a:rPr>
              <a:t>Without expanding access to the tech talent pipeline, almost 60,000 positions in the DC-metro area will go unfilled in 2023</a:t>
            </a:r>
          </a:p>
          <a:p>
            <a:pPr marL="690881" lvl="1" indent="-345440">
              <a:lnSpc>
                <a:spcPts val="4480"/>
              </a:lnSpc>
              <a:buFont typeface="Arial"/>
              <a:buChar char="•"/>
            </a:pPr>
            <a:r>
              <a:rPr lang="en-US" sz="3200" spc="32" dirty="0">
                <a:solidFill>
                  <a:srgbClr val="414141"/>
                </a:solidFill>
                <a:latin typeface="Proxima Nova 1"/>
              </a:rPr>
              <a:t>By 2025, the forecasted supply gap is about 50% for tech talent and 67% for tech adjacent talent</a:t>
            </a:r>
          </a:p>
        </p:txBody>
      </p:sp>
      <p:sp>
        <p:nvSpPr>
          <p:cNvPr id="9" name="TextBox 9"/>
          <p:cNvSpPr txBox="1"/>
          <p:nvPr/>
        </p:nvSpPr>
        <p:spPr>
          <a:xfrm>
            <a:off x="1028700" y="1253872"/>
            <a:ext cx="8589892" cy="600075"/>
          </a:xfrm>
          <a:prstGeom prst="rect">
            <a:avLst/>
          </a:prstGeom>
        </p:spPr>
        <p:txBody>
          <a:bodyPr lIns="0" tIns="0" rIns="0" bIns="0" rtlCol="0" anchor="t">
            <a:spAutoFit/>
          </a:bodyPr>
          <a:lstStyle/>
          <a:p>
            <a:pPr>
              <a:lnSpc>
                <a:spcPts val="4500"/>
              </a:lnSpc>
            </a:pPr>
            <a:r>
              <a:rPr lang="en-US" sz="4500" b="1" spc="135" dirty="0">
                <a:solidFill>
                  <a:srgbClr val="8DC63F"/>
                </a:solidFill>
                <a:latin typeface="Proxima Nova Black" panose="02000506030000020004" pitchFamily="2" charset="77"/>
              </a:rPr>
              <a:t>THE TECH TALENT CRISIS</a:t>
            </a:r>
          </a:p>
        </p:txBody>
      </p:sp>
      <p:sp>
        <p:nvSpPr>
          <p:cNvPr id="10" name="TextBox 10"/>
          <p:cNvSpPr txBox="1"/>
          <p:nvPr/>
        </p:nvSpPr>
        <p:spPr>
          <a:xfrm>
            <a:off x="810940" y="6173827"/>
            <a:ext cx="9185160" cy="2552568"/>
          </a:xfrm>
          <a:prstGeom prst="rect">
            <a:avLst/>
          </a:prstGeom>
        </p:spPr>
        <p:txBody>
          <a:bodyPr lIns="0" tIns="0" rIns="0" bIns="0" rtlCol="0" anchor="t">
            <a:spAutoFit/>
          </a:bodyPr>
          <a:lstStyle/>
          <a:p>
            <a:pPr algn="ctr">
              <a:lnSpc>
                <a:spcPts val="5039"/>
              </a:lnSpc>
              <a:spcBef>
                <a:spcPct val="0"/>
              </a:spcBef>
            </a:pPr>
            <a:r>
              <a:rPr lang="en-US" sz="4199" b="1" dirty="0">
                <a:solidFill>
                  <a:srgbClr val="045286"/>
                </a:solidFill>
                <a:latin typeface="Proxima Nova 1"/>
              </a:rPr>
              <a:t>“The U.S. needs to make a lot more use of programs that enable people without four-year degrees to attain quality, high-paying jobs.”</a:t>
            </a:r>
          </a:p>
        </p:txBody>
      </p:sp>
      <p:sp>
        <p:nvSpPr>
          <p:cNvPr id="11" name="TextBox 11"/>
          <p:cNvSpPr txBox="1"/>
          <p:nvPr/>
        </p:nvSpPr>
        <p:spPr>
          <a:xfrm>
            <a:off x="1188448" y="8836041"/>
            <a:ext cx="8430144" cy="422259"/>
          </a:xfrm>
          <a:prstGeom prst="rect">
            <a:avLst/>
          </a:prstGeom>
        </p:spPr>
        <p:txBody>
          <a:bodyPr lIns="0" tIns="0" rIns="0" bIns="0" rtlCol="0" anchor="t">
            <a:spAutoFit/>
          </a:bodyPr>
          <a:lstStyle/>
          <a:p>
            <a:pPr algn="ctr">
              <a:lnSpc>
                <a:spcPts val="3499"/>
              </a:lnSpc>
            </a:pPr>
            <a:r>
              <a:rPr lang="en-US" sz="2499">
                <a:solidFill>
                  <a:srgbClr val="000000"/>
                </a:solidFill>
                <a:latin typeface="Proxima Nova 2"/>
              </a:rPr>
              <a:t>- Condoleezza Rice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7151378" cy="10287000"/>
          </a:xfrm>
          <a:prstGeom prst="rect">
            <a:avLst/>
          </a:prstGeom>
          <a:solidFill>
            <a:srgbClr val="045286"/>
          </a:solidFill>
        </p:spPr>
        <p:txBody>
          <a:bodyPr/>
          <a:lstStyle/>
          <a:p>
            <a:endParaRPr lang="en-US"/>
          </a:p>
        </p:txBody>
      </p:sp>
      <p:sp>
        <p:nvSpPr>
          <p:cNvPr id="3" name="TextBox 3"/>
          <p:cNvSpPr txBox="1"/>
          <p:nvPr/>
        </p:nvSpPr>
        <p:spPr>
          <a:xfrm>
            <a:off x="8201389" y="1226134"/>
            <a:ext cx="6121614" cy="3162300"/>
          </a:xfrm>
          <a:prstGeom prst="rect">
            <a:avLst/>
          </a:prstGeom>
        </p:spPr>
        <p:txBody>
          <a:bodyPr lIns="0" tIns="0" rIns="0" bIns="0" rtlCol="0" anchor="t">
            <a:spAutoFit/>
          </a:bodyPr>
          <a:lstStyle/>
          <a:p>
            <a:pPr>
              <a:lnSpc>
                <a:spcPts val="8250"/>
              </a:lnSpc>
            </a:pPr>
            <a:r>
              <a:rPr lang="en-US" sz="7500" b="1" spc="-150" dirty="0">
                <a:solidFill>
                  <a:srgbClr val="045286"/>
                </a:solidFill>
                <a:latin typeface="Proxima Nova Black" panose="02000506030000020004" pitchFamily="2" charset="0"/>
              </a:rPr>
              <a:t>PROGRAMS TAILORED</a:t>
            </a:r>
          </a:p>
          <a:p>
            <a:pPr>
              <a:lnSpc>
                <a:spcPts val="8250"/>
              </a:lnSpc>
            </a:pPr>
            <a:r>
              <a:rPr lang="en-US" sz="7500" b="1" spc="-150" dirty="0">
                <a:solidFill>
                  <a:srgbClr val="045286"/>
                </a:solidFill>
                <a:latin typeface="Proxima Nova Black" panose="02000506030000020004" pitchFamily="2" charset="0"/>
              </a:rPr>
              <a:t>FOR YOU</a:t>
            </a:r>
          </a:p>
        </p:txBody>
      </p:sp>
      <p:sp>
        <p:nvSpPr>
          <p:cNvPr id="4" name="Freeform 4"/>
          <p:cNvSpPr/>
          <p:nvPr/>
        </p:nvSpPr>
        <p:spPr>
          <a:xfrm>
            <a:off x="0" y="-898213"/>
            <a:ext cx="7151378" cy="11377788"/>
          </a:xfrm>
          <a:custGeom>
            <a:avLst/>
            <a:gdLst/>
            <a:ahLst/>
            <a:cxnLst/>
            <a:rect l="l" t="t" r="r" b="b"/>
            <a:pathLst>
              <a:path w="7151378" h="11377788">
                <a:moveTo>
                  <a:pt x="0" y="0"/>
                </a:moveTo>
                <a:lnTo>
                  <a:pt x="7151378" y="0"/>
                </a:lnTo>
                <a:lnTo>
                  <a:pt x="7151378" y="11377787"/>
                </a:lnTo>
                <a:lnTo>
                  <a:pt x="0" y="11377787"/>
                </a:lnTo>
                <a:lnTo>
                  <a:pt x="0" y="0"/>
                </a:lnTo>
                <a:close/>
              </a:path>
            </a:pathLst>
          </a:custGeom>
          <a:blipFill>
            <a:blip r:embed="rId2"/>
            <a:stretch>
              <a:fillRect l="-87064" t="-7251" r="-71062" b="-842"/>
            </a:stretch>
          </a:blipFill>
        </p:spPr>
        <p:txBody>
          <a:bodyPr/>
          <a:lstStyle/>
          <a:p>
            <a:endParaRPr lang="en-US"/>
          </a:p>
        </p:txBody>
      </p:sp>
      <p:sp>
        <p:nvSpPr>
          <p:cNvPr id="5" name="AutoShape 5"/>
          <p:cNvSpPr/>
          <p:nvPr/>
        </p:nvSpPr>
        <p:spPr>
          <a:xfrm>
            <a:off x="8201389" y="4671454"/>
            <a:ext cx="2003015" cy="59334"/>
          </a:xfrm>
          <a:prstGeom prst="rect">
            <a:avLst/>
          </a:prstGeom>
          <a:solidFill>
            <a:srgbClr val="FC573A"/>
          </a:solidFill>
        </p:spPr>
        <p:txBody>
          <a:bodyPr/>
          <a:lstStyle/>
          <a:p>
            <a:endParaRPr lang="en-US"/>
          </a:p>
        </p:txBody>
      </p:sp>
      <p:sp>
        <p:nvSpPr>
          <p:cNvPr id="6" name="TextBox 6"/>
          <p:cNvSpPr txBox="1"/>
          <p:nvPr/>
        </p:nvSpPr>
        <p:spPr>
          <a:xfrm>
            <a:off x="8201389" y="5116860"/>
            <a:ext cx="8853056" cy="3385542"/>
          </a:xfrm>
          <a:prstGeom prst="rect">
            <a:avLst/>
          </a:prstGeom>
        </p:spPr>
        <p:txBody>
          <a:bodyPr lIns="0" tIns="0" rIns="0" bIns="0" rtlCol="0" anchor="t">
            <a:spAutoFit/>
          </a:bodyPr>
          <a:lstStyle/>
          <a:p>
            <a:pPr>
              <a:lnSpc>
                <a:spcPts val="4560"/>
              </a:lnSpc>
            </a:pPr>
            <a:r>
              <a:rPr lang="en-US" sz="3800" b="1" dirty="0">
                <a:solidFill>
                  <a:srgbClr val="414141"/>
                </a:solidFill>
                <a:latin typeface="Proxima Nova Black" panose="02000506030000020004" pitchFamily="2" charset="0"/>
              </a:rPr>
              <a:t>VIRGINIA TALENT IS FULLY CUSTOMIZABLE FOR YOUR GOALS</a:t>
            </a:r>
          </a:p>
          <a:p>
            <a:pPr marL="777240" lvl="1" indent="-388620">
              <a:lnSpc>
                <a:spcPts val="4320"/>
              </a:lnSpc>
              <a:buFont typeface="Arial"/>
              <a:buChar char="•"/>
            </a:pPr>
            <a:r>
              <a:rPr lang="en-US" sz="3600" dirty="0">
                <a:solidFill>
                  <a:srgbClr val="414141"/>
                </a:solidFill>
                <a:latin typeface="Proxima Nova 2"/>
              </a:rPr>
              <a:t>Timeline</a:t>
            </a:r>
          </a:p>
          <a:p>
            <a:pPr marL="777240" lvl="1" indent="-388620">
              <a:lnSpc>
                <a:spcPts val="4320"/>
              </a:lnSpc>
              <a:buFont typeface="Arial"/>
              <a:buChar char="•"/>
            </a:pPr>
            <a:r>
              <a:rPr lang="en-US" sz="3600" dirty="0">
                <a:solidFill>
                  <a:srgbClr val="414141"/>
                </a:solidFill>
                <a:latin typeface="Proxima Nova 2"/>
              </a:rPr>
              <a:t>Budget</a:t>
            </a:r>
          </a:p>
          <a:p>
            <a:pPr marL="777240" lvl="1" indent="-388620">
              <a:lnSpc>
                <a:spcPts val="4320"/>
              </a:lnSpc>
              <a:buFont typeface="Arial"/>
              <a:buChar char="•"/>
            </a:pPr>
            <a:r>
              <a:rPr lang="en-US" sz="3600" dirty="0">
                <a:solidFill>
                  <a:srgbClr val="414141"/>
                </a:solidFill>
                <a:latin typeface="Proxima Nova 2"/>
              </a:rPr>
              <a:t>Tech stacks</a:t>
            </a:r>
          </a:p>
          <a:p>
            <a:pPr marL="777240" lvl="1" indent="-388620">
              <a:lnSpc>
                <a:spcPts val="4320"/>
              </a:lnSpc>
              <a:buFont typeface="Arial"/>
              <a:buChar char="•"/>
            </a:pPr>
            <a:r>
              <a:rPr lang="en-US" sz="3600" dirty="0">
                <a:solidFill>
                  <a:srgbClr val="414141"/>
                </a:solidFill>
                <a:latin typeface="Proxima Nova 2"/>
              </a:rPr>
              <a:t>Participant requirements</a:t>
            </a:r>
          </a:p>
        </p:txBody>
      </p:sp>
      <p:grpSp>
        <p:nvGrpSpPr>
          <p:cNvPr id="7" name="Group 7"/>
          <p:cNvGrpSpPr/>
          <p:nvPr/>
        </p:nvGrpSpPr>
        <p:grpSpPr>
          <a:xfrm>
            <a:off x="0" y="190500"/>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045286"/>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045286"/>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045286"/>
              </a:solidFill>
              <a:prstDash val="solid"/>
              <a:headEnd type="none" w="sm" len="sm"/>
              <a:tailEnd type="none" w="sm" len="sm"/>
            </a:ln>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5193" y="-1228004"/>
            <a:ext cx="20785886" cy="16628709"/>
          </a:xfrm>
          <a:custGeom>
            <a:avLst/>
            <a:gdLst/>
            <a:ahLst/>
            <a:cxnLst/>
            <a:rect l="l" t="t" r="r" b="b"/>
            <a:pathLst>
              <a:path w="20785886" h="16628709">
                <a:moveTo>
                  <a:pt x="0" y="0"/>
                </a:moveTo>
                <a:lnTo>
                  <a:pt x="20785886" y="0"/>
                </a:lnTo>
                <a:lnTo>
                  <a:pt x="20785886" y="16628709"/>
                </a:lnTo>
                <a:lnTo>
                  <a:pt x="0" y="16628709"/>
                </a:lnTo>
                <a:lnTo>
                  <a:pt x="0" y="0"/>
                </a:lnTo>
                <a:close/>
              </a:path>
            </a:pathLst>
          </a:custGeom>
          <a:blipFill>
            <a:blip r:embed="rId2">
              <a:alphaModFix amt="5000"/>
            </a:blip>
            <a:stretch>
              <a:fillRect/>
            </a:stretch>
          </a:blipFill>
        </p:spPr>
        <p:txBody>
          <a:bodyPr/>
          <a:lstStyle/>
          <a:p>
            <a:endParaRPr lang="en-US"/>
          </a:p>
        </p:txBody>
      </p:sp>
      <p:grpSp>
        <p:nvGrpSpPr>
          <p:cNvPr id="3" name="Group 3"/>
          <p:cNvGrpSpPr/>
          <p:nvPr/>
        </p:nvGrpSpPr>
        <p:grpSpPr>
          <a:xfrm rot="-10800000">
            <a:off x="16634519" y="-151948"/>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grpSp>
        <p:nvGrpSpPr>
          <p:cNvPr id="7" name="Group 7"/>
          <p:cNvGrpSpPr/>
          <p:nvPr/>
        </p:nvGrpSpPr>
        <p:grpSpPr>
          <a:xfrm>
            <a:off x="6643" y="149895"/>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sp>
        <p:nvSpPr>
          <p:cNvPr id="11" name="AutoShape 11"/>
          <p:cNvSpPr/>
          <p:nvPr/>
        </p:nvSpPr>
        <p:spPr>
          <a:xfrm>
            <a:off x="1441070" y="4965768"/>
            <a:ext cx="1563081" cy="0"/>
          </a:xfrm>
          <a:prstGeom prst="line">
            <a:avLst/>
          </a:prstGeom>
          <a:ln w="247650" cap="flat">
            <a:solidFill>
              <a:srgbClr val="8DC63F"/>
            </a:solidFill>
            <a:prstDash val="solid"/>
            <a:headEnd type="none" w="sm" len="sm"/>
            <a:tailEnd type="arrow" w="med" len="sm"/>
          </a:ln>
        </p:spPr>
        <p:txBody>
          <a:bodyPr/>
          <a:lstStyle/>
          <a:p>
            <a:endParaRPr lang="en-US"/>
          </a:p>
        </p:txBody>
      </p:sp>
      <p:sp>
        <p:nvSpPr>
          <p:cNvPr id="12" name="TextBox 12"/>
          <p:cNvSpPr txBox="1"/>
          <p:nvPr/>
        </p:nvSpPr>
        <p:spPr>
          <a:xfrm>
            <a:off x="4112236" y="5817904"/>
            <a:ext cx="3287162" cy="1257102"/>
          </a:xfrm>
          <a:prstGeom prst="rect">
            <a:avLst/>
          </a:prstGeom>
        </p:spPr>
        <p:txBody>
          <a:bodyPr lIns="0" tIns="0" rIns="0" bIns="0" rtlCol="0" anchor="t">
            <a:spAutoFit/>
          </a:bodyPr>
          <a:lstStyle/>
          <a:p>
            <a:pPr marL="453390" lvl="1" indent="-226695">
              <a:lnSpc>
                <a:spcPts val="2520"/>
              </a:lnSpc>
              <a:buFont typeface="Arial"/>
              <a:buChar char="•"/>
            </a:pPr>
            <a:r>
              <a:rPr lang="en-US" sz="2100">
                <a:solidFill>
                  <a:srgbClr val="414141"/>
                </a:solidFill>
                <a:latin typeface="Proxima Nova 2"/>
              </a:rPr>
              <a:t>DEDICATED MENTOR OVERSIGHT</a:t>
            </a:r>
          </a:p>
          <a:p>
            <a:pPr marL="453390" lvl="1" indent="-226695">
              <a:lnSpc>
                <a:spcPts val="2520"/>
              </a:lnSpc>
              <a:buFont typeface="Arial"/>
              <a:buChar char="•"/>
            </a:pPr>
            <a:r>
              <a:rPr lang="en-US" sz="2100">
                <a:solidFill>
                  <a:srgbClr val="414141"/>
                </a:solidFill>
                <a:latin typeface="Proxima Nova 2"/>
              </a:rPr>
              <a:t>INDIVIDUAL CODING PROJECTS</a:t>
            </a:r>
          </a:p>
        </p:txBody>
      </p:sp>
      <p:sp>
        <p:nvSpPr>
          <p:cNvPr id="13" name="AutoShape 13"/>
          <p:cNvSpPr/>
          <p:nvPr/>
        </p:nvSpPr>
        <p:spPr>
          <a:xfrm>
            <a:off x="12805198" y="4962562"/>
            <a:ext cx="834268" cy="0"/>
          </a:xfrm>
          <a:prstGeom prst="line">
            <a:avLst/>
          </a:prstGeom>
          <a:ln w="247650" cap="flat">
            <a:solidFill>
              <a:srgbClr val="8DC63F"/>
            </a:solidFill>
            <a:prstDash val="solid"/>
            <a:headEnd type="none" w="sm" len="sm"/>
            <a:tailEnd type="none" w="sm" len="sm"/>
          </a:ln>
        </p:spPr>
        <p:txBody>
          <a:bodyPr/>
          <a:lstStyle/>
          <a:p>
            <a:endParaRPr lang="en-US"/>
          </a:p>
        </p:txBody>
      </p:sp>
      <p:sp>
        <p:nvSpPr>
          <p:cNvPr id="14" name="AutoShape 14"/>
          <p:cNvSpPr/>
          <p:nvPr/>
        </p:nvSpPr>
        <p:spPr>
          <a:xfrm flipV="1">
            <a:off x="13639466" y="3117268"/>
            <a:ext cx="0" cy="3590951"/>
          </a:xfrm>
          <a:prstGeom prst="line">
            <a:avLst/>
          </a:prstGeom>
          <a:ln w="295275" cap="flat">
            <a:solidFill>
              <a:srgbClr val="045286"/>
            </a:solidFill>
            <a:prstDash val="solid"/>
            <a:headEnd type="none" w="sm" len="sm"/>
            <a:tailEnd type="none" w="sm" len="sm"/>
          </a:ln>
        </p:spPr>
        <p:txBody>
          <a:bodyPr/>
          <a:lstStyle/>
          <a:p>
            <a:endParaRPr lang="en-US"/>
          </a:p>
        </p:txBody>
      </p:sp>
      <p:sp>
        <p:nvSpPr>
          <p:cNvPr id="15" name="AutoShape 15"/>
          <p:cNvSpPr/>
          <p:nvPr/>
        </p:nvSpPr>
        <p:spPr>
          <a:xfrm>
            <a:off x="13503187" y="3229532"/>
            <a:ext cx="3746011" cy="0"/>
          </a:xfrm>
          <a:prstGeom prst="line">
            <a:avLst/>
          </a:prstGeom>
          <a:ln w="247650" cap="flat">
            <a:solidFill>
              <a:srgbClr val="8DC63F"/>
            </a:solidFill>
            <a:prstDash val="solid"/>
            <a:headEnd type="none" w="sm" len="sm"/>
            <a:tailEnd type="arrow" w="med" len="sm"/>
          </a:ln>
        </p:spPr>
        <p:txBody>
          <a:bodyPr/>
          <a:lstStyle/>
          <a:p>
            <a:endParaRPr lang="en-US"/>
          </a:p>
        </p:txBody>
      </p:sp>
      <p:sp>
        <p:nvSpPr>
          <p:cNvPr id="16" name="AutoShape 16"/>
          <p:cNvSpPr/>
          <p:nvPr/>
        </p:nvSpPr>
        <p:spPr>
          <a:xfrm>
            <a:off x="13610263" y="4972297"/>
            <a:ext cx="3599998" cy="0"/>
          </a:xfrm>
          <a:prstGeom prst="line">
            <a:avLst/>
          </a:prstGeom>
          <a:ln w="247650" cap="flat">
            <a:solidFill>
              <a:srgbClr val="8DC63F"/>
            </a:solidFill>
            <a:prstDash val="solid"/>
            <a:headEnd type="none" w="sm" len="sm"/>
            <a:tailEnd type="arrow" w="med" len="sm"/>
          </a:ln>
        </p:spPr>
        <p:txBody>
          <a:bodyPr/>
          <a:lstStyle/>
          <a:p>
            <a:endParaRPr lang="en-US"/>
          </a:p>
        </p:txBody>
      </p:sp>
      <p:sp>
        <p:nvSpPr>
          <p:cNvPr id="17" name="AutoShape 17"/>
          <p:cNvSpPr/>
          <p:nvPr/>
        </p:nvSpPr>
        <p:spPr>
          <a:xfrm>
            <a:off x="13503187" y="6586862"/>
            <a:ext cx="3746011" cy="0"/>
          </a:xfrm>
          <a:prstGeom prst="line">
            <a:avLst/>
          </a:prstGeom>
          <a:ln w="247650" cap="flat">
            <a:solidFill>
              <a:srgbClr val="045286"/>
            </a:solidFill>
            <a:prstDash val="solid"/>
            <a:headEnd type="none" w="sm" len="sm"/>
            <a:tailEnd type="arrow" w="med" len="sm"/>
          </a:ln>
        </p:spPr>
        <p:txBody>
          <a:bodyPr/>
          <a:lstStyle/>
          <a:p>
            <a:endParaRPr lang="en-US"/>
          </a:p>
        </p:txBody>
      </p:sp>
      <p:sp>
        <p:nvSpPr>
          <p:cNvPr id="18" name="TextBox 18"/>
          <p:cNvSpPr txBox="1"/>
          <p:nvPr/>
        </p:nvSpPr>
        <p:spPr>
          <a:xfrm>
            <a:off x="14250735" y="3564344"/>
            <a:ext cx="1953153" cy="595804"/>
          </a:xfrm>
          <a:prstGeom prst="rect">
            <a:avLst/>
          </a:prstGeom>
        </p:spPr>
        <p:txBody>
          <a:bodyPr wrap="square" lIns="0" tIns="0" rIns="0" bIns="0" rtlCol="0" anchor="t">
            <a:spAutoFit/>
          </a:bodyPr>
          <a:lstStyle/>
          <a:p>
            <a:pPr algn="ctr">
              <a:lnSpc>
                <a:spcPts val="2399"/>
              </a:lnSpc>
            </a:pPr>
            <a:r>
              <a:rPr lang="en-US" sz="1999" b="1" dirty="0">
                <a:solidFill>
                  <a:srgbClr val="414141"/>
                </a:solidFill>
                <a:latin typeface="Proxima Nova Black" panose="02000506030000020004" pitchFamily="2" charset="0"/>
              </a:rPr>
              <a:t>CONTINUE IN  </a:t>
            </a:r>
          </a:p>
          <a:p>
            <a:pPr algn="ctr">
              <a:lnSpc>
                <a:spcPts val="2399"/>
              </a:lnSpc>
            </a:pPr>
            <a:r>
              <a:rPr lang="en-US" sz="1999" b="1" dirty="0">
                <a:solidFill>
                  <a:srgbClr val="414141"/>
                </a:solidFill>
                <a:latin typeface="Proxima Nova Black" panose="02000506030000020004" pitchFamily="2" charset="0"/>
              </a:rPr>
              <a:t>PROJECT ROLE</a:t>
            </a:r>
          </a:p>
        </p:txBody>
      </p:sp>
      <p:sp>
        <p:nvSpPr>
          <p:cNvPr id="19" name="TextBox 19"/>
          <p:cNvSpPr txBox="1"/>
          <p:nvPr/>
        </p:nvSpPr>
        <p:spPr>
          <a:xfrm>
            <a:off x="13526108" y="6854814"/>
            <a:ext cx="3003683" cy="615553"/>
          </a:xfrm>
          <a:prstGeom prst="rect">
            <a:avLst/>
          </a:prstGeom>
        </p:spPr>
        <p:txBody>
          <a:bodyPr wrap="square" lIns="0" tIns="0" rIns="0" bIns="0" rtlCol="0" anchor="t">
            <a:spAutoFit/>
          </a:bodyPr>
          <a:lstStyle/>
          <a:p>
            <a:pPr algn="ctr">
              <a:lnSpc>
                <a:spcPts val="2400"/>
              </a:lnSpc>
            </a:pPr>
            <a:r>
              <a:rPr lang="en-US" sz="2000" b="1" dirty="0">
                <a:solidFill>
                  <a:srgbClr val="414141"/>
                </a:solidFill>
                <a:latin typeface="Proxima Nova Black" panose="02000506030000020004" pitchFamily="2" charset="0"/>
              </a:rPr>
              <a:t>HIRED AS SOFTWARE</a:t>
            </a:r>
          </a:p>
          <a:p>
            <a:pPr algn="ctr">
              <a:lnSpc>
                <a:spcPts val="2400"/>
              </a:lnSpc>
            </a:pPr>
            <a:r>
              <a:rPr lang="en-US" sz="2000" b="1" dirty="0">
                <a:solidFill>
                  <a:srgbClr val="414141"/>
                </a:solidFill>
                <a:latin typeface="Proxima Nova Black" panose="02000506030000020004" pitchFamily="2" charset="0"/>
              </a:rPr>
              <a:t>ENGINEER ANYWHERE</a:t>
            </a:r>
          </a:p>
        </p:txBody>
      </p:sp>
      <p:sp>
        <p:nvSpPr>
          <p:cNvPr id="20" name="AutoShape 20"/>
          <p:cNvSpPr/>
          <p:nvPr/>
        </p:nvSpPr>
        <p:spPr>
          <a:xfrm flipV="1">
            <a:off x="4631391" y="4964695"/>
            <a:ext cx="2207028" cy="2147"/>
          </a:xfrm>
          <a:prstGeom prst="line">
            <a:avLst/>
          </a:prstGeom>
          <a:ln w="247650" cap="flat">
            <a:solidFill>
              <a:srgbClr val="8DC63F"/>
            </a:solidFill>
            <a:prstDash val="solid"/>
            <a:headEnd type="none" w="sm" len="sm"/>
            <a:tailEnd type="arrow" w="med" len="sm"/>
          </a:ln>
        </p:spPr>
        <p:txBody>
          <a:bodyPr/>
          <a:lstStyle/>
          <a:p>
            <a:endParaRPr lang="en-US"/>
          </a:p>
        </p:txBody>
      </p:sp>
      <p:sp>
        <p:nvSpPr>
          <p:cNvPr id="21" name="TextBox 21"/>
          <p:cNvSpPr txBox="1"/>
          <p:nvPr/>
        </p:nvSpPr>
        <p:spPr>
          <a:xfrm>
            <a:off x="8413685" y="5817904"/>
            <a:ext cx="3655011" cy="1571377"/>
          </a:xfrm>
          <a:prstGeom prst="rect">
            <a:avLst/>
          </a:prstGeom>
        </p:spPr>
        <p:txBody>
          <a:bodyPr lIns="0" tIns="0" rIns="0" bIns="0" rtlCol="0" anchor="t">
            <a:spAutoFit/>
          </a:bodyPr>
          <a:lstStyle/>
          <a:p>
            <a:pPr marL="453390" lvl="1" indent="-226695">
              <a:lnSpc>
                <a:spcPts val="2520"/>
              </a:lnSpc>
              <a:buFont typeface="Arial"/>
              <a:buChar char="•"/>
            </a:pPr>
            <a:r>
              <a:rPr lang="en-US" sz="2100">
                <a:solidFill>
                  <a:srgbClr val="414141"/>
                </a:solidFill>
                <a:latin typeface="Proxima Nova 2"/>
              </a:rPr>
              <a:t>DEDICATED MENTOR OVERSIGHT </a:t>
            </a:r>
          </a:p>
          <a:p>
            <a:pPr marL="453390" lvl="1" indent="-226695">
              <a:lnSpc>
                <a:spcPts val="2520"/>
              </a:lnSpc>
              <a:buFont typeface="Arial"/>
              <a:buChar char="•"/>
            </a:pPr>
            <a:r>
              <a:rPr lang="en-US" sz="2100">
                <a:solidFill>
                  <a:srgbClr val="414141"/>
                </a:solidFill>
                <a:latin typeface="Proxima Nova 2"/>
              </a:rPr>
              <a:t>SUPERVISED SOFTWARE DELIVERY IN PROJECT ENVIRONMENT</a:t>
            </a:r>
          </a:p>
        </p:txBody>
      </p:sp>
      <p:sp>
        <p:nvSpPr>
          <p:cNvPr id="22" name="AutoShape 22"/>
          <p:cNvSpPr/>
          <p:nvPr/>
        </p:nvSpPr>
        <p:spPr>
          <a:xfrm>
            <a:off x="8565948" y="4965768"/>
            <a:ext cx="3384987" cy="0"/>
          </a:xfrm>
          <a:prstGeom prst="line">
            <a:avLst/>
          </a:prstGeom>
          <a:ln w="247650" cap="flat">
            <a:solidFill>
              <a:srgbClr val="8DC63F"/>
            </a:solidFill>
            <a:prstDash val="solid"/>
            <a:headEnd type="none" w="sm" len="sm"/>
            <a:tailEnd type="arrow" w="med" len="sm"/>
          </a:ln>
        </p:spPr>
        <p:txBody>
          <a:bodyPr/>
          <a:lstStyle/>
          <a:p>
            <a:endParaRPr lang="en-US"/>
          </a:p>
        </p:txBody>
      </p:sp>
      <p:sp>
        <p:nvSpPr>
          <p:cNvPr id="23" name="AutoShape 23"/>
          <p:cNvSpPr/>
          <p:nvPr/>
        </p:nvSpPr>
        <p:spPr>
          <a:xfrm flipH="1">
            <a:off x="3754743" y="2578011"/>
            <a:ext cx="14288" cy="4827083"/>
          </a:xfrm>
          <a:prstGeom prst="line">
            <a:avLst/>
          </a:prstGeom>
          <a:ln w="57150" cap="flat">
            <a:solidFill>
              <a:srgbClr val="045286"/>
            </a:solidFill>
            <a:prstDash val="solid"/>
            <a:headEnd type="none" w="sm" len="sm"/>
            <a:tailEnd type="none" w="sm" len="sm"/>
          </a:ln>
        </p:spPr>
        <p:txBody>
          <a:bodyPr/>
          <a:lstStyle/>
          <a:p>
            <a:endParaRPr lang="en-US"/>
          </a:p>
        </p:txBody>
      </p:sp>
      <p:sp>
        <p:nvSpPr>
          <p:cNvPr id="24" name="TextBox 24"/>
          <p:cNvSpPr txBox="1"/>
          <p:nvPr/>
        </p:nvSpPr>
        <p:spPr>
          <a:xfrm>
            <a:off x="2470903" y="7649750"/>
            <a:ext cx="2510530" cy="714276"/>
          </a:xfrm>
          <a:prstGeom prst="rect">
            <a:avLst/>
          </a:prstGeom>
        </p:spPr>
        <p:txBody>
          <a:bodyPr lIns="0" tIns="0" rIns="0" bIns="0" rtlCol="0" anchor="t">
            <a:spAutoFit/>
          </a:bodyPr>
          <a:lstStyle/>
          <a:p>
            <a:pPr algn="ctr">
              <a:lnSpc>
                <a:spcPts val="2879"/>
              </a:lnSpc>
            </a:pPr>
            <a:r>
              <a:rPr lang="en-US" sz="2399" b="1" dirty="0">
                <a:solidFill>
                  <a:srgbClr val="414141"/>
                </a:solidFill>
                <a:latin typeface="Proxima Nova Black" panose="02000506030000020004" pitchFamily="2" charset="0"/>
              </a:rPr>
              <a:t>APPLICATION </a:t>
            </a:r>
          </a:p>
          <a:p>
            <a:pPr algn="ctr">
              <a:lnSpc>
                <a:spcPts val="2879"/>
              </a:lnSpc>
            </a:pPr>
            <a:r>
              <a:rPr lang="en-US" sz="2399" b="1" dirty="0">
                <a:solidFill>
                  <a:srgbClr val="414141"/>
                </a:solidFill>
                <a:latin typeface="Proxima Nova Black" panose="02000506030000020004" pitchFamily="2" charset="0"/>
              </a:rPr>
              <a:t>&amp; ACCEPTANCE</a:t>
            </a:r>
          </a:p>
        </p:txBody>
      </p:sp>
      <p:sp>
        <p:nvSpPr>
          <p:cNvPr id="25" name="TextBox 25"/>
          <p:cNvSpPr txBox="1"/>
          <p:nvPr/>
        </p:nvSpPr>
        <p:spPr>
          <a:xfrm>
            <a:off x="949951" y="3101541"/>
            <a:ext cx="2688852" cy="714292"/>
          </a:xfrm>
          <a:prstGeom prst="rect">
            <a:avLst/>
          </a:prstGeom>
        </p:spPr>
        <p:txBody>
          <a:bodyPr lIns="0" tIns="0" rIns="0" bIns="0" rtlCol="0" anchor="t">
            <a:spAutoFit/>
          </a:bodyPr>
          <a:lstStyle/>
          <a:p>
            <a:pPr algn="ctr">
              <a:lnSpc>
                <a:spcPts val="3239"/>
              </a:lnSpc>
            </a:pPr>
            <a:r>
              <a:rPr lang="en-US" sz="2699" b="1" dirty="0">
                <a:solidFill>
                  <a:srgbClr val="414141"/>
                </a:solidFill>
                <a:latin typeface="Proxima Nova Black" panose="02000506030000020004" pitchFamily="2" charset="0"/>
              </a:rPr>
              <a:t>PRE-PROGRAM</a:t>
            </a:r>
          </a:p>
          <a:p>
            <a:pPr algn="ctr">
              <a:lnSpc>
                <a:spcPts val="2400"/>
              </a:lnSpc>
            </a:pPr>
            <a:r>
              <a:rPr lang="en-US" sz="2000" dirty="0">
                <a:solidFill>
                  <a:srgbClr val="414141"/>
                </a:solidFill>
                <a:latin typeface="Proxima Nova 2"/>
              </a:rPr>
              <a:t>2-3 MONTHS</a:t>
            </a:r>
          </a:p>
        </p:txBody>
      </p:sp>
      <p:sp>
        <p:nvSpPr>
          <p:cNvPr id="26" name="TextBox 26"/>
          <p:cNvSpPr txBox="1"/>
          <p:nvPr/>
        </p:nvSpPr>
        <p:spPr>
          <a:xfrm>
            <a:off x="3883330" y="3101541"/>
            <a:ext cx="3833924" cy="1019059"/>
          </a:xfrm>
          <a:prstGeom prst="rect">
            <a:avLst/>
          </a:prstGeom>
        </p:spPr>
        <p:txBody>
          <a:bodyPr lIns="0" tIns="0" rIns="0" bIns="0" rtlCol="0" anchor="t">
            <a:spAutoFit/>
          </a:bodyPr>
          <a:lstStyle/>
          <a:p>
            <a:pPr algn="ctr">
              <a:lnSpc>
                <a:spcPts val="3239"/>
              </a:lnSpc>
            </a:pPr>
            <a:r>
              <a:rPr lang="en-US" sz="2699" b="1" dirty="0">
                <a:solidFill>
                  <a:srgbClr val="414141"/>
                </a:solidFill>
                <a:latin typeface="Proxima Nova Black" panose="02000506030000020004" pitchFamily="2" charset="0"/>
              </a:rPr>
              <a:t>MENTORED TRAINING</a:t>
            </a:r>
          </a:p>
          <a:p>
            <a:pPr algn="ctr">
              <a:lnSpc>
                <a:spcPts val="2400"/>
              </a:lnSpc>
            </a:pPr>
            <a:r>
              <a:rPr lang="en-US" sz="2000" dirty="0">
                <a:solidFill>
                  <a:srgbClr val="414141"/>
                </a:solidFill>
                <a:latin typeface="Proxima Nova 2"/>
              </a:rPr>
              <a:t>10 WEEKS</a:t>
            </a:r>
          </a:p>
          <a:p>
            <a:pPr algn="ctr">
              <a:lnSpc>
                <a:spcPts val="2400"/>
              </a:lnSpc>
            </a:pPr>
            <a:r>
              <a:rPr lang="en-US" sz="2000" dirty="0">
                <a:solidFill>
                  <a:srgbClr val="414141"/>
                </a:solidFill>
                <a:latin typeface="Proxima Nova 2"/>
              </a:rPr>
              <a:t>PAID</a:t>
            </a:r>
          </a:p>
        </p:txBody>
      </p:sp>
      <p:sp>
        <p:nvSpPr>
          <p:cNvPr id="27" name="TextBox 27"/>
          <p:cNvSpPr txBox="1"/>
          <p:nvPr/>
        </p:nvSpPr>
        <p:spPr>
          <a:xfrm>
            <a:off x="8015413" y="3101541"/>
            <a:ext cx="4340525" cy="1019059"/>
          </a:xfrm>
          <a:prstGeom prst="rect">
            <a:avLst/>
          </a:prstGeom>
        </p:spPr>
        <p:txBody>
          <a:bodyPr lIns="0" tIns="0" rIns="0" bIns="0" rtlCol="0" anchor="t">
            <a:spAutoFit/>
          </a:bodyPr>
          <a:lstStyle/>
          <a:p>
            <a:pPr algn="ctr">
              <a:lnSpc>
                <a:spcPts val="3239"/>
              </a:lnSpc>
            </a:pPr>
            <a:r>
              <a:rPr lang="en-US" sz="2699" b="1" dirty="0">
                <a:solidFill>
                  <a:srgbClr val="414141"/>
                </a:solidFill>
                <a:latin typeface="Proxima Nova Black" panose="02000506030000020004" pitchFamily="2" charset="0"/>
              </a:rPr>
              <a:t>PROJECT ASSIGNMENT</a:t>
            </a:r>
          </a:p>
          <a:p>
            <a:pPr algn="ctr">
              <a:lnSpc>
                <a:spcPts val="2400"/>
              </a:lnSpc>
            </a:pPr>
            <a:r>
              <a:rPr lang="en-US" sz="2000" dirty="0">
                <a:solidFill>
                  <a:srgbClr val="414141"/>
                </a:solidFill>
                <a:latin typeface="Proxima Nova 2"/>
              </a:rPr>
              <a:t>10 WEEKS</a:t>
            </a:r>
          </a:p>
          <a:p>
            <a:pPr algn="ctr">
              <a:lnSpc>
                <a:spcPts val="2400"/>
              </a:lnSpc>
            </a:pPr>
            <a:r>
              <a:rPr lang="en-US" sz="2000" dirty="0">
                <a:solidFill>
                  <a:srgbClr val="414141"/>
                </a:solidFill>
                <a:latin typeface="Proxima Nova 2"/>
              </a:rPr>
              <a:t>PAID</a:t>
            </a:r>
          </a:p>
        </p:txBody>
      </p:sp>
      <p:sp>
        <p:nvSpPr>
          <p:cNvPr id="28" name="AutoShape 28"/>
          <p:cNvSpPr/>
          <p:nvPr/>
        </p:nvSpPr>
        <p:spPr>
          <a:xfrm flipH="1">
            <a:off x="7886826" y="2578053"/>
            <a:ext cx="14288" cy="4826998"/>
          </a:xfrm>
          <a:prstGeom prst="line">
            <a:avLst/>
          </a:prstGeom>
          <a:ln w="57150" cap="flat">
            <a:solidFill>
              <a:srgbClr val="045286"/>
            </a:solidFill>
            <a:prstDash val="solid"/>
            <a:headEnd type="none" w="sm" len="sm"/>
            <a:tailEnd type="none" w="sm" len="sm"/>
          </a:ln>
        </p:spPr>
        <p:txBody>
          <a:bodyPr/>
          <a:lstStyle/>
          <a:p>
            <a:endParaRPr lang="en-US"/>
          </a:p>
        </p:txBody>
      </p:sp>
      <p:sp>
        <p:nvSpPr>
          <p:cNvPr id="29" name="TextBox 29"/>
          <p:cNvSpPr txBox="1"/>
          <p:nvPr/>
        </p:nvSpPr>
        <p:spPr>
          <a:xfrm>
            <a:off x="6808086" y="7649750"/>
            <a:ext cx="2100330" cy="352375"/>
          </a:xfrm>
          <a:prstGeom prst="rect">
            <a:avLst/>
          </a:prstGeom>
        </p:spPr>
        <p:txBody>
          <a:bodyPr lIns="0" tIns="0" rIns="0" bIns="0" rtlCol="0" anchor="t">
            <a:spAutoFit/>
          </a:bodyPr>
          <a:lstStyle/>
          <a:p>
            <a:pPr algn="ctr">
              <a:lnSpc>
                <a:spcPts val="2879"/>
              </a:lnSpc>
            </a:pPr>
            <a:r>
              <a:rPr lang="en-US" sz="2399" b="1" dirty="0">
                <a:solidFill>
                  <a:srgbClr val="414141"/>
                </a:solidFill>
                <a:latin typeface="Proxima Nova Black" panose="02000506030000020004" pitchFamily="2" charset="0"/>
              </a:rPr>
              <a:t>CHECKPOINT</a:t>
            </a:r>
          </a:p>
        </p:txBody>
      </p:sp>
      <p:sp>
        <p:nvSpPr>
          <p:cNvPr id="30" name="AutoShape 30"/>
          <p:cNvSpPr/>
          <p:nvPr/>
        </p:nvSpPr>
        <p:spPr>
          <a:xfrm flipH="1">
            <a:off x="12575013" y="2646370"/>
            <a:ext cx="14288" cy="4827083"/>
          </a:xfrm>
          <a:prstGeom prst="line">
            <a:avLst/>
          </a:prstGeom>
          <a:ln w="57150" cap="flat">
            <a:solidFill>
              <a:srgbClr val="045286"/>
            </a:solidFill>
            <a:prstDash val="solid"/>
            <a:headEnd type="none" w="sm" len="sm"/>
            <a:tailEnd type="none" w="sm" len="sm"/>
          </a:ln>
        </p:spPr>
        <p:txBody>
          <a:bodyPr/>
          <a:lstStyle/>
          <a:p>
            <a:endParaRPr lang="en-US"/>
          </a:p>
        </p:txBody>
      </p:sp>
      <p:sp>
        <p:nvSpPr>
          <p:cNvPr id="31" name="TextBox 31"/>
          <p:cNvSpPr txBox="1"/>
          <p:nvPr/>
        </p:nvSpPr>
        <p:spPr>
          <a:xfrm>
            <a:off x="11003635" y="7649750"/>
            <a:ext cx="2704606" cy="714276"/>
          </a:xfrm>
          <a:prstGeom prst="rect">
            <a:avLst/>
          </a:prstGeom>
        </p:spPr>
        <p:txBody>
          <a:bodyPr lIns="0" tIns="0" rIns="0" bIns="0" rtlCol="0" anchor="t">
            <a:spAutoFit/>
          </a:bodyPr>
          <a:lstStyle/>
          <a:p>
            <a:pPr algn="ctr">
              <a:lnSpc>
                <a:spcPts val="2879"/>
              </a:lnSpc>
            </a:pPr>
            <a:r>
              <a:rPr lang="en-US" sz="2399" b="1" dirty="0">
                <a:solidFill>
                  <a:srgbClr val="414141"/>
                </a:solidFill>
                <a:latin typeface="Proxima Nova Black" panose="02000506030000020004" pitchFamily="2" charset="0"/>
              </a:rPr>
              <a:t>PROGRAM COMMENCEMENT</a:t>
            </a:r>
          </a:p>
        </p:txBody>
      </p:sp>
      <p:sp>
        <p:nvSpPr>
          <p:cNvPr id="32" name="TextBox 32"/>
          <p:cNvSpPr txBox="1"/>
          <p:nvPr/>
        </p:nvSpPr>
        <p:spPr>
          <a:xfrm>
            <a:off x="1176589" y="5817904"/>
            <a:ext cx="2092044" cy="942826"/>
          </a:xfrm>
          <a:prstGeom prst="rect">
            <a:avLst/>
          </a:prstGeom>
        </p:spPr>
        <p:txBody>
          <a:bodyPr lIns="0" tIns="0" rIns="0" bIns="0" rtlCol="0" anchor="t">
            <a:spAutoFit/>
          </a:bodyPr>
          <a:lstStyle/>
          <a:p>
            <a:pPr marL="453390" lvl="1" indent="-226695">
              <a:lnSpc>
                <a:spcPts val="2520"/>
              </a:lnSpc>
              <a:buFont typeface="Arial"/>
              <a:buChar char="•"/>
            </a:pPr>
            <a:r>
              <a:rPr lang="en-US" sz="2100">
                <a:solidFill>
                  <a:srgbClr val="414141"/>
                </a:solidFill>
                <a:latin typeface="Proxima Nova 2"/>
              </a:rPr>
              <a:t>SELF STUDY</a:t>
            </a:r>
          </a:p>
          <a:p>
            <a:pPr marL="453390" lvl="1" indent="-226695">
              <a:lnSpc>
                <a:spcPts val="2520"/>
              </a:lnSpc>
              <a:buFont typeface="Arial"/>
              <a:buChar char="•"/>
            </a:pPr>
            <a:r>
              <a:rPr lang="en-US" sz="2100">
                <a:solidFill>
                  <a:srgbClr val="414141"/>
                </a:solidFill>
                <a:latin typeface="Proxima Nova 2"/>
              </a:rPr>
              <a:t>CODING PRACTICE</a:t>
            </a:r>
          </a:p>
        </p:txBody>
      </p:sp>
      <p:sp>
        <p:nvSpPr>
          <p:cNvPr id="33" name="AutoShape 33"/>
          <p:cNvSpPr/>
          <p:nvPr/>
        </p:nvSpPr>
        <p:spPr>
          <a:xfrm flipV="1">
            <a:off x="13610263" y="3117268"/>
            <a:ext cx="0" cy="1969119"/>
          </a:xfrm>
          <a:prstGeom prst="line">
            <a:avLst/>
          </a:prstGeom>
          <a:ln w="247650" cap="flat">
            <a:solidFill>
              <a:srgbClr val="8DC63F"/>
            </a:solidFill>
            <a:prstDash val="solid"/>
            <a:headEnd type="none" w="sm" len="sm"/>
            <a:tailEnd type="none" w="sm" len="sm"/>
          </a:ln>
        </p:spPr>
        <p:txBody>
          <a:bodyPr/>
          <a:lstStyle/>
          <a:p>
            <a:endParaRPr lang="en-US"/>
          </a:p>
        </p:txBody>
      </p:sp>
      <p:sp>
        <p:nvSpPr>
          <p:cNvPr id="34" name="AutoShape 34"/>
          <p:cNvSpPr/>
          <p:nvPr/>
        </p:nvSpPr>
        <p:spPr>
          <a:xfrm flipV="1">
            <a:off x="13663278" y="3117268"/>
            <a:ext cx="0" cy="1969119"/>
          </a:xfrm>
          <a:prstGeom prst="line">
            <a:avLst/>
          </a:prstGeom>
          <a:ln w="247650" cap="flat">
            <a:solidFill>
              <a:srgbClr val="8DC63F"/>
            </a:solidFill>
            <a:prstDash val="solid"/>
            <a:headEnd type="none" w="sm" len="sm"/>
            <a:tailEnd type="none" w="sm" len="sm"/>
          </a:ln>
        </p:spPr>
        <p:txBody>
          <a:bodyPr/>
          <a:lstStyle/>
          <a:p>
            <a:endParaRPr lang="en-US"/>
          </a:p>
        </p:txBody>
      </p:sp>
      <p:sp>
        <p:nvSpPr>
          <p:cNvPr id="35" name="TextBox 35"/>
          <p:cNvSpPr txBox="1"/>
          <p:nvPr/>
        </p:nvSpPr>
        <p:spPr>
          <a:xfrm>
            <a:off x="13981355" y="5307930"/>
            <a:ext cx="2341322" cy="307777"/>
          </a:xfrm>
          <a:prstGeom prst="rect">
            <a:avLst/>
          </a:prstGeom>
        </p:spPr>
        <p:txBody>
          <a:bodyPr wrap="square" lIns="0" tIns="0" rIns="0" bIns="0" rtlCol="0" anchor="t">
            <a:spAutoFit/>
          </a:bodyPr>
          <a:lstStyle/>
          <a:p>
            <a:pPr algn="ctr">
              <a:lnSpc>
                <a:spcPts val="2400"/>
              </a:lnSpc>
            </a:pPr>
            <a:r>
              <a:rPr lang="en-US" sz="2000" b="1" dirty="0">
                <a:solidFill>
                  <a:srgbClr val="414141"/>
                </a:solidFill>
                <a:latin typeface="Proxima Nova Black" panose="02000506030000020004" pitchFamily="2" charset="0"/>
              </a:rPr>
              <a:t>ELIGIBLE FOR HIRE</a:t>
            </a:r>
          </a:p>
        </p:txBody>
      </p:sp>
      <p:sp>
        <p:nvSpPr>
          <p:cNvPr id="36" name="TextBox 36"/>
          <p:cNvSpPr txBox="1"/>
          <p:nvPr/>
        </p:nvSpPr>
        <p:spPr>
          <a:xfrm>
            <a:off x="13057050" y="2134256"/>
            <a:ext cx="4340525" cy="819051"/>
          </a:xfrm>
          <a:prstGeom prst="rect">
            <a:avLst/>
          </a:prstGeom>
        </p:spPr>
        <p:txBody>
          <a:bodyPr lIns="0" tIns="0" rIns="0" bIns="0" rtlCol="0" anchor="t">
            <a:spAutoFit/>
          </a:bodyPr>
          <a:lstStyle/>
          <a:p>
            <a:pPr algn="ctr">
              <a:lnSpc>
                <a:spcPts val="3239"/>
              </a:lnSpc>
            </a:pPr>
            <a:r>
              <a:rPr lang="en-US" sz="2699" b="1" dirty="0">
                <a:solidFill>
                  <a:srgbClr val="414141"/>
                </a:solidFill>
                <a:latin typeface="Proxima Nova Black" panose="02000506030000020004" pitchFamily="2" charset="0"/>
              </a:rPr>
              <a:t>INDEPENDENT </a:t>
            </a:r>
          </a:p>
          <a:p>
            <a:pPr algn="ctr">
              <a:lnSpc>
                <a:spcPts val="3239"/>
              </a:lnSpc>
            </a:pPr>
            <a:r>
              <a:rPr lang="en-US" sz="2699" b="1" dirty="0">
                <a:solidFill>
                  <a:srgbClr val="414141"/>
                </a:solidFill>
                <a:latin typeface="Proxima Nova Black" panose="02000506030000020004" pitchFamily="2" charset="0"/>
              </a:rPr>
              <a:t>TEAM ROLE</a:t>
            </a:r>
          </a:p>
        </p:txBody>
      </p:sp>
      <p:sp>
        <p:nvSpPr>
          <p:cNvPr id="37" name="TextBox 37"/>
          <p:cNvSpPr txBox="1"/>
          <p:nvPr/>
        </p:nvSpPr>
        <p:spPr>
          <a:xfrm>
            <a:off x="1359017" y="847832"/>
            <a:ext cx="15569965" cy="734625"/>
          </a:xfrm>
          <a:prstGeom prst="rect">
            <a:avLst/>
          </a:prstGeom>
        </p:spPr>
        <p:txBody>
          <a:bodyPr wrap="square" lIns="0" tIns="0" rIns="0" bIns="0" rtlCol="0" anchor="t">
            <a:spAutoFit/>
          </a:bodyPr>
          <a:lstStyle/>
          <a:p>
            <a:pPr algn="ctr">
              <a:lnSpc>
                <a:spcPts val="6299"/>
              </a:lnSpc>
            </a:pPr>
            <a:r>
              <a:rPr lang="en-US" sz="4500" b="1" spc="225" dirty="0">
                <a:solidFill>
                  <a:srgbClr val="414141"/>
                </a:solidFill>
                <a:latin typeface="Proxima Nova Black" panose="02000506030000020004" pitchFamily="2" charset="0"/>
              </a:rPr>
              <a:t> SAMPLE CAREER DEVELOPMENT PROGRESS MAP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5193" y="-1228004"/>
            <a:ext cx="20785886" cy="16628709"/>
          </a:xfrm>
          <a:custGeom>
            <a:avLst/>
            <a:gdLst/>
            <a:ahLst/>
            <a:cxnLst/>
            <a:rect l="l" t="t" r="r" b="b"/>
            <a:pathLst>
              <a:path w="20785886" h="16628709">
                <a:moveTo>
                  <a:pt x="0" y="0"/>
                </a:moveTo>
                <a:lnTo>
                  <a:pt x="20785886" y="0"/>
                </a:lnTo>
                <a:lnTo>
                  <a:pt x="20785886" y="16628709"/>
                </a:lnTo>
                <a:lnTo>
                  <a:pt x="0" y="16628709"/>
                </a:lnTo>
                <a:lnTo>
                  <a:pt x="0" y="0"/>
                </a:lnTo>
                <a:close/>
              </a:path>
            </a:pathLst>
          </a:custGeom>
          <a:blipFill>
            <a:blip r:embed="rId2">
              <a:alphaModFix amt="5000"/>
            </a:blip>
            <a:stretch>
              <a:fillRect/>
            </a:stretch>
          </a:blipFill>
        </p:spPr>
        <p:txBody>
          <a:bodyPr/>
          <a:lstStyle/>
          <a:p>
            <a:endParaRPr lang="en-US"/>
          </a:p>
        </p:txBody>
      </p:sp>
      <p:grpSp>
        <p:nvGrpSpPr>
          <p:cNvPr id="3" name="Group 3"/>
          <p:cNvGrpSpPr/>
          <p:nvPr/>
        </p:nvGrpSpPr>
        <p:grpSpPr>
          <a:xfrm rot="-10800000">
            <a:off x="16634519" y="-113147"/>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045286"/>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045286"/>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045286"/>
              </a:solidFill>
              <a:prstDash val="solid"/>
              <a:headEnd type="none" w="sm" len="sm"/>
              <a:tailEnd type="none" w="sm" len="sm"/>
            </a:ln>
          </p:spPr>
          <p:txBody>
            <a:bodyPr/>
            <a:lstStyle/>
            <a:p>
              <a:endParaRPr lang="en-US"/>
            </a:p>
          </p:txBody>
        </p:sp>
      </p:grpSp>
      <p:grpSp>
        <p:nvGrpSpPr>
          <p:cNvPr id="7" name="Group 7"/>
          <p:cNvGrpSpPr/>
          <p:nvPr/>
        </p:nvGrpSpPr>
        <p:grpSpPr>
          <a:xfrm>
            <a:off x="7634" y="149895"/>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045286"/>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045286"/>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045286"/>
              </a:solidFill>
              <a:prstDash val="solid"/>
              <a:headEnd type="none" w="sm" len="sm"/>
              <a:tailEnd type="none" w="sm" len="sm"/>
            </a:ln>
          </p:spPr>
          <p:txBody>
            <a:bodyPr/>
            <a:lstStyle/>
            <a:p>
              <a:endParaRPr lang="en-US"/>
            </a:p>
          </p:txBody>
        </p:sp>
      </p:grpSp>
      <p:sp>
        <p:nvSpPr>
          <p:cNvPr id="11" name="Freeform 11"/>
          <p:cNvSpPr/>
          <p:nvPr/>
        </p:nvSpPr>
        <p:spPr>
          <a:xfrm>
            <a:off x="10349023" y="6108832"/>
            <a:ext cx="3561991" cy="1182581"/>
          </a:xfrm>
          <a:custGeom>
            <a:avLst/>
            <a:gdLst/>
            <a:ahLst/>
            <a:cxnLst/>
            <a:rect l="l" t="t" r="r" b="b"/>
            <a:pathLst>
              <a:path w="3561991" h="1182581">
                <a:moveTo>
                  <a:pt x="0" y="0"/>
                </a:moveTo>
                <a:lnTo>
                  <a:pt x="3561991" y="0"/>
                </a:lnTo>
                <a:lnTo>
                  <a:pt x="3561991" y="1182581"/>
                </a:lnTo>
                <a:lnTo>
                  <a:pt x="0" y="1182581"/>
                </a:lnTo>
                <a:lnTo>
                  <a:pt x="0" y="0"/>
                </a:lnTo>
                <a:close/>
              </a:path>
            </a:pathLst>
          </a:custGeom>
          <a:blipFill>
            <a:blip r:embed="rId3"/>
            <a:stretch>
              <a:fillRect/>
            </a:stretch>
          </a:blipFill>
        </p:spPr>
        <p:txBody>
          <a:bodyPr/>
          <a:lstStyle/>
          <a:p>
            <a:endParaRPr lang="en-US"/>
          </a:p>
        </p:txBody>
      </p:sp>
      <p:sp>
        <p:nvSpPr>
          <p:cNvPr id="12" name="Freeform 12"/>
          <p:cNvSpPr/>
          <p:nvPr/>
        </p:nvSpPr>
        <p:spPr>
          <a:xfrm>
            <a:off x="1413155" y="3090782"/>
            <a:ext cx="2768854" cy="2339682"/>
          </a:xfrm>
          <a:custGeom>
            <a:avLst/>
            <a:gdLst/>
            <a:ahLst/>
            <a:cxnLst/>
            <a:rect l="l" t="t" r="r" b="b"/>
            <a:pathLst>
              <a:path w="2768854" h="2339682">
                <a:moveTo>
                  <a:pt x="0" y="0"/>
                </a:moveTo>
                <a:lnTo>
                  <a:pt x="2768854" y="0"/>
                </a:lnTo>
                <a:lnTo>
                  <a:pt x="2768854" y="2339682"/>
                </a:lnTo>
                <a:lnTo>
                  <a:pt x="0" y="2339682"/>
                </a:lnTo>
                <a:lnTo>
                  <a:pt x="0" y="0"/>
                </a:lnTo>
                <a:close/>
              </a:path>
            </a:pathLst>
          </a:custGeom>
          <a:blipFill>
            <a:blip r:embed="rId4"/>
            <a:stretch>
              <a:fillRect/>
            </a:stretch>
          </a:blipFill>
        </p:spPr>
        <p:txBody>
          <a:bodyPr/>
          <a:lstStyle/>
          <a:p>
            <a:endParaRPr lang="en-US"/>
          </a:p>
        </p:txBody>
      </p:sp>
      <p:sp>
        <p:nvSpPr>
          <p:cNvPr id="13" name="Freeform 13"/>
          <p:cNvSpPr/>
          <p:nvPr/>
        </p:nvSpPr>
        <p:spPr>
          <a:xfrm>
            <a:off x="5975176" y="410921"/>
            <a:ext cx="2930861" cy="2110220"/>
          </a:xfrm>
          <a:custGeom>
            <a:avLst/>
            <a:gdLst/>
            <a:ahLst/>
            <a:cxnLst/>
            <a:rect l="l" t="t" r="r" b="b"/>
            <a:pathLst>
              <a:path w="2930861" h="2110220">
                <a:moveTo>
                  <a:pt x="0" y="0"/>
                </a:moveTo>
                <a:lnTo>
                  <a:pt x="2930861" y="0"/>
                </a:lnTo>
                <a:lnTo>
                  <a:pt x="2930861" y="2110219"/>
                </a:lnTo>
                <a:lnTo>
                  <a:pt x="0" y="2110219"/>
                </a:lnTo>
                <a:lnTo>
                  <a:pt x="0" y="0"/>
                </a:lnTo>
                <a:close/>
              </a:path>
            </a:pathLst>
          </a:custGeom>
          <a:blipFill>
            <a:blip r:embed="rId5"/>
            <a:stretch>
              <a:fillRect/>
            </a:stretch>
          </a:blipFill>
        </p:spPr>
        <p:txBody>
          <a:bodyPr/>
          <a:lstStyle/>
          <a:p>
            <a:endParaRPr lang="en-US"/>
          </a:p>
        </p:txBody>
      </p:sp>
      <p:sp>
        <p:nvSpPr>
          <p:cNvPr id="14" name="Freeform 14"/>
          <p:cNvSpPr/>
          <p:nvPr/>
        </p:nvSpPr>
        <p:spPr>
          <a:xfrm>
            <a:off x="9700175" y="886130"/>
            <a:ext cx="3597022" cy="1635010"/>
          </a:xfrm>
          <a:custGeom>
            <a:avLst/>
            <a:gdLst/>
            <a:ahLst/>
            <a:cxnLst/>
            <a:rect l="l" t="t" r="r" b="b"/>
            <a:pathLst>
              <a:path w="3597022" h="1635010">
                <a:moveTo>
                  <a:pt x="0" y="0"/>
                </a:moveTo>
                <a:lnTo>
                  <a:pt x="3597022" y="0"/>
                </a:lnTo>
                <a:lnTo>
                  <a:pt x="3597022" y="1635010"/>
                </a:lnTo>
                <a:lnTo>
                  <a:pt x="0" y="1635010"/>
                </a:lnTo>
                <a:lnTo>
                  <a:pt x="0" y="0"/>
                </a:lnTo>
                <a:close/>
              </a:path>
            </a:pathLst>
          </a:custGeom>
          <a:blipFill>
            <a:blip r:embed="rId6"/>
            <a:stretch>
              <a:fillRect/>
            </a:stretch>
          </a:blipFill>
        </p:spPr>
        <p:txBody>
          <a:bodyPr/>
          <a:lstStyle/>
          <a:p>
            <a:endParaRPr lang="en-US"/>
          </a:p>
        </p:txBody>
      </p:sp>
      <p:sp>
        <p:nvSpPr>
          <p:cNvPr id="15" name="Freeform 15"/>
          <p:cNvSpPr/>
          <p:nvPr/>
        </p:nvSpPr>
        <p:spPr>
          <a:xfrm>
            <a:off x="5101176" y="3518717"/>
            <a:ext cx="4678861" cy="1323495"/>
          </a:xfrm>
          <a:custGeom>
            <a:avLst/>
            <a:gdLst/>
            <a:ahLst/>
            <a:cxnLst/>
            <a:rect l="l" t="t" r="r" b="b"/>
            <a:pathLst>
              <a:path w="4678861" h="1323495">
                <a:moveTo>
                  <a:pt x="0" y="0"/>
                </a:moveTo>
                <a:lnTo>
                  <a:pt x="4678861" y="0"/>
                </a:lnTo>
                <a:lnTo>
                  <a:pt x="4678861" y="1323496"/>
                </a:lnTo>
                <a:lnTo>
                  <a:pt x="0" y="13234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834375" y="8291342"/>
            <a:ext cx="4534330" cy="816179"/>
          </a:xfrm>
          <a:custGeom>
            <a:avLst/>
            <a:gdLst/>
            <a:ahLst/>
            <a:cxnLst/>
            <a:rect l="l" t="t" r="r" b="b"/>
            <a:pathLst>
              <a:path w="4534330" h="816179">
                <a:moveTo>
                  <a:pt x="0" y="0"/>
                </a:moveTo>
                <a:lnTo>
                  <a:pt x="4534329" y="0"/>
                </a:lnTo>
                <a:lnTo>
                  <a:pt x="4534329" y="816180"/>
                </a:lnTo>
                <a:lnTo>
                  <a:pt x="0" y="816180"/>
                </a:lnTo>
                <a:lnTo>
                  <a:pt x="0" y="0"/>
                </a:lnTo>
                <a:close/>
              </a:path>
            </a:pathLst>
          </a:custGeom>
          <a:blipFill>
            <a:blip r:embed="rId9"/>
            <a:stretch>
              <a:fillRect/>
            </a:stretch>
          </a:blipFill>
        </p:spPr>
        <p:txBody>
          <a:bodyPr/>
          <a:lstStyle/>
          <a:p>
            <a:endParaRPr lang="en-US"/>
          </a:p>
        </p:txBody>
      </p:sp>
      <p:sp>
        <p:nvSpPr>
          <p:cNvPr id="17" name="Freeform 17"/>
          <p:cNvSpPr/>
          <p:nvPr/>
        </p:nvSpPr>
        <p:spPr>
          <a:xfrm>
            <a:off x="6154408" y="8194150"/>
            <a:ext cx="2697467" cy="982327"/>
          </a:xfrm>
          <a:custGeom>
            <a:avLst/>
            <a:gdLst/>
            <a:ahLst/>
            <a:cxnLst/>
            <a:rect l="l" t="t" r="r" b="b"/>
            <a:pathLst>
              <a:path w="2697467" h="982327">
                <a:moveTo>
                  <a:pt x="0" y="0"/>
                </a:moveTo>
                <a:lnTo>
                  <a:pt x="2697467" y="0"/>
                </a:lnTo>
                <a:lnTo>
                  <a:pt x="2697467" y="982328"/>
                </a:lnTo>
                <a:lnTo>
                  <a:pt x="0" y="982328"/>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028700" y="6070164"/>
            <a:ext cx="4664690" cy="1259916"/>
          </a:xfrm>
          <a:custGeom>
            <a:avLst/>
            <a:gdLst/>
            <a:ahLst/>
            <a:cxnLst/>
            <a:rect l="l" t="t" r="r" b="b"/>
            <a:pathLst>
              <a:path w="4664690" h="1259916">
                <a:moveTo>
                  <a:pt x="0" y="0"/>
                </a:moveTo>
                <a:lnTo>
                  <a:pt x="4664690" y="0"/>
                </a:lnTo>
                <a:lnTo>
                  <a:pt x="4664690" y="1259917"/>
                </a:lnTo>
                <a:lnTo>
                  <a:pt x="0" y="1259917"/>
                </a:lnTo>
                <a:lnTo>
                  <a:pt x="0" y="0"/>
                </a:lnTo>
                <a:close/>
              </a:path>
            </a:pathLst>
          </a:custGeom>
          <a:blipFill>
            <a:blip r:embed="rId11"/>
            <a:stretch>
              <a:fillRect l="-19366" t="-76639" r="-17451" b="-90214"/>
            </a:stretch>
          </a:blipFill>
        </p:spPr>
        <p:txBody>
          <a:bodyPr/>
          <a:lstStyle/>
          <a:p>
            <a:endParaRPr lang="en-US"/>
          </a:p>
        </p:txBody>
      </p:sp>
      <p:sp>
        <p:nvSpPr>
          <p:cNvPr id="19" name="Freeform 19"/>
          <p:cNvSpPr/>
          <p:nvPr/>
        </p:nvSpPr>
        <p:spPr>
          <a:xfrm>
            <a:off x="13690229" y="410921"/>
            <a:ext cx="3569071" cy="2329410"/>
          </a:xfrm>
          <a:custGeom>
            <a:avLst/>
            <a:gdLst/>
            <a:ahLst/>
            <a:cxnLst/>
            <a:rect l="l" t="t" r="r" b="b"/>
            <a:pathLst>
              <a:path w="3569071" h="2329410">
                <a:moveTo>
                  <a:pt x="0" y="0"/>
                </a:moveTo>
                <a:lnTo>
                  <a:pt x="3569071" y="0"/>
                </a:lnTo>
                <a:lnTo>
                  <a:pt x="3569071" y="2329409"/>
                </a:lnTo>
                <a:lnTo>
                  <a:pt x="0" y="2329409"/>
                </a:lnTo>
                <a:lnTo>
                  <a:pt x="0" y="0"/>
                </a:lnTo>
                <a:close/>
              </a:path>
            </a:pathLst>
          </a:custGeom>
          <a:blipFill>
            <a:blip r:embed="rId12"/>
            <a:stretch>
              <a:fillRect/>
            </a:stretch>
          </a:blipFill>
        </p:spPr>
        <p:txBody>
          <a:bodyPr/>
          <a:lstStyle/>
          <a:p>
            <a:endParaRPr lang="en-US"/>
          </a:p>
        </p:txBody>
      </p:sp>
      <p:sp>
        <p:nvSpPr>
          <p:cNvPr id="20" name="Freeform 20"/>
          <p:cNvSpPr/>
          <p:nvPr/>
        </p:nvSpPr>
        <p:spPr>
          <a:xfrm>
            <a:off x="5958337" y="6070164"/>
            <a:ext cx="3741838" cy="1085761"/>
          </a:xfrm>
          <a:custGeom>
            <a:avLst/>
            <a:gdLst/>
            <a:ahLst/>
            <a:cxnLst/>
            <a:rect l="l" t="t" r="r" b="b"/>
            <a:pathLst>
              <a:path w="3741838" h="1085761">
                <a:moveTo>
                  <a:pt x="0" y="0"/>
                </a:moveTo>
                <a:lnTo>
                  <a:pt x="3741838" y="0"/>
                </a:lnTo>
                <a:lnTo>
                  <a:pt x="3741838" y="1085761"/>
                </a:lnTo>
                <a:lnTo>
                  <a:pt x="0" y="1085761"/>
                </a:lnTo>
                <a:lnTo>
                  <a:pt x="0" y="0"/>
                </a:lnTo>
                <a:close/>
              </a:path>
            </a:pathLst>
          </a:custGeom>
          <a:blipFill>
            <a:blip r:embed="rId13"/>
            <a:stretch>
              <a:fillRect/>
            </a:stretch>
          </a:blipFill>
        </p:spPr>
        <p:txBody>
          <a:bodyPr/>
          <a:lstStyle/>
          <a:p>
            <a:endParaRPr lang="en-US"/>
          </a:p>
        </p:txBody>
      </p:sp>
      <p:sp>
        <p:nvSpPr>
          <p:cNvPr id="21" name="Freeform 21"/>
          <p:cNvSpPr/>
          <p:nvPr/>
        </p:nvSpPr>
        <p:spPr>
          <a:xfrm>
            <a:off x="14191261" y="6001964"/>
            <a:ext cx="3269999" cy="1222162"/>
          </a:xfrm>
          <a:custGeom>
            <a:avLst/>
            <a:gdLst/>
            <a:ahLst/>
            <a:cxnLst/>
            <a:rect l="l" t="t" r="r" b="b"/>
            <a:pathLst>
              <a:path w="3269999" h="1222162">
                <a:moveTo>
                  <a:pt x="0" y="0"/>
                </a:moveTo>
                <a:lnTo>
                  <a:pt x="3269999" y="0"/>
                </a:lnTo>
                <a:lnTo>
                  <a:pt x="3269999" y="1222162"/>
                </a:lnTo>
                <a:lnTo>
                  <a:pt x="0" y="1222162"/>
                </a:lnTo>
                <a:lnTo>
                  <a:pt x="0" y="0"/>
                </a:lnTo>
                <a:close/>
              </a:path>
            </a:pathLst>
          </a:custGeom>
          <a:blipFill>
            <a:blip r:embed="rId14"/>
            <a:stretch>
              <a:fillRect/>
            </a:stretch>
          </a:blipFill>
        </p:spPr>
        <p:txBody>
          <a:bodyPr/>
          <a:lstStyle/>
          <a:p>
            <a:endParaRPr lang="en-US"/>
          </a:p>
        </p:txBody>
      </p:sp>
      <p:sp>
        <p:nvSpPr>
          <p:cNvPr id="22" name="Freeform 22"/>
          <p:cNvSpPr/>
          <p:nvPr/>
        </p:nvSpPr>
        <p:spPr>
          <a:xfrm>
            <a:off x="1259730" y="1232051"/>
            <a:ext cx="3915346" cy="1317665"/>
          </a:xfrm>
          <a:custGeom>
            <a:avLst/>
            <a:gdLst/>
            <a:ahLst/>
            <a:cxnLst/>
            <a:rect l="l" t="t" r="r" b="b"/>
            <a:pathLst>
              <a:path w="3915346" h="1317665">
                <a:moveTo>
                  <a:pt x="0" y="0"/>
                </a:moveTo>
                <a:lnTo>
                  <a:pt x="3915346" y="0"/>
                </a:lnTo>
                <a:lnTo>
                  <a:pt x="3915346" y="1317664"/>
                </a:lnTo>
                <a:lnTo>
                  <a:pt x="0" y="1317664"/>
                </a:lnTo>
                <a:lnTo>
                  <a:pt x="0" y="0"/>
                </a:lnTo>
                <a:close/>
              </a:path>
            </a:pathLst>
          </a:custGeom>
          <a:blipFill>
            <a:blip r:embed="rId15"/>
            <a:stretch>
              <a:fillRect/>
            </a:stretch>
          </a:blipFill>
        </p:spPr>
        <p:txBody>
          <a:bodyPr/>
          <a:lstStyle/>
          <a:p>
            <a:endParaRPr lang="en-US"/>
          </a:p>
        </p:txBody>
      </p:sp>
      <p:sp>
        <p:nvSpPr>
          <p:cNvPr id="23" name="Freeform 23"/>
          <p:cNvSpPr/>
          <p:nvPr/>
        </p:nvSpPr>
        <p:spPr>
          <a:xfrm>
            <a:off x="13981553" y="3632713"/>
            <a:ext cx="3277747" cy="1095504"/>
          </a:xfrm>
          <a:custGeom>
            <a:avLst/>
            <a:gdLst/>
            <a:ahLst/>
            <a:cxnLst/>
            <a:rect l="l" t="t" r="r" b="b"/>
            <a:pathLst>
              <a:path w="3277747" h="1095504">
                <a:moveTo>
                  <a:pt x="0" y="0"/>
                </a:moveTo>
                <a:lnTo>
                  <a:pt x="3277747" y="0"/>
                </a:lnTo>
                <a:lnTo>
                  <a:pt x="3277747" y="1095504"/>
                </a:lnTo>
                <a:lnTo>
                  <a:pt x="0" y="1095504"/>
                </a:lnTo>
                <a:lnTo>
                  <a:pt x="0" y="0"/>
                </a:lnTo>
                <a:close/>
              </a:path>
            </a:pathLst>
          </a:custGeom>
          <a:blipFill>
            <a:blip r:embed="rId16"/>
            <a:stretch>
              <a:fillRect/>
            </a:stretch>
          </a:blipFill>
        </p:spPr>
        <p:txBody>
          <a:bodyPr/>
          <a:lstStyle/>
          <a:p>
            <a:endParaRPr lang="en-US"/>
          </a:p>
        </p:txBody>
      </p:sp>
      <p:sp>
        <p:nvSpPr>
          <p:cNvPr id="24" name="Freeform 24"/>
          <p:cNvSpPr/>
          <p:nvPr/>
        </p:nvSpPr>
        <p:spPr>
          <a:xfrm>
            <a:off x="9592258" y="8140564"/>
            <a:ext cx="3623430" cy="1117736"/>
          </a:xfrm>
          <a:custGeom>
            <a:avLst/>
            <a:gdLst/>
            <a:ahLst/>
            <a:cxnLst/>
            <a:rect l="l" t="t" r="r" b="b"/>
            <a:pathLst>
              <a:path w="3623430" h="1117736">
                <a:moveTo>
                  <a:pt x="0" y="0"/>
                </a:moveTo>
                <a:lnTo>
                  <a:pt x="3623431" y="0"/>
                </a:lnTo>
                <a:lnTo>
                  <a:pt x="3623431" y="1117736"/>
                </a:lnTo>
                <a:lnTo>
                  <a:pt x="0" y="1117736"/>
                </a:lnTo>
                <a:lnTo>
                  <a:pt x="0" y="0"/>
                </a:lnTo>
                <a:close/>
              </a:path>
            </a:pathLst>
          </a:custGeom>
          <a:blipFill>
            <a:blip r:embed="rId17"/>
            <a:stretch>
              <a:fillRect/>
            </a:stretch>
          </a:blipFill>
        </p:spPr>
        <p:txBody>
          <a:bodyPr/>
          <a:lstStyle/>
          <a:p>
            <a:endParaRPr lang="en-US"/>
          </a:p>
        </p:txBody>
      </p:sp>
      <p:sp>
        <p:nvSpPr>
          <p:cNvPr id="25" name="Freeform 25"/>
          <p:cNvSpPr/>
          <p:nvPr/>
        </p:nvSpPr>
        <p:spPr>
          <a:xfrm>
            <a:off x="13911014" y="8220503"/>
            <a:ext cx="3650446" cy="803098"/>
          </a:xfrm>
          <a:custGeom>
            <a:avLst/>
            <a:gdLst/>
            <a:ahLst/>
            <a:cxnLst/>
            <a:rect l="l" t="t" r="r" b="b"/>
            <a:pathLst>
              <a:path w="3650446" h="803098">
                <a:moveTo>
                  <a:pt x="0" y="0"/>
                </a:moveTo>
                <a:lnTo>
                  <a:pt x="3650446" y="0"/>
                </a:lnTo>
                <a:lnTo>
                  <a:pt x="3650446" y="803098"/>
                </a:lnTo>
                <a:lnTo>
                  <a:pt x="0" y="803098"/>
                </a:lnTo>
                <a:lnTo>
                  <a:pt x="0" y="0"/>
                </a:lnTo>
                <a:close/>
              </a:path>
            </a:pathLst>
          </a:custGeom>
          <a:blipFill>
            <a:blip r:embed="rId18"/>
            <a:stretch>
              <a:fillRect/>
            </a:stretch>
          </a:blipFill>
        </p:spPr>
        <p:txBody>
          <a:bodyPr/>
          <a:lstStyle/>
          <a:p>
            <a:endParaRPr lang="en-US"/>
          </a:p>
        </p:txBody>
      </p:sp>
      <p:sp>
        <p:nvSpPr>
          <p:cNvPr id="26" name="Freeform 26"/>
          <p:cNvSpPr/>
          <p:nvPr/>
        </p:nvSpPr>
        <p:spPr>
          <a:xfrm>
            <a:off x="10703962" y="3016201"/>
            <a:ext cx="2348292" cy="2328527"/>
          </a:xfrm>
          <a:custGeom>
            <a:avLst/>
            <a:gdLst/>
            <a:ahLst/>
            <a:cxnLst/>
            <a:rect l="l" t="t" r="r" b="b"/>
            <a:pathLst>
              <a:path w="2348292" h="2328527">
                <a:moveTo>
                  <a:pt x="0" y="0"/>
                </a:moveTo>
                <a:lnTo>
                  <a:pt x="2348291" y="0"/>
                </a:lnTo>
                <a:lnTo>
                  <a:pt x="2348291" y="2328528"/>
                </a:lnTo>
                <a:lnTo>
                  <a:pt x="0" y="2328528"/>
                </a:lnTo>
                <a:lnTo>
                  <a:pt x="0" y="0"/>
                </a:lnTo>
                <a:close/>
              </a:path>
            </a:pathLst>
          </a:custGeom>
          <a:blipFill>
            <a:blip r:embed="rId19"/>
            <a:stretch>
              <a:fillRect l="-39328" t="-4950" r="-39328" b="-4010"/>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45010" y="0"/>
            <a:ext cx="8742990" cy="10287000"/>
            <a:chOff x="0" y="0"/>
            <a:chExt cx="11657320" cy="13716000"/>
          </a:xfrm>
        </p:grpSpPr>
        <p:pic>
          <p:nvPicPr>
            <p:cNvPr id="3" name="Picture 3"/>
            <p:cNvPicPr>
              <a:picLocks noChangeAspect="1"/>
            </p:cNvPicPr>
            <p:nvPr/>
          </p:nvPicPr>
          <p:blipFill>
            <a:blip r:embed="rId2"/>
            <a:srcRect l="21687" r="21687"/>
            <a:stretch>
              <a:fillRect/>
            </a:stretch>
          </p:blipFill>
          <p:spPr>
            <a:xfrm>
              <a:off x="0" y="0"/>
              <a:ext cx="5828660" cy="6858000"/>
            </a:xfrm>
            <a:prstGeom prst="rect">
              <a:avLst/>
            </a:prstGeom>
          </p:spPr>
        </p:pic>
        <p:pic>
          <p:nvPicPr>
            <p:cNvPr id="4" name="Picture 4"/>
            <p:cNvPicPr>
              <a:picLocks noChangeAspect="1"/>
            </p:cNvPicPr>
            <p:nvPr/>
          </p:nvPicPr>
          <p:blipFill>
            <a:blip r:embed="rId3"/>
            <a:srcRect l="21669" r="21669"/>
            <a:stretch>
              <a:fillRect/>
            </a:stretch>
          </p:blipFill>
          <p:spPr>
            <a:xfrm>
              <a:off x="0" y="6858000"/>
              <a:ext cx="5828660" cy="6858000"/>
            </a:xfrm>
            <a:prstGeom prst="rect">
              <a:avLst/>
            </a:prstGeom>
          </p:spPr>
        </p:pic>
        <p:pic>
          <p:nvPicPr>
            <p:cNvPr id="5" name="Picture 5"/>
            <p:cNvPicPr>
              <a:picLocks noChangeAspect="1"/>
            </p:cNvPicPr>
            <p:nvPr/>
          </p:nvPicPr>
          <p:blipFill>
            <a:blip r:embed="rId4"/>
            <a:srcRect l="41871" t="11709" r="33130"/>
            <a:stretch>
              <a:fillRect/>
            </a:stretch>
          </p:blipFill>
          <p:spPr>
            <a:xfrm>
              <a:off x="5828660" y="0"/>
              <a:ext cx="5828660" cy="13716000"/>
            </a:xfrm>
            <a:prstGeom prst="rect">
              <a:avLst/>
            </a:prstGeom>
          </p:spPr>
        </p:pic>
      </p:grpSp>
      <p:grpSp>
        <p:nvGrpSpPr>
          <p:cNvPr id="6" name="Group 6"/>
          <p:cNvGrpSpPr/>
          <p:nvPr/>
        </p:nvGrpSpPr>
        <p:grpSpPr>
          <a:xfrm rot="-10800000">
            <a:off x="16634519" y="-190500"/>
            <a:ext cx="1653481" cy="10287000"/>
            <a:chOff x="0" y="0"/>
            <a:chExt cx="2204641" cy="13716000"/>
          </a:xfrm>
        </p:grpSpPr>
        <p:sp>
          <p:nvSpPr>
            <p:cNvPr id="7" name="AutoShape 7"/>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8" name="AutoShape 8"/>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9" name="AutoShape 9"/>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sp>
        <p:nvSpPr>
          <p:cNvPr id="10" name="AutoShape 10"/>
          <p:cNvSpPr/>
          <p:nvPr/>
        </p:nvSpPr>
        <p:spPr>
          <a:xfrm>
            <a:off x="1028700" y="2606422"/>
            <a:ext cx="1489614" cy="53294"/>
          </a:xfrm>
          <a:prstGeom prst="rect">
            <a:avLst/>
          </a:prstGeom>
          <a:solidFill>
            <a:srgbClr val="045286"/>
          </a:solidFill>
        </p:spPr>
        <p:txBody>
          <a:bodyPr/>
          <a:lstStyle/>
          <a:p>
            <a:endParaRPr lang="en-US"/>
          </a:p>
        </p:txBody>
      </p:sp>
      <p:sp>
        <p:nvSpPr>
          <p:cNvPr id="11" name="TextBox 11"/>
          <p:cNvSpPr txBox="1"/>
          <p:nvPr/>
        </p:nvSpPr>
        <p:spPr>
          <a:xfrm>
            <a:off x="1028700" y="3140306"/>
            <a:ext cx="7410180" cy="6117994"/>
          </a:xfrm>
          <a:prstGeom prst="rect">
            <a:avLst/>
          </a:prstGeom>
        </p:spPr>
        <p:txBody>
          <a:bodyPr lIns="0" tIns="0" rIns="0" bIns="0" rtlCol="0" anchor="t">
            <a:spAutoFit/>
          </a:bodyPr>
          <a:lstStyle/>
          <a:p>
            <a:pPr>
              <a:lnSpc>
                <a:spcPts val="3499"/>
              </a:lnSpc>
            </a:pPr>
            <a:r>
              <a:rPr lang="en-US" sz="2499" spc="24">
                <a:solidFill>
                  <a:srgbClr val="414141"/>
                </a:solidFill>
                <a:latin typeface="Proxima Nova 2"/>
              </a:rPr>
              <a:t>Top organizations engage Exelaration to design and build custom software to improve their business. Anchored by experts with decades of experience across a variety of tech stacks, we mobilize development teams of early career developers to complete real client projects.</a:t>
            </a:r>
          </a:p>
          <a:p>
            <a:pPr>
              <a:lnSpc>
                <a:spcPts val="3499"/>
              </a:lnSpc>
            </a:pPr>
            <a:endParaRPr lang="en-US" sz="2499" spc="24">
              <a:solidFill>
                <a:srgbClr val="414141"/>
              </a:solidFill>
              <a:latin typeface="Proxima Nova 2"/>
            </a:endParaRPr>
          </a:p>
          <a:p>
            <a:pPr>
              <a:lnSpc>
                <a:spcPts val="3499"/>
              </a:lnSpc>
            </a:pPr>
            <a:r>
              <a:rPr lang="en-US" sz="2499" spc="24">
                <a:solidFill>
                  <a:srgbClr val="414141"/>
                </a:solidFill>
                <a:latin typeface="Proxima Nova 2"/>
              </a:rPr>
              <a:t>We’ve delivered solutions for startups, Fortune 500 companies, federal agencies, non-profits, and associations. Exelaration clients cite our mission, capabilities, and communication as the reason they continue to choose us as their technology partner, Agile advisor, and even fractional CTO.</a:t>
            </a:r>
          </a:p>
          <a:p>
            <a:pPr>
              <a:lnSpc>
                <a:spcPts val="3499"/>
              </a:lnSpc>
            </a:pPr>
            <a:endParaRPr lang="en-US" sz="2499" spc="24">
              <a:solidFill>
                <a:srgbClr val="414141"/>
              </a:solidFill>
              <a:latin typeface="Proxima Nova 2"/>
            </a:endParaRPr>
          </a:p>
        </p:txBody>
      </p:sp>
      <p:sp>
        <p:nvSpPr>
          <p:cNvPr id="12" name="TextBox 12"/>
          <p:cNvSpPr txBox="1"/>
          <p:nvPr/>
        </p:nvSpPr>
        <p:spPr>
          <a:xfrm>
            <a:off x="1028700" y="1114425"/>
            <a:ext cx="4547662" cy="1171575"/>
          </a:xfrm>
          <a:prstGeom prst="rect">
            <a:avLst/>
          </a:prstGeom>
        </p:spPr>
        <p:txBody>
          <a:bodyPr lIns="0" tIns="0" rIns="0" bIns="0" rtlCol="0" anchor="t">
            <a:spAutoFit/>
          </a:bodyPr>
          <a:lstStyle/>
          <a:p>
            <a:pPr>
              <a:lnSpc>
                <a:spcPts val="4500"/>
              </a:lnSpc>
            </a:pPr>
            <a:r>
              <a:rPr lang="en-US" sz="4500" b="1" spc="135" dirty="0">
                <a:solidFill>
                  <a:srgbClr val="8DC63F"/>
                </a:solidFill>
                <a:latin typeface="Proxima Nova Black" panose="02000506030000020004" pitchFamily="2" charset="0"/>
              </a:rPr>
              <a:t>ABOUT EXELARATION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4150" y="0"/>
            <a:ext cx="10453850" cy="10287000"/>
            <a:chOff x="0" y="0"/>
            <a:chExt cx="13938467" cy="13716000"/>
          </a:xfrm>
        </p:grpSpPr>
        <p:pic>
          <p:nvPicPr>
            <p:cNvPr id="3" name="Picture 3"/>
            <p:cNvPicPr>
              <a:picLocks noChangeAspect="1"/>
            </p:cNvPicPr>
            <p:nvPr/>
          </p:nvPicPr>
          <p:blipFill>
            <a:blip r:embed="rId2"/>
            <a:srcRect l="16147" r="16147"/>
            <a:stretch>
              <a:fillRect/>
            </a:stretch>
          </p:blipFill>
          <p:spPr>
            <a:xfrm>
              <a:off x="0" y="0"/>
              <a:ext cx="6969233" cy="6858000"/>
            </a:xfrm>
            <a:prstGeom prst="rect">
              <a:avLst/>
            </a:prstGeom>
          </p:spPr>
        </p:pic>
        <p:pic>
          <p:nvPicPr>
            <p:cNvPr id="4" name="Picture 4"/>
            <p:cNvPicPr>
              <a:picLocks noChangeAspect="1"/>
            </p:cNvPicPr>
            <p:nvPr/>
          </p:nvPicPr>
          <p:blipFill>
            <a:blip r:embed="rId3"/>
            <a:srcRect l="23772" t="18178" r="27689"/>
            <a:stretch>
              <a:fillRect/>
            </a:stretch>
          </p:blipFill>
          <p:spPr>
            <a:xfrm>
              <a:off x="0" y="6858000"/>
              <a:ext cx="6969233" cy="6858000"/>
            </a:xfrm>
            <a:prstGeom prst="rect">
              <a:avLst/>
            </a:prstGeom>
          </p:spPr>
        </p:pic>
        <p:pic>
          <p:nvPicPr>
            <p:cNvPr id="5" name="Picture 5"/>
            <p:cNvPicPr>
              <a:picLocks noChangeAspect="1"/>
            </p:cNvPicPr>
            <p:nvPr/>
          </p:nvPicPr>
          <p:blipFill>
            <a:blip r:embed="rId4"/>
            <a:srcRect l="38706" r="27568"/>
            <a:stretch>
              <a:fillRect/>
            </a:stretch>
          </p:blipFill>
          <p:spPr>
            <a:xfrm>
              <a:off x="6969233" y="0"/>
              <a:ext cx="6969233" cy="13716000"/>
            </a:xfrm>
            <a:prstGeom prst="rect">
              <a:avLst/>
            </a:prstGeom>
          </p:spPr>
        </p:pic>
      </p:grpSp>
      <p:sp>
        <p:nvSpPr>
          <p:cNvPr id="6" name="TextBox 6"/>
          <p:cNvSpPr txBox="1"/>
          <p:nvPr/>
        </p:nvSpPr>
        <p:spPr>
          <a:xfrm>
            <a:off x="1028700" y="2985545"/>
            <a:ext cx="6059433" cy="6393121"/>
          </a:xfrm>
          <a:prstGeom prst="rect">
            <a:avLst/>
          </a:prstGeom>
        </p:spPr>
        <p:txBody>
          <a:bodyPr lIns="0" tIns="0" rIns="0" bIns="0" rtlCol="0" anchor="t">
            <a:spAutoFit/>
          </a:bodyPr>
          <a:lstStyle/>
          <a:p>
            <a:pPr>
              <a:lnSpc>
                <a:spcPts val="3639"/>
              </a:lnSpc>
            </a:pPr>
            <a:r>
              <a:rPr lang="en-US" sz="2799" spc="27" dirty="0">
                <a:solidFill>
                  <a:srgbClr val="414141"/>
                </a:solidFill>
                <a:latin typeface="Proxima Nova 2"/>
              </a:rPr>
              <a:t>There are thousands of job vacancies in Virginia’s tech sector. Most require a college degree and 2+ years of experience. Virginia Talent fosters engineers to be workforce-ready from day one. </a:t>
            </a:r>
          </a:p>
          <a:p>
            <a:pPr>
              <a:lnSpc>
                <a:spcPts val="3639"/>
              </a:lnSpc>
            </a:pPr>
            <a:endParaRPr lang="en-US" sz="2799" spc="27" dirty="0">
              <a:solidFill>
                <a:srgbClr val="414141"/>
              </a:solidFill>
              <a:latin typeface="Proxima Nova 2"/>
            </a:endParaRPr>
          </a:p>
          <a:p>
            <a:pPr>
              <a:lnSpc>
                <a:spcPts val="3639"/>
              </a:lnSpc>
            </a:pPr>
            <a:r>
              <a:rPr lang="en-US" sz="2799" spc="27" dirty="0">
                <a:solidFill>
                  <a:srgbClr val="414141"/>
                </a:solidFill>
                <a:latin typeface="Proxima Nova 2"/>
              </a:rPr>
              <a:t>Following intensive training with </a:t>
            </a:r>
            <a:r>
              <a:rPr lang="en-US" sz="2799" spc="27" dirty="0" err="1">
                <a:solidFill>
                  <a:srgbClr val="414141"/>
                </a:solidFill>
                <a:latin typeface="Proxima Nova 2"/>
              </a:rPr>
              <a:t>Exelaration's</a:t>
            </a:r>
            <a:r>
              <a:rPr lang="en-US" sz="2799" spc="27" dirty="0">
                <a:solidFill>
                  <a:srgbClr val="414141"/>
                </a:solidFill>
                <a:latin typeface="Proxima Nova 2"/>
              </a:rPr>
              <a:t> expert mentors, participants work on client projects to deliver quality technology solutions. The best part? Clients can hire these engineers upon program completion. </a:t>
            </a:r>
          </a:p>
        </p:txBody>
      </p:sp>
      <p:sp>
        <p:nvSpPr>
          <p:cNvPr id="7" name="AutoShape 7"/>
          <p:cNvSpPr/>
          <p:nvPr/>
        </p:nvSpPr>
        <p:spPr>
          <a:xfrm>
            <a:off x="1028700" y="2623413"/>
            <a:ext cx="1489614" cy="53294"/>
          </a:xfrm>
          <a:prstGeom prst="rect">
            <a:avLst/>
          </a:prstGeom>
          <a:solidFill>
            <a:srgbClr val="045286"/>
          </a:solidFill>
        </p:spPr>
        <p:txBody>
          <a:bodyPr/>
          <a:lstStyle/>
          <a:p>
            <a:endParaRPr lang="en-US"/>
          </a:p>
        </p:txBody>
      </p:sp>
      <p:sp>
        <p:nvSpPr>
          <p:cNvPr id="8" name="TextBox 8"/>
          <p:cNvSpPr txBox="1"/>
          <p:nvPr/>
        </p:nvSpPr>
        <p:spPr>
          <a:xfrm>
            <a:off x="1028700" y="1114425"/>
            <a:ext cx="4547662" cy="1171575"/>
          </a:xfrm>
          <a:prstGeom prst="rect">
            <a:avLst/>
          </a:prstGeom>
        </p:spPr>
        <p:txBody>
          <a:bodyPr lIns="0" tIns="0" rIns="0" bIns="0" rtlCol="0" anchor="t">
            <a:spAutoFit/>
          </a:bodyPr>
          <a:lstStyle/>
          <a:p>
            <a:pPr>
              <a:lnSpc>
                <a:spcPts val="4500"/>
              </a:lnSpc>
            </a:pPr>
            <a:r>
              <a:rPr lang="en-US" sz="4500" b="1" spc="135" dirty="0">
                <a:solidFill>
                  <a:srgbClr val="FC573A"/>
                </a:solidFill>
                <a:latin typeface="Proxima Nova Black" panose="02000506030000020004" pitchFamily="2" charset="0"/>
              </a:rPr>
              <a:t>TECH CAREERS FOR ALL</a:t>
            </a:r>
          </a:p>
        </p:txBody>
      </p:sp>
      <p:grpSp>
        <p:nvGrpSpPr>
          <p:cNvPr id="9" name="Group 9"/>
          <p:cNvGrpSpPr/>
          <p:nvPr/>
        </p:nvGrpSpPr>
        <p:grpSpPr>
          <a:xfrm rot="-10800000">
            <a:off x="16634519" y="-190500"/>
            <a:ext cx="1653481" cy="10287000"/>
            <a:chOff x="0" y="0"/>
            <a:chExt cx="2204641" cy="13716000"/>
          </a:xfrm>
        </p:grpSpPr>
        <p:sp>
          <p:nvSpPr>
            <p:cNvPr id="10" name="AutoShape 10"/>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11" name="AutoShape 11"/>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12" name="AutoShape 12"/>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5193" y="-1228004"/>
            <a:ext cx="20785886" cy="16628709"/>
          </a:xfrm>
          <a:custGeom>
            <a:avLst/>
            <a:gdLst/>
            <a:ahLst/>
            <a:cxnLst/>
            <a:rect l="l" t="t" r="r" b="b"/>
            <a:pathLst>
              <a:path w="20785886" h="16628709">
                <a:moveTo>
                  <a:pt x="0" y="0"/>
                </a:moveTo>
                <a:lnTo>
                  <a:pt x="20785886" y="0"/>
                </a:lnTo>
                <a:lnTo>
                  <a:pt x="20785886" y="16628709"/>
                </a:lnTo>
                <a:lnTo>
                  <a:pt x="0" y="16628709"/>
                </a:lnTo>
                <a:lnTo>
                  <a:pt x="0" y="0"/>
                </a:lnTo>
                <a:close/>
              </a:path>
            </a:pathLst>
          </a:custGeom>
          <a:blipFill>
            <a:blip r:embed="rId2">
              <a:alphaModFix amt="5000"/>
            </a:blip>
            <a:stretch>
              <a:fillRect/>
            </a:stretch>
          </a:blipFill>
        </p:spPr>
        <p:txBody>
          <a:bodyPr/>
          <a:lstStyle/>
          <a:p>
            <a:endParaRPr lang="en-US"/>
          </a:p>
        </p:txBody>
      </p:sp>
      <p:grpSp>
        <p:nvGrpSpPr>
          <p:cNvPr id="3" name="Group 3"/>
          <p:cNvGrpSpPr/>
          <p:nvPr/>
        </p:nvGrpSpPr>
        <p:grpSpPr>
          <a:xfrm rot="-10800000">
            <a:off x="16634519" y="-149895"/>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045286"/>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045286"/>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045286"/>
              </a:solidFill>
              <a:prstDash val="solid"/>
              <a:headEnd type="none" w="sm" len="sm"/>
              <a:tailEnd type="none" w="sm" len="sm"/>
            </a:ln>
          </p:spPr>
          <p:txBody>
            <a:bodyPr/>
            <a:lstStyle/>
            <a:p>
              <a:endParaRPr lang="en-US"/>
            </a:p>
          </p:txBody>
        </p:sp>
      </p:grpSp>
      <p:grpSp>
        <p:nvGrpSpPr>
          <p:cNvPr id="7" name="Group 7"/>
          <p:cNvGrpSpPr/>
          <p:nvPr/>
        </p:nvGrpSpPr>
        <p:grpSpPr>
          <a:xfrm>
            <a:off x="-31277" y="149895"/>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045286"/>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045286"/>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045286"/>
              </a:solidFill>
              <a:prstDash val="solid"/>
              <a:headEnd type="none" w="sm" len="sm"/>
              <a:tailEnd type="none" w="sm" len="sm"/>
            </a:ln>
          </p:spPr>
          <p:txBody>
            <a:bodyPr/>
            <a:lstStyle/>
            <a:p>
              <a:endParaRPr lang="en-US"/>
            </a:p>
          </p:txBody>
        </p:sp>
      </p:grpSp>
      <p:sp>
        <p:nvSpPr>
          <p:cNvPr id="11" name="Freeform 11"/>
          <p:cNvSpPr/>
          <p:nvPr/>
        </p:nvSpPr>
        <p:spPr>
          <a:xfrm>
            <a:off x="1882101" y="3917047"/>
            <a:ext cx="2096722" cy="2379260"/>
          </a:xfrm>
          <a:custGeom>
            <a:avLst/>
            <a:gdLst/>
            <a:ahLst/>
            <a:cxnLst/>
            <a:rect l="l" t="t" r="r" b="b"/>
            <a:pathLst>
              <a:path w="2096722" h="2379260">
                <a:moveTo>
                  <a:pt x="0" y="0"/>
                </a:moveTo>
                <a:lnTo>
                  <a:pt x="2096723" y="0"/>
                </a:lnTo>
                <a:lnTo>
                  <a:pt x="2096723" y="2379260"/>
                </a:lnTo>
                <a:lnTo>
                  <a:pt x="0" y="2379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661115" y="907886"/>
            <a:ext cx="2538694" cy="2379260"/>
          </a:xfrm>
          <a:custGeom>
            <a:avLst/>
            <a:gdLst/>
            <a:ahLst/>
            <a:cxnLst/>
            <a:rect l="l" t="t" r="r" b="b"/>
            <a:pathLst>
              <a:path w="2538694" h="2379260">
                <a:moveTo>
                  <a:pt x="0" y="0"/>
                </a:moveTo>
                <a:lnTo>
                  <a:pt x="2538695" y="0"/>
                </a:lnTo>
                <a:lnTo>
                  <a:pt x="2538695" y="2379259"/>
                </a:lnTo>
                <a:lnTo>
                  <a:pt x="0" y="23792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2050073" y="6850167"/>
            <a:ext cx="1760779" cy="2528947"/>
          </a:xfrm>
          <a:custGeom>
            <a:avLst/>
            <a:gdLst/>
            <a:ahLst/>
            <a:cxnLst/>
            <a:rect l="l" t="t" r="r" b="b"/>
            <a:pathLst>
              <a:path w="1760779" h="2528947">
                <a:moveTo>
                  <a:pt x="0" y="0"/>
                </a:moveTo>
                <a:lnTo>
                  <a:pt x="1760779" y="0"/>
                </a:lnTo>
                <a:lnTo>
                  <a:pt x="1760779" y="2528947"/>
                </a:lnTo>
                <a:lnTo>
                  <a:pt x="0" y="2528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5013106" y="1192140"/>
            <a:ext cx="11904026" cy="1987286"/>
          </a:xfrm>
          <a:prstGeom prst="rect">
            <a:avLst/>
          </a:prstGeom>
        </p:spPr>
        <p:txBody>
          <a:bodyPr lIns="0" tIns="0" rIns="0" bIns="0" rtlCol="0" anchor="t">
            <a:spAutoFit/>
          </a:bodyPr>
          <a:lstStyle/>
          <a:p>
            <a:pPr>
              <a:lnSpc>
                <a:spcPts val="5599"/>
              </a:lnSpc>
            </a:pPr>
            <a:r>
              <a:rPr lang="en-US" sz="3999" b="1" dirty="0">
                <a:solidFill>
                  <a:srgbClr val="8DC63F"/>
                </a:solidFill>
                <a:latin typeface="Proxima Nova Black" panose="02000506030000020004" pitchFamily="2" charset="0"/>
              </a:rPr>
              <a:t>JOB CREATION</a:t>
            </a:r>
          </a:p>
          <a:p>
            <a:pPr>
              <a:lnSpc>
                <a:spcPts val="3359"/>
              </a:lnSpc>
            </a:pPr>
            <a:r>
              <a:rPr lang="en-US" sz="2799" dirty="0">
                <a:solidFill>
                  <a:srgbClr val="414141"/>
                </a:solidFill>
                <a:latin typeface="Proxima Nova 2"/>
              </a:rPr>
              <a:t>By upskilling Virginians and transforming them into proficient technologists, the program serves as a catalyst for tech workforce growth, fostering employment opportunities and overall economic prosperity. </a:t>
            </a:r>
          </a:p>
        </p:txBody>
      </p:sp>
      <p:sp>
        <p:nvSpPr>
          <p:cNvPr id="15" name="TextBox 15"/>
          <p:cNvSpPr txBox="1"/>
          <p:nvPr/>
        </p:nvSpPr>
        <p:spPr>
          <a:xfrm>
            <a:off x="5013106" y="4195748"/>
            <a:ext cx="11904026" cy="1987286"/>
          </a:xfrm>
          <a:prstGeom prst="rect">
            <a:avLst/>
          </a:prstGeom>
        </p:spPr>
        <p:txBody>
          <a:bodyPr lIns="0" tIns="0" rIns="0" bIns="0" rtlCol="0" anchor="t">
            <a:spAutoFit/>
          </a:bodyPr>
          <a:lstStyle/>
          <a:p>
            <a:pPr>
              <a:lnSpc>
                <a:spcPts val="5599"/>
              </a:lnSpc>
            </a:pPr>
            <a:r>
              <a:rPr lang="en-US" sz="3999" b="1" dirty="0">
                <a:solidFill>
                  <a:srgbClr val="8DC63F"/>
                </a:solidFill>
                <a:latin typeface="Proxima Nova Black" panose="02000506030000020004" pitchFamily="2" charset="0"/>
              </a:rPr>
              <a:t>WORKFORCE DIVERSITY</a:t>
            </a:r>
          </a:p>
          <a:p>
            <a:pPr>
              <a:lnSpc>
                <a:spcPts val="3359"/>
              </a:lnSpc>
            </a:pPr>
            <a:r>
              <a:rPr lang="en-US" sz="2799" dirty="0">
                <a:solidFill>
                  <a:srgbClr val="414141"/>
                </a:solidFill>
                <a:latin typeface="Proxima Nova 2"/>
              </a:rPr>
              <a:t>Virginia Talent is committed to bringing people of all backgrounds to the tech workforce. By empowering a broader range of Virginians to join the field, the program actively contributes to a more inclusive workforce.</a:t>
            </a:r>
          </a:p>
        </p:txBody>
      </p:sp>
      <p:sp>
        <p:nvSpPr>
          <p:cNvPr id="16" name="TextBox 16"/>
          <p:cNvSpPr txBox="1"/>
          <p:nvPr/>
        </p:nvSpPr>
        <p:spPr>
          <a:xfrm>
            <a:off x="5013106" y="7203712"/>
            <a:ext cx="11904026" cy="1987286"/>
          </a:xfrm>
          <a:prstGeom prst="rect">
            <a:avLst/>
          </a:prstGeom>
        </p:spPr>
        <p:txBody>
          <a:bodyPr lIns="0" tIns="0" rIns="0" bIns="0" rtlCol="0" anchor="t">
            <a:spAutoFit/>
          </a:bodyPr>
          <a:lstStyle/>
          <a:p>
            <a:pPr>
              <a:lnSpc>
                <a:spcPts val="5599"/>
              </a:lnSpc>
            </a:pPr>
            <a:r>
              <a:rPr lang="en-US" sz="3999" b="1" dirty="0">
                <a:solidFill>
                  <a:srgbClr val="8DC63F"/>
                </a:solidFill>
                <a:latin typeface="Proxima Nova Black" panose="02000506030000020004" pitchFamily="2" charset="0"/>
              </a:rPr>
              <a:t>TECH INVESTMENT</a:t>
            </a:r>
          </a:p>
          <a:p>
            <a:pPr>
              <a:lnSpc>
                <a:spcPts val="3359"/>
              </a:lnSpc>
            </a:pPr>
            <a:r>
              <a:rPr lang="en-US" sz="2799" dirty="0">
                <a:solidFill>
                  <a:srgbClr val="414141"/>
                </a:solidFill>
                <a:latin typeface="Proxima Nova 2"/>
              </a:rPr>
              <a:t>Virginia’s businesses need secure, cutting-edge technology to stay competitive. The most trustworthy and efficient team to meet these demands is the local workforce built by Virginia Talent.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5193" y="-1228004"/>
            <a:ext cx="20785886" cy="16628709"/>
          </a:xfrm>
          <a:custGeom>
            <a:avLst/>
            <a:gdLst/>
            <a:ahLst/>
            <a:cxnLst/>
            <a:rect l="l" t="t" r="r" b="b"/>
            <a:pathLst>
              <a:path w="20785886" h="16628709">
                <a:moveTo>
                  <a:pt x="0" y="0"/>
                </a:moveTo>
                <a:lnTo>
                  <a:pt x="20785886" y="0"/>
                </a:lnTo>
                <a:lnTo>
                  <a:pt x="20785886" y="16628709"/>
                </a:lnTo>
                <a:lnTo>
                  <a:pt x="0" y="16628709"/>
                </a:lnTo>
                <a:lnTo>
                  <a:pt x="0" y="0"/>
                </a:lnTo>
                <a:close/>
              </a:path>
            </a:pathLst>
          </a:custGeom>
          <a:blipFill>
            <a:blip r:embed="rId2">
              <a:alphaModFix amt="5000"/>
            </a:blip>
            <a:stretch>
              <a:fillRect/>
            </a:stretch>
          </a:blipFill>
        </p:spPr>
        <p:txBody>
          <a:bodyPr/>
          <a:lstStyle/>
          <a:p>
            <a:endParaRPr lang="en-US"/>
          </a:p>
        </p:txBody>
      </p:sp>
      <p:grpSp>
        <p:nvGrpSpPr>
          <p:cNvPr id="3" name="Group 3"/>
          <p:cNvGrpSpPr/>
          <p:nvPr/>
        </p:nvGrpSpPr>
        <p:grpSpPr>
          <a:xfrm rot="-10800000">
            <a:off x="16634519" y="-131968"/>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grpSp>
        <p:nvGrpSpPr>
          <p:cNvPr id="7" name="Group 7"/>
          <p:cNvGrpSpPr/>
          <p:nvPr/>
        </p:nvGrpSpPr>
        <p:grpSpPr>
          <a:xfrm>
            <a:off x="-72245" y="167822"/>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sp>
        <p:nvSpPr>
          <p:cNvPr id="11" name="Freeform 11"/>
          <p:cNvSpPr/>
          <p:nvPr/>
        </p:nvSpPr>
        <p:spPr>
          <a:xfrm>
            <a:off x="14108734" y="3862697"/>
            <a:ext cx="2534024" cy="2331302"/>
          </a:xfrm>
          <a:custGeom>
            <a:avLst/>
            <a:gdLst/>
            <a:ahLst/>
            <a:cxnLst/>
            <a:rect l="l" t="t" r="r" b="b"/>
            <a:pathLst>
              <a:path w="2534024" h="2331302">
                <a:moveTo>
                  <a:pt x="0" y="0"/>
                </a:moveTo>
                <a:lnTo>
                  <a:pt x="2534024" y="0"/>
                </a:lnTo>
                <a:lnTo>
                  <a:pt x="2534024" y="2331303"/>
                </a:lnTo>
                <a:lnTo>
                  <a:pt x="0" y="2331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4201354" y="948084"/>
            <a:ext cx="2441404" cy="2379260"/>
          </a:xfrm>
          <a:custGeom>
            <a:avLst/>
            <a:gdLst/>
            <a:ahLst/>
            <a:cxnLst/>
            <a:rect l="l" t="t" r="r" b="b"/>
            <a:pathLst>
              <a:path w="2441404" h="2379260">
                <a:moveTo>
                  <a:pt x="0" y="0"/>
                </a:moveTo>
                <a:lnTo>
                  <a:pt x="2441404" y="0"/>
                </a:lnTo>
                <a:lnTo>
                  <a:pt x="2441404" y="2379260"/>
                </a:lnTo>
                <a:lnTo>
                  <a:pt x="0" y="23792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4108734" y="6729353"/>
            <a:ext cx="2525786" cy="2528947"/>
          </a:xfrm>
          <a:custGeom>
            <a:avLst/>
            <a:gdLst/>
            <a:ahLst/>
            <a:cxnLst/>
            <a:rect l="l" t="t" r="r" b="b"/>
            <a:pathLst>
              <a:path w="2525786" h="2528947">
                <a:moveTo>
                  <a:pt x="0" y="0"/>
                </a:moveTo>
                <a:lnTo>
                  <a:pt x="2525785" y="0"/>
                </a:lnTo>
                <a:lnTo>
                  <a:pt x="2525785" y="2528947"/>
                </a:lnTo>
                <a:lnTo>
                  <a:pt x="0" y="2528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1432065" y="1105971"/>
            <a:ext cx="11904026" cy="1987286"/>
          </a:xfrm>
          <a:prstGeom prst="rect">
            <a:avLst/>
          </a:prstGeom>
        </p:spPr>
        <p:txBody>
          <a:bodyPr lIns="0" tIns="0" rIns="0" bIns="0" rtlCol="0" anchor="t">
            <a:spAutoFit/>
          </a:bodyPr>
          <a:lstStyle/>
          <a:p>
            <a:pPr>
              <a:lnSpc>
                <a:spcPts val="5599"/>
              </a:lnSpc>
            </a:pPr>
            <a:r>
              <a:rPr lang="en-US" sz="3999" b="1" dirty="0">
                <a:solidFill>
                  <a:srgbClr val="FC573A"/>
                </a:solidFill>
                <a:latin typeface="Proxima Nova Black" panose="02000506030000020004" pitchFamily="2" charset="0"/>
              </a:rPr>
              <a:t>CYBERSECURITY</a:t>
            </a:r>
          </a:p>
          <a:p>
            <a:pPr>
              <a:lnSpc>
                <a:spcPts val="3359"/>
              </a:lnSpc>
            </a:pPr>
            <a:r>
              <a:rPr lang="en-US" sz="2799" dirty="0">
                <a:solidFill>
                  <a:srgbClr val="414141"/>
                </a:solidFill>
                <a:latin typeface="Proxima Nova 2"/>
              </a:rPr>
              <a:t>Virginia depends on well-fortified infrastructure and a vigilant cybersecurity force. Virginia Talent trains local citizens on state-of-the-art tools to protect our state’s vibrant digital landscape.</a:t>
            </a:r>
          </a:p>
        </p:txBody>
      </p:sp>
      <p:sp>
        <p:nvSpPr>
          <p:cNvPr id="15" name="TextBox 15"/>
          <p:cNvSpPr txBox="1"/>
          <p:nvPr/>
        </p:nvSpPr>
        <p:spPr>
          <a:xfrm>
            <a:off x="1432065" y="4109579"/>
            <a:ext cx="11904026" cy="1987286"/>
          </a:xfrm>
          <a:prstGeom prst="rect">
            <a:avLst/>
          </a:prstGeom>
        </p:spPr>
        <p:txBody>
          <a:bodyPr lIns="0" tIns="0" rIns="0" bIns="0" rtlCol="0" anchor="t">
            <a:spAutoFit/>
          </a:bodyPr>
          <a:lstStyle/>
          <a:p>
            <a:pPr>
              <a:lnSpc>
                <a:spcPts val="5599"/>
              </a:lnSpc>
            </a:pPr>
            <a:r>
              <a:rPr lang="en-US" sz="3999" b="1" dirty="0">
                <a:solidFill>
                  <a:srgbClr val="FC573A"/>
                </a:solidFill>
                <a:latin typeface="Proxima Nova Black" panose="02000506030000020004" pitchFamily="2" charset="0"/>
              </a:rPr>
              <a:t>UPWARD MOBILITY</a:t>
            </a:r>
          </a:p>
          <a:p>
            <a:pPr>
              <a:lnSpc>
                <a:spcPts val="3359"/>
              </a:lnSpc>
            </a:pPr>
            <a:r>
              <a:rPr lang="en-US" sz="2799" dirty="0">
                <a:solidFill>
                  <a:srgbClr val="414141"/>
                </a:solidFill>
                <a:latin typeface="Proxima Nova 2"/>
              </a:rPr>
              <a:t>Virginia Talent offers Virginians the opportunity to elevate their career trajectories, harnessing the potential of tech to transition into well-paying and future-proofed roles.</a:t>
            </a:r>
          </a:p>
        </p:txBody>
      </p:sp>
      <p:sp>
        <p:nvSpPr>
          <p:cNvPr id="16" name="TextBox 16"/>
          <p:cNvSpPr txBox="1"/>
          <p:nvPr/>
        </p:nvSpPr>
        <p:spPr>
          <a:xfrm>
            <a:off x="1432065" y="7117543"/>
            <a:ext cx="12397759" cy="1987286"/>
          </a:xfrm>
          <a:prstGeom prst="rect">
            <a:avLst/>
          </a:prstGeom>
        </p:spPr>
        <p:txBody>
          <a:bodyPr lIns="0" tIns="0" rIns="0" bIns="0" rtlCol="0" anchor="t">
            <a:spAutoFit/>
          </a:bodyPr>
          <a:lstStyle/>
          <a:p>
            <a:pPr>
              <a:lnSpc>
                <a:spcPts val="5599"/>
              </a:lnSpc>
            </a:pPr>
            <a:r>
              <a:rPr lang="en-US" sz="3999" b="1" dirty="0">
                <a:solidFill>
                  <a:srgbClr val="FC573A"/>
                </a:solidFill>
                <a:latin typeface="Proxima Nova Black" panose="02000506030000020004" pitchFamily="2" charset="0"/>
              </a:rPr>
              <a:t>VIRGINIA'S ECOSYSTEM</a:t>
            </a:r>
          </a:p>
          <a:p>
            <a:pPr>
              <a:lnSpc>
                <a:spcPts val="3359"/>
              </a:lnSpc>
            </a:pPr>
            <a:r>
              <a:rPr lang="en-US" sz="2799" dirty="0">
                <a:solidFill>
                  <a:srgbClr val="414141"/>
                </a:solidFill>
                <a:latin typeface="Proxima Nova 2"/>
              </a:rPr>
              <a:t>Virginia Talent takes advantage of the state’s robust workforce toolset: </a:t>
            </a:r>
          </a:p>
          <a:p>
            <a:pPr>
              <a:lnSpc>
                <a:spcPts val="3359"/>
              </a:lnSpc>
            </a:pPr>
            <a:r>
              <a:rPr lang="en-US" sz="2799" dirty="0">
                <a:solidFill>
                  <a:srgbClr val="414141"/>
                </a:solidFill>
                <a:latin typeface="Proxima Nova 2"/>
              </a:rPr>
              <a:t>VITA, </a:t>
            </a:r>
            <a:r>
              <a:rPr lang="en-US" sz="2799" dirty="0" err="1">
                <a:solidFill>
                  <a:srgbClr val="414141"/>
                </a:solidFill>
                <a:latin typeface="Proxima Nova 2"/>
              </a:rPr>
              <a:t>GoVirginia</a:t>
            </a:r>
            <a:r>
              <a:rPr lang="en-US" sz="2799" dirty="0">
                <a:solidFill>
                  <a:srgbClr val="414141"/>
                </a:solidFill>
                <a:latin typeface="Proxima Nova 2"/>
              </a:rPr>
              <a:t>, VCCS, SCHEV, Commonwealth Cyber Initiative (CCI), </a:t>
            </a:r>
          </a:p>
          <a:p>
            <a:pPr>
              <a:lnSpc>
                <a:spcPts val="3359"/>
              </a:lnSpc>
            </a:pPr>
            <a:r>
              <a:rPr lang="en-US" sz="2799" dirty="0">
                <a:solidFill>
                  <a:srgbClr val="414141"/>
                </a:solidFill>
                <a:latin typeface="Proxima Nova 2"/>
              </a:rPr>
              <a:t>and Virginia </a:t>
            </a:r>
            <a:r>
              <a:rPr lang="en-US" sz="2799" dirty="0" err="1">
                <a:solidFill>
                  <a:srgbClr val="414141"/>
                </a:solidFill>
                <a:latin typeface="Proxima Nova 2"/>
              </a:rPr>
              <a:t>CareerWorks</a:t>
            </a:r>
            <a:r>
              <a:rPr lang="en-US" sz="2799" dirty="0">
                <a:solidFill>
                  <a:srgbClr val="414141"/>
                </a:solidFill>
                <a:latin typeface="Proxima Nova 2"/>
              </a:rPr>
              <a:t>, local economic development agencies, and more.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5193" y="-1228004"/>
            <a:ext cx="20785886" cy="16628709"/>
          </a:xfrm>
          <a:custGeom>
            <a:avLst/>
            <a:gdLst/>
            <a:ahLst/>
            <a:cxnLst/>
            <a:rect l="l" t="t" r="r" b="b"/>
            <a:pathLst>
              <a:path w="20785886" h="16628709">
                <a:moveTo>
                  <a:pt x="0" y="0"/>
                </a:moveTo>
                <a:lnTo>
                  <a:pt x="20785886" y="0"/>
                </a:lnTo>
                <a:lnTo>
                  <a:pt x="20785886" y="16628709"/>
                </a:lnTo>
                <a:lnTo>
                  <a:pt x="0" y="16628709"/>
                </a:lnTo>
                <a:lnTo>
                  <a:pt x="0" y="0"/>
                </a:lnTo>
                <a:close/>
              </a:path>
            </a:pathLst>
          </a:custGeom>
          <a:blipFill>
            <a:blip r:embed="rId2">
              <a:alphaModFix amt="5000"/>
            </a:blip>
            <a:stretch>
              <a:fillRect/>
            </a:stretch>
          </a:blipFill>
        </p:spPr>
        <p:txBody>
          <a:bodyPr/>
          <a:lstStyle/>
          <a:p>
            <a:endParaRPr lang="en-US"/>
          </a:p>
        </p:txBody>
      </p:sp>
      <p:grpSp>
        <p:nvGrpSpPr>
          <p:cNvPr id="3" name="Group 3"/>
          <p:cNvGrpSpPr/>
          <p:nvPr/>
        </p:nvGrpSpPr>
        <p:grpSpPr>
          <a:xfrm rot="-10800000">
            <a:off x="16634519" y="-131968"/>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grpSp>
        <p:nvGrpSpPr>
          <p:cNvPr id="7" name="Group 7"/>
          <p:cNvGrpSpPr/>
          <p:nvPr/>
        </p:nvGrpSpPr>
        <p:grpSpPr>
          <a:xfrm>
            <a:off x="0" y="149895"/>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sp>
        <p:nvSpPr>
          <p:cNvPr id="11" name="Freeform 11"/>
          <p:cNvSpPr/>
          <p:nvPr/>
        </p:nvSpPr>
        <p:spPr>
          <a:xfrm>
            <a:off x="1341835" y="4271948"/>
            <a:ext cx="3177255" cy="2152590"/>
          </a:xfrm>
          <a:custGeom>
            <a:avLst/>
            <a:gdLst/>
            <a:ahLst/>
            <a:cxnLst/>
            <a:rect l="l" t="t" r="r" b="b"/>
            <a:pathLst>
              <a:path w="3177255" h="2152590">
                <a:moveTo>
                  <a:pt x="0" y="0"/>
                </a:moveTo>
                <a:lnTo>
                  <a:pt x="3177255" y="0"/>
                </a:lnTo>
                <a:lnTo>
                  <a:pt x="3177255" y="2152590"/>
                </a:lnTo>
                <a:lnTo>
                  <a:pt x="0" y="2152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697190" y="1050480"/>
            <a:ext cx="2208931" cy="2346806"/>
          </a:xfrm>
          <a:custGeom>
            <a:avLst/>
            <a:gdLst/>
            <a:ahLst/>
            <a:cxnLst/>
            <a:rect l="l" t="t" r="r" b="b"/>
            <a:pathLst>
              <a:path w="2208931" h="2346806">
                <a:moveTo>
                  <a:pt x="0" y="0"/>
                </a:moveTo>
                <a:lnTo>
                  <a:pt x="2208931" y="0"/>
                </a:lnTo>
                <a:lnTo>
                  <a:pt x="2208931" y="2346806"/>
                </a:lnTo>
                <a:lnTo>
                  <a:pt x="0" y="2346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751948" y="7056940"/>
            <a:ext cx="2357029" cy="2357029"/>
          </a:xfrm>
          <a:custGeom>
            <a:avLst/>
            <a:gdLst/>
            <a:ahLst/>
            <a:cxnLst/>
            <a:rect l="l" t="t" r="r" b="b"/>
            <a:pathLst>
              <a:path w="2357029" h="2357029">
                <a:moveTo>
                  <a:pt x="0" y="0"/>
                </a:moveTo>
                <a:lnTo>
                  <a:pt x="2357029" y="0"/>
                </a:lnTo>
                <a:lnTo>
                  <a:pt x="2357029" y="2357029"/>
                </a:lnTo>
                <a:lnTo>
                  <a:pt x="0" y="2357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5013106" y="1192140"/>
            <a:ext cx="11904026" cy="1987286"/>
          </a:xfrm>
          <a:prstGeom prst="rect">
            <a:avLst/>
          </a:prstGeom>
        </p:spPr>
        <p:txBody>
          <a:bodyPr lIns="0" tIns="0" rIns="0" bIns="0" rtlCol="0" anchor="t">
            <a:spAutoFit/>
          </a:bodyPr>
          <a:lstStyle/>
          <a:p>
            <a:pPr>
              <a:lnSpc>
                <a:spcPts val="5599"/>
              </a:lnSpc>
            </a:pPr>
            <a:r>
              <a:rPr lang="en-US" sz="3999" b="1" dirty="0">
                <a:solidFill>
                  <a:srgbClr val="045286"/>
                </a:solidFill>
                <a:latin typeface="Proxima Nova Black" panose="02000506030000020004" pitchFamily="2" charset="0"/>
              </a:rPr>
              <a:t>TECH BEST PRACTICES</a:t>
            </a:r>
          </a:p>
          <a:p>
            <a:pPr>
              <a:lnSpc>
                <a:spcPts val="3359"/>
              </a:lnSpc>
            </a:pPr>
            <a:r>
              <a:rPr lang="en-US" sz="2799" dirty="0">
                <a:solidFill>
                  <a:srgbClr val="414141"/>
                </a:solidFill>
                <a:latin typeface="Proxima Nova 2"/>
              </a:rPr>
              <a:t>By training individuals in proven software development methods and principles, including certified courses in Agile and DevOps, Virginia Talent’s programming is based on best practices.</a:t>
            </a:r>
          </a:p>
        </p:txBody>
      </p:sp>
      <p:sp>
        <p:nvSpPr>
          <p:cNvPr id="15" name="TextBox 15"/>
          <p:cNvSpPr txBox="1"/>
          <p:nvPr/>
        </p:nvSpPr>
        <p:spPr>
          <a:xfrm>
            <a:off x="5013106" y="4195748"/>
            <a:ext cx="11904026" cy="1987286"/>
          </a:xfrm>
          <a:prstGeom prst="rect">
            <a:avLst/>
          </a:prstGeom>
        </p:spPr>
        <p:txBody>
          <a:bodyPr lIns="0" tIns="0" rIns="0" bIns="0" rtlCol="0" anchor="t">
            <a:spAutoFit/>
          </a:bodyPr>
          <a:lstStyle/>
          <a:p>
            <a:pPr>
              <a:lnSpc>
                <a:spcPts val="5599"/>
              </a:lnSpc>
            </a:pPr>
            <a:r>
              <a:rPr lang="en-US" sz="3999" b="1" dirty="0">
                <a:solidFill>
                  <a:srgbClr val="045286"/>
                </a:solidFill>
                <a:latin typeface="Proxima Nova Black" panose="02000506030000020004" pitchFamily="2" charset="0"/>
              </a:rPr>
              <a:t>UNIVERSITY PARTNERSHIPS</a:t>
            </a:r>
          </a:p>
          <a:p>
            <a:pPr>
              <a:lnSpc>
                <a:spcPts val="3359"/>
              </a:lnSpc>
            </a:pPr>
            <a:r>
              <a:rPr lang="en-US" sz="2799" dirty="0">
                <a:solidFill>
                  <a:srgbClr val="414141"/>
                </a:solidFill>
                <a:latin typeface="Proxima Nova 2"/>
              </a:rPr>
              <a:t>Virginia Talent enhances the state's university and community college curriculums with real world projects, creating a seamless transition from education to a software development career.</a:t>
            </a:r>
          </a:p>
        </p:txBody>
      </p:sp>
      <p:sp>
        <p:nvSpPr>
          <p:cNvPr id="16" name="TextBox 16"/>
          <p:cNvSpPr txBox="1"/>
          <p:nvPr/>
        </p:nvSpPr>
        <p:spPr>
          <a:xfrm>
            <a:off x="5013106" y="7203712"/>
            <a:ext cx="11904026" cy="1987286"/>
          </a:xfrm>
          <a:prstGeom prst="rect">
            <a:avLst/>
          </a:prstGeom>
        </p:spPr>
        <p:txBody>
          <a:bodyPr lIns="0" tIns="0" rIns="0" bIns="0" rtlCol="0" anchor="t">
            <a:spAutoFit/>
          </a:bodyPr>
          <a:lstStyle/>
          <a:p>
            <a:pPr>
              <a:lnSpc>
                <a:spcPts val="5599"/>
              </a:lnSpc>
            </a:pPr>
            <a:r>
              <a:rPr lang="en-US" sz="3999" b="1" dirty="0">
                <a:solidFill>
                  <a:srgbClr val="045286"/>
                </a:solidFill>
                <a:latin typeface="Proxima Nova Black" panose="02000506030000020004" pitchFamily="2" charset="0"/>
              </a:rPr>
              <a:t>HOMEGROWN TALENT</a:t>
            </a:r>
          </a:p>
          <a:p>
            <a:pPr>
              <a:lnSpc>
                <a:spcPts val="3359"/>
              </a:lnSpc>
            </a:pPr>
            <a:r>
              <a:rPr lang="en-US" sz="2799" dirty="0">
                <a:solidFill>
                  <a:srgbClr val="414141"/>
                </a:solidFill>
                <a:latin typeface="Proxima Nova 2"/>
              </a:rPr>
              <a:t>Virginia Talent nurtures local talent and exemplifies the potential of not only individuals, but of local businesses like </a:t>
            </a:r>
            <a:r>
              <a:rPr lang="en-US" sz="2799" dirty="0" err="1">
                <a:solidFill>
                  <a:srgbClr val="414141"/>
                </a:solidFill>
                <a:latin typeface="Proxima Nova 2"/>
              </a:rPr>
              <a:t>Exelaration</a:t>
            </a:r>
            <a:r>
              <a:rPr lang="en-US" sz="2799" dirty="0">
                <a:solidFill>
                  <a:srgbClr val="414141"/>
                </a:solidFill>
                <a:latin typeface="Proxima Nova 2"/>
              </a:rPr>
              <a:t> to drive positive change within the state’s economic and technological landscapes.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9497"/>
            <a:ext cx="6472172" cy="10765994"/>
          </a:xfrm>
          <a:custGeom>
            <a:avLst/>
            <a:gdLst/>
            <a:ahLst/>
            <a:cxnLst/>
            <a:rect l="l" t="t" r="r" b="b"/>
            <a:pathLst>
              <a:path w="6472172" h="10765994">
                <a:moveTo>
                  <a:pt x="0" y="0"/>
                </a:moveTo>
                <a:lnTo>
                  <a:pt x="6472172" y="0"/>
                </a:lnTo>
                <a:lnTo>
                  <a:pt x="6472172" y="10765994"/>
                </a:lnTo>
                <a:lnTo>
                  <a:pt x="0" y="10765994"/>
                </a:lnTo>
                <a:lnTo>
                  <a:pt x="0" y="0"/>
                </a:lnTo>
                <a:close/>
              </a:path>
            </a:pathLst>
          </a:custGeom>
          <a:blipFill>
            <a:blip r:embed="rId2"/>
            <a:stretch>
              <a:fillRect l="-138738" r="-149232"/>
            </a:stretch>
          </a:blipFill>
        </p:spPr>
        <p:txBody>
          <a:bodyPr/>
          <a:lstStyle/>
          <a:p>
            <a:endParaRPr lang="en-US"/>
          </a:p>
        </p:txBody>
      </p:sp>
      <p:grpSp>
        <p:nvGrpSpPr>
          <p:cNvPr id="3" name="Group 3"/>
          <p:cNvGrpSpPr/>
          <p:nvPr/>
        </p:nvGrpSpPr>
        <p:grpSpPr>
          <a:xfrm>
            <a:off x="0" y="114300"/>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045286"/>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045286"/>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045286"/>
              </a:solidFill>
              <a:prstDash val="solid"/>
              <a:headEnd type="none" w="sm" len="sm"/>
              <a:tailEnd type="none" w="sm" len="sm"/>
            </a:ln>
          </p:spPr>
          <p:txBody>
            <a:bodyPr/>
            <a:lstStyle/>
            <a:p>
              <a:endParaRPr lang="en-US"/>
            </a:p>
          </p:txBody>
        </p:sp>
      </p:grpSp>
      <p:sp>
        <p:nvSpPr>
          <p:cNvPr id="7" name="TextBox 7"/>
          <p:cNvSpPr txBox="1"/>
          <p:nvPr/>
        </p:nvSpPr>
        <p:spPr>
          <a:xfrm>
            <a:off x="7099216" y="3159517"/>
            <a:ext cx="10160084" cy="6152262"/>
          </a:xfrm>
          <a:prstGeom prst="rect">
            <a:avLst/>
          </a:prstGeom>
        </p:spPr>
        <p:txBody>
          <a:bodyPr lIns="0" tIns="0" rIns="0" bIns="0" rtlCol="0" anchor="t">
            <a:spAutoFit/>
          </a:bodyPr>
          <a:lstStyle/>
          <a:p>
            <a:pPr>
              <a:lnSpc>
                <a:spcPts val="3599"/>
              </a:lnSpc>
              <a:spcBef>
                <a:spcPct val="0"/>
              </a:spcBef>
            </a:pPr>
            <a:r>
              <a:rPr lang="en-US" sz="2999" b="1" dirty="0">
                <a:solidFill>
                  <a:srgbClr val="414141"/>
                </a:solidFill>
                <a:latin typeface="Proxima Nova Black" panose="02000506030000020004" pitchFamily="2" charset="0"/>
              </a:rPr>
              <a:t>APPLICATION SECURITY</a:t>
            </a:r>
          </a:p>
          <a:p>
            <a:pPr>
              <a:lnSpc>
                <a:spcPts val="3359"/>
              </a:lnSpc>
              <a:spcBef>
                <a:spcPct val="0"/>
              </a:spcBef>
            </a:pPr>
            <a:r>
              <a:rPr lang="en-US" sz="2799" dirty="0">
                <a:solidFill>
                  <a:srgbClr val="414141"/>
                </a:solidFill>
                <a:latin typeface="Proxima Nova 2"/>
              </a:rPr>
              <a:t>Our cyber engineers ensure that software is built to framework standards from beginning to end of the build process. </a:t>
            </a:r>
          </a:p>
          <a:p>
            <a:pPr>
              <a:lnSpc>
                <a:spcPts val="3359"/>
              </a:lnSpc>
              <a:spcBef>
                <a:spcPct val="0"/>
              </a:spcBef>
            </a:pPr>
            <a:r>
              <a:rPr lang="en-US" sz="2799" dirty="0">
                <a:solidFill>
                  <a:srgbClr val="414141"/>
                </a:solidFill>
                <a:latin typeface="Proxima Nova 2"/>
              </a:rPr>
              <a:t> </a:t>
            </a:r>
          </a:p>
          <a:p>
            <a:pPr>
              <a:lnSpc>
                <a:spcPts val="3600"/>
              </a:lnSpc>
              <a:spcBef>
                <a:spcPct val="0"/>
              </a:spcBef>
            </a:pPr>
            <a:r>
              <a:rPr lang="en-US" sz="3000" b="1" dirty="0">
                <a:solidFill>
                  <a:srgbClr val="414141"/>
                </a:solidFill>
                <a:latin typeface="Proxima Nova Black" panose="02000506030000020004" pitchFamily="2" charset="0"/>
              </a:rPr>
              <a:t>SECURITY ENGINEERING</a:t>
            </a:r>
          </a:p>
          <a:p>
            <a:pPr>
              <a:lnSpc>
                <a:spcPts val="3359"/>
              </a:lnSpc>
              <a:spcBef>
                <a:spcPct val="0"/>
              </a:spcBef>
            </a:pPr>
            <a:r>
              <a:rPr lang="en-US" sz="2799" dirty="0">
                <a:solidFill>
                  <a:srgbClr val="414141"/>
                </a:solidFill>
                <a:latin typeface="Proxima Nova 2"/>
              </a:rPr>
              <a:t>Security engineers ensure every device is protected and up-to-date. We train team members in vulnerability scanning, incident response plans, and ensuring ultimate protection.</a:t>
            </a:r>
          </a:p>
          <a:p>
            <a:pPr>
              <a:lnSpc>
                <a:spcPts val="3359"/>
              </a:lnSpc>
              <a:spcBef>
                <a:spcPct val="0"/>
              </a:spcBef>
            </a:pPr>
            <a:r>
              <a:rPr lang="en-US" sz="2799" dirty="0">
                <a:solidFill>
                  <a:srgbClr val="414141"/>
                </a:solidFill>
                <a:latin typeface="Proxima Nova 2"/>
              </a:rPr>
              <a:t> </a:t>
            </a:r>
          </a:p>
          <a:p>
            <a:pPr>
              <a:lnSpc>
                <a:spcPts val="3599"/>
              </a:lnSpc>
              <a:spcBef>
                <a:spcPct val="0"/>
              </a:spcBef>
            </a:pPr>
            <a:r>
              <a:rPr lang="en-US" sz="2999" b="1" dirty="0">
                <a:solidFill>
                  <a:srgbClr val="414141"/>
                </a:solidFill>
                <a:latin typeface="Proxima Nova Black" panose="02000506030000020004" pitchFamily="2" charset="0"/>
              </a:rPr>
              <a:t>RISK AND COMPLIANCE</a:t>
            </a:r>
          </a:p>
          <a:p>
            <a:pPr>
              <a:lnSpc>
                <a:spcPts val="3359"/>
              </a:lnSpc>
              <a:spcBef>
                <a:spcPct val="0"/>
              </a:spcBef>
            </a:pPr>
            <a:r>
              <a:rPr lang="en-US" sz="2799" dirty="0">
                <a:solidFill>
                  <a:srgbClr val="414141"/>
                </a:solidFill>
                <a:latin typeface="Proxima Nova 2"/>
              </a:rPr>
              <a:t>Analysts focus on research, quantification of enterprise risks, developing risk appetite statements, and prioritization of protection measures. Participants also conduct retrospective assessments and establish critical cybersecurity metrics.</a:t>
            </a:r>
          </a:p>
        </p:txBody>
      </p:sp>
      <p:sp>
        <p:nvSpPr>
          <p:cNvPr id="8" name="TextBox 8"/>
          <p:cNvSpPr txBox="1"/>
          <p:nvPr/>
        </p:nvSpPr>
        <p:spPr>
          <a:xfrm>
            <a:off x="7099216" y="1114425"/>
            <a:ext cx="9326365" cy="1171575"/>
          </a:xfrm>
          <a:prstGeom prst="rect">
            <a:avLst/>
          </a:prstGeom>
        </p:spPr>
        <p:txBody>
          <a:bodyPr lIns="0" tIns="0" rIns="0" bIns="0" rtlCol="0" anchor="t">
            <a:spAutoFit/>
          </a:bodyPr>
          <a:lstStyle/>
          <a:p>
            <a:pPr>
              <a:lnSpc>
                <a:spcPts val="4500"/>
              </a:lnSpc>
            </a:pPr>
            <a:r>
              <a:rPr lang="en-US" sz="4500" b="1" spc="135" dirty="0">
                <a:solidFill>
                  <a:srgbClr val="045286"/>
                </a:solidFill>
                <a:latin typeface="Proxima Nova Black" panose="02000506030000020004" pitchFamily="2" charset="0"/>
              </a:rPr>
              <a:t>CYBERSECURITY: </a:t>
            </a:r>
          </a:p>
          <a:p>
            <a:pPr>
              <a:lnSpc>
                <a:spcPts val="4500"/>
              </a:lnSpc>
            </a:pPr>
            <a:r>
              <a:rPr lang="en-US" sz="4500" b="1" spc="135" dirty="0">
                <a:solidFill>
                  <a:srgbClr val="045286"/>
                </a:solidFill>
                <a:latin typeface="Proxima Nova Black" panose="02000506030000020004" pitchFamily="2" charset="0"/>
              </a:rPr>
              <a:t>BEST PRACTICE PROTECTION</a:t>
            </a:r>
          </a:p>
        </p:txBody>
      </p:sp>
      <p:sp>
        <p:nvSpPr>
          <p:cNvPr id="9" name="AutoShape 9"/>
          <p:cNvSpPr/>
          <p:nvPr/>
        </p:nvSpPr>
        <p:spPr>
          <a:xfrm>
            <a:off x="7099216" y="2695575"/>
            <a:ext cx="1489614" cy="53294"/>
          </a:xfrm>
          <a:prstGeom prst="rect">
            <a:avLst/>
          </a:prstGeom>
          <a:solidFill>
            <a:srgbClr val="8DC63F"/>
          </a:solid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800" y="1344497"/>
            <a:ext cx="7259613" cy="1066800"/>
          </a:xfrm>
          <a:prstGeom prst="rect">
            <a:avLst/>
          </a:prstGeom>
        </p:spPr>
        <p:txBody>
          <a:bodyPr lIns="0" tIns="0" rIns="0" bIns="0" rtlCol="0" anchor="t">
            <a:spAutoFit/>
          </a:bodyPr>
          <a:lstStyle/>
          <a:p>
            <a:pPr>
              <a:lnSpc>
                <a:spcPts val="8250"/>
              </a:lnSpc>
            </a:pPr>
            <a:r>
              <a:rPr lang="en-US" sz="7500" b="1" spc="-150" dirty="0">
                <a:solidFill>
                  <a:srgbClr val="8DC63F"/>
                </a:solidFill>
                <a:latin typeface="Proxima Nova Black" panose="02000506030000020004" pitchFamily="2" charset="0"/>
              </a:rPr>
              <a:t>MEET MUNIRA</a:t>
            </a:r>
          </a:p>
        </p:txBody>
      </p:sp>
      <p:sp>
        <p:nvSpPr>
          <p:cNvPr id="3" name="Freeform 3"/>
          <p:cNvSpPr/>
          <p:nvPr/>
        </p:nvSpPr>
        <p:spPr>
          <a:xfrm>
            <a:off x="11262196" y="0"/>
            <a:ext cx="7151378" cy="10765994"/>
          </a:xfrm>
          <a:custGeom>
            <a:avLst/>
            <a:gdLst/>
            <a:ahLst/>
            <a:cxnLst/>
            <a:rect l="l" t="t" r="r" b="b"/>
            <a:pathLst>
              <a:path w="7151378" h="10765994">
                <a:moveTo>
                  <a:pt x="0" y="0"/>
                </a:moveTo>
                <a:lnTo>
                  <a:pt x="7151378" y="0"/>
                </a:lnTo>
                <a:lnTo>
                  <a:pt x="7151378" y="10765994"/>
                </a:lnTo>
                <a:lnTo>
                  <a:pt x="0" y="10765994"/>
                </a:lnTo>
                <a:lnTo>
                  <a:pt x="0" y="0"/>
                </a:lnTo>
                <a:close/>
              </a:path>
            </a:pathLst>
          </a:custGeom>
          <a:blipFill>
            <a:blip r:embed="rId2"/>
            <a:stretch>
              <a:fillRect l="-18485" t="-29290" r="-20686" b="-76145"/>
            </a:stretch>
          </a:blipFill>
        </p:spPr>
        <p:txBody>
          <a:bodyPr/>
          <a:lstStyle/>
          <a:p>
            <a:endParaRPr lang="en-US"/>
          </a:p>
        </p:txBody>
      </p:sp>
      <p:sp>
        <p:nvSpPr>
          <p:cNvPr id="4" name="AutoShape 4"/>
          <p:cNvSpPr/>
          <p:nvPr/>
        </p:nvSpPr>
        <p:spPr>
          <a:xfrm>
            <a:off x="1066800" y="2835371"/>
            <a:ext cx="2003015" cy="59334"/>
          </a:xfrm>
          <a:prstGeom prst="rect">
            <a:avLst/>
          </a:prstGeom>
          <a:solidFill>
            <a:srgbClr val="FC573A"/>
          </a:solidFill>
        </p:spPr>
        <p:txBody>
          <a:bodyPr/>
          <a:lstStyle/>
          <a:p>
            <a:endParaRPr lang="en-US"/>
          </a:p>
        </p:txBody>
      </p:sp>
      <p:sp>
        <p:nvSpPr>
          <p:cNvPr id="5" name="TextBox 5"/>
          <p:cNvSpPr txBox="1"/>
          <p:nvPr/>
        </p:nvSpPr>
        <p:spPr>
          <a:xfrm>
            <a:off x="1066800" y="3280679"/>
            <a:ext cx="9019668" cy="1204595"/>
          </a:xfrm>
          <a:prstGeom prst="rect">
            <a:avLst/>
          </a:prstGeom>
        </p:spPr>
        <p:txBody>
          <a:bodyPr lIns="0" tIns="0" rIns="0" bIns="0" rtlCol="0" anchor="t">
            <a:spAutoFit/>
          </a:bodyPr>
          <a:lstStyle/>
          <a:p>
            <a:pPr>
              <a:lnSpc>
                <a:spcPts val="4940"/>
              </a:lnSpc>
            </a:pPr>
            <a:r>
              <a:rPr lang="en-US" sz="3800" b="1" dirty="0">
                <a:solidFill>
                  <a:srgbClr val="414141"/>
                </a:solidFill>
                <a:latin typeface="Proxima Nova Black" panose="02000506030000020004" pitchFamily="2" charset="0"/>
              </a:rPr>
              <a:t>AN ARLINGTON TALENT PILOT </a:t>
            </a:r>
          </a:p>
          <a:p>
            <a:pPr>
              <a:lnSpc>
                <a:spcPts val="4560"/>
              </a:lnSpc>
            </a:pPr>
            <a:r>
              <a:rPr lang="en-US" sz="3800" b="1" dirty="0">
                <a:solidFill>
                  <a:srgbClr val="414141"/>
                </a:solidFill>
                <a:latin typeface="Proxima Nova Black" panose="02000506030000020004" pitchFamily="2" charset="0"/>
              </a:rPr>
              <a:t>PROGRAM SUCCESS STORY</a:t>
            </a:r>
          </a:p>
        </p:txBody>
      </p:sp>
      <p:sp>
        <p:nvSpPr>
          <p:cNvPr id="6" name="TextBox 6"/>
          <p:cNvSpPr txBox="1"/>
          <p:nvPr/>
        </p:nvSpPr>
        <p:spPr>
          <a:xfrm>
            <a:off x="1066800" y="4686300"/>
            <a:ext cx="9019668" cy="4331250"/>
          </a:xfrm>
          <a:prstGeom prst="rect">
            <a:avLst/>
          </a:prstGeom>
        </p:spPr>
        <p:txBody>
          <a:bodyPr wrap="square" lIns="0" tIns="0" rIns="0" bIns="0" rtlCol="0" anchor="t">
            <a:spAutoFit/>
          </a:bodyPr>
          <a:lstStyle/>
          <a:p>
            <a:pPr>
              <a:lnSpc>
                <a:spcPts val="3359"/>
              </a:lnSpc>
            </a:pPr>
            <a:r>
              <a:rPr lang="en-US" sz="2799" dirty="0" err="1">
                <a:solidFill>
                  <a:srgbClr val="000000"/>
                </a:solidFill>
                <a:latin typeface="Proxima Nova 2"/>
              </a:rPr>
              <a:t>Munira</a:t>
            </a:r>
            <a:r>
              <a:rPr lang="en-US" sz="2799" dirty="0">
                <a:solidFill>
                  <a:srgbClr val="000000"/>
                </a:solidFill>
                <a:latin typeface="Proxima Nova 2"/>
              </a:rPr>
              <a:t> joined the Arlington Talent Pilot Program in 2023 to learn from industry experts and enhance her skillsets as an IT professional. Following program completion, she was hired full-time as a technologist for Arlington County.</a:t>
            </a:r>
          </a:p>
          <a:p>
            <a:pPr>
              <a:lnSpc>
                <a:spcPts val="3359"/>
              </a:lnSpc>
            </a:pPr>
            <a:endParaRPr lang="en-US" sz="2799" dirty="0">
              <a:solidFill>
                <a:srgbClr val="000000"/>
              </a:solidFill>
              <a:latin typeface="Proxima Nova 2"/>
            </a:endParaRPr>
          </a:p>
          <a:p>
            <a:pPr>
              <a:lnSpc>
                <a:spcPts val="3359"/>
              </a:lnSpc>
              <a:spcBef>
                <a:spcPct val="0"/>
              </a:spcBef>
            </a:pPr>
            <a:r>
              <a:rPr lang="en-US" sz="2799" b="1" i="1" dirty="0">
                <a:solidFill>
                  <a:srgbClr val="000000"/>
                </a:solidFill>
                <a:latin typeface="Proxima Nova Semibold" panose="02000506030000020004" pitchFamily="2" charset="0"/>
              </a:rPr>
              <a:t>"The program has made it very easy to improve my skillset and helped me grow as a better engineer. It's an amazing place to start your tech career. You feel valued while working with industry experts that help you gain experience to guide you in your future projects."</a:t>
            </a:r>
          </a:p>
        </p:txBody>
      </p:sp>
      <p:grpSp>
        <p:nvGrpSpPr>
          <p:cNvPr id="7" name="Group 7"/>
          <p:cNvGrpSpPr/>
          <p:nvPr/>
        </p:nvGrpSpPr>
        <p:grpSpPr>
          <a:xfrm rot="-10800000">
            <a:off x="16634519" y="-190500"/>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5193" y="-1228004"/>
            <a:ext cx="20785886" cy="16628709"/>
          </a:xfrm>
          <a:custGeom>
            <a:avLst/>
            <a:gdLst/>
            <a:ahLst/>
            <a:cxnLst/>
            <a:rect l="l" t="t" r="r" b="b"/>
            <a:pathLst>
              <a:path w="20785886" h="16628709">
                <a:moveTo>
                  <a:pt x="0" y="0"/>
                </a:moveTo>
                <a:lnTo>
                  <a:pt x="20785886" y="0"/>
                </a:lnTo>
                <a:lnTo>
                  <a:pt x="20785886" y="16628709"/>
                </a:lnTo>
                <a:lnTo>
                  <a:pt x="0" y="16628709"/>
                </a:lnTo>
                <a:lnTo>
                  <a:pt x="0" y="0"/>
                </a:lnTo>
                <a:close/>
              </a:path>
            </a:pathLst>
          </a:custGeom>
          <a:blipFill>
            <a:blip r:embed="rId2">
              <a:alphaModFix amt="5000"/>
            </a:blip>
            <a:stretch>
              <a:fillRect/>
            </a:stretch>
          </a:blipFill>
        </p:spPr>
        <p:txBody>
          <a:bodyPr/>
          <a:lstStyle/>
          <a:p>
            <a:endParaRPr lang="en-US"/>
          </a:p>
        </p:txBody>
      </p:sp>
      <p:grpSp>
        <p:nvGrpSpPr>
          <p:cNvPr id="3" name="Group 3"/>
          <p:cNvGrpSpPr/>
          <p:nvPr/>
        </p:nvGrpSpPr>
        <p:grpSpPr>
          <a:xfrm rot="-10800000">
            <a:off x="16688687" y="-131968"/>
            <a:ext cx="1653481" cy="10287000"/>
            <a:chOff x="0" y="0"/>
            <a:chExt cx="2204641" cy="13716000"/>
          </a:xfrm>
        </p:grpSpPr>
        <p:sp>
          <p:nvSpPr>
            <p:cNvPr id="4" name="AutoShape 4"/>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5" name="AutoShape 5"/>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6" name="AutoShape 6"/>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grpSp>
        <p:nvGrpSpPr>
          <p:cNvPr id="7" name="Group 7"/>
          <p:cNvGrpSpPr/>
          <p:nvPr/>
        </p:nvGrpSpPr>
        <p:grpSpPr>
          <a:xfrm>
            <a:off x="-76200" y="167822"/>
            <a:ext cx="1653481" cy="10287000"/>
            <a:chOff x="0" y="0"/>
            <a:chExt cx="2204641" cy="13716000"/>
          </a:xfrm>
        </p:grpSpPr>
        <p:sp>
          <p:nvSpPr>
            <p:cNvPr id="8" name="AutoShape 8"/>
            <p:cNvSpPr/>
            <p:nvPr/>
          </p:nvSpPr>
          <p:spPr>
            <a:xfrm rot="5400000">
              <a:off x="-6470231" y="6658140"/>
              <a:ext cx="13316280" cy="0"/>
            </a:xfrm>
            <a:prstGeom prst="line">
              <a:avLst/>
            </a:prstGeom>
            <a:ln w="375818" cap="flat">
              <a:solidFill>
                <a:srgbClr val="FC573A"/>
              </a:solidFill>
              <a:prstDash val="solid"/>
              <a:headEnd type="none" w="sm" len="sm"/>
              <a:tailEnd type="none" w="sm" len="sm"/>
            </a:ln>
          </p:spPr>
          <p:txBody>
            <a:bodyPr/>
            <a:lstStyle/>
            <a:p>
              <a:endParaRPr lang="en-US"/>
            </a:p>
          </p:txBody>
        </p:sp>
        <p:sp>
          <p:nvSpPr>
            <p:cNvPr id="9" name="AutoShape 9"/>
            <p:cNvSpPr/>
            <p:nvPr/>
          </p:nvSpPr>
          <p:spPr>
            <a:xfrm rot="-10800000">
              <a:off x="0" y="0"/>
              <a:ext cx="2204641" cy="0"/>
            </a:xfrm>
            <a:prstGeom prst="line">
              <a:avLst/>
            </a:prstGeom>
            <a:ln w="375818" cap="flat">
              <a:solidFill>
                <a:srgbClr val="FC573A"/>
              </a:solidFill>
              <a:prstDash val="solid"/>
              <a:headEnd type="none" w="sm" len="sm"/>
              <a:tailEnd type="none" w="sm" len="sm"/>
            </a:ln>
          </p:spPr>
          <p:txBody>
            <a:bodyPr/>
            <a:lstStyle/>
            <a:p>
              <a:endParaRPr lang="en-US"/>
            </a:p>
          </p:txBody>
        </p:sp>
        <p:sp>
          <p:nvSpPr>
            <p:cNvPr id="10" name="AutoShape 10"/>
            <p:cNvSpPr/>
            <p:nvPr/>
          </p:nvSpPr>
          <p:spPr>
            <a:xfrm rot="-10800000">
              <a:off x="0" y="13340182"/>
              <a:ext cx="2204641" cy="0"/>
            </a:xfrm>
            <a:prstGeom prst="line">
              <a:avLst/>
            </a:prstGeom>
            <a:ln w="375818" cap="flat">
              <a:solidFill>
                <a:srgbClr val="FC573A"/>
              </a:solidFill>
              <a:prstDash val="solid"/>
              <a:headEnd type="none" w="sm" len="sm"/>
              <a:tailEnd type="none" w="sm" len="sm"/>
            </a:ln>
          </p:spPr>
          <p:txBody>
            <a:bodyPr/>
            <a:lstStyle/>
            <a:p>
              <a:endParaRPr lang="en-US"/>
            </a:p>
          </p:txBody>
        </p:sp>
      </p:grpSp>
      <p:sp>
        <p:nvSpPr>
          <p:cNvPr id="11" name="Freeform 11"/>
          <p:cNvSpPr/>
          <p:nvPr/>
        </p:nvSpPr>
        <p:spPr>
          <a:xfrm flipH="1">
            <a:off x="16678217" y="9103223"/>
            <a:ext cx="699120" cy="310155"/>
          </a:xfrm>
          <a:custGeom>
            <a:avLst/>
            <a:gdLst/>
            <a:ahLst/>
            <a:cxnLst/>
            <a:rect l="l" t="t" r="r" b="b"/>
            <a:pathLst>
              <a:path w="699120" h="310155">
                <a:moveTo>
                  <a:pt x="699120" y="0"/>
                </a:moveTo>
                <a:lnTo>
                  <a:pt x="0" y="0"/>
                </a:lnTo>
                <a:lnTo>
                  <a:pt x="0" y="310154"/>
                </a:lnTo>
                <a:lnTo>
                  <a:pt x="699120" y="310154"/>
                </a:lnTo>
                <a:lnTo>
                  <a:pt x="69912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3801264" y="6221077"/>
            <a:ext cx="3208448" cy="3385983"/>
            <a:chOff x="0" y="0"/>
            <a:chExt cx="4277931" cy="4514644"/>
          </a:xfrm>
        </p:grpSpPr>
        <p:grpSp>
          <p:nvGrpSpPr>
            <p:cNvPr id="13" name="Group 13"/>
            <p:cNvGrpSpPr>
              <a:grpSpLocks noChangeAspect="1"/>
            </p:cNvGrpSpPr>
            <p:nvPr/>
          </p:nvGrpSpPr>
          <p:grpSpPr>
            <a:xfrm>
              <a:off x="0" y="0"/>
              <a:ext cx="4277931" cy="4514644"/>
              <a:chOff x="0" y="55605"/>
              <a:chExt cx="4263985" cy="4499926"/>
            </a:xfrm>
          </p:grpSpPr>
          <p:sp>
            <p:nvSpPr>
              <p:cNvPr id="14" name="Freeform 14"/>
              <p:cNvSpPr/>
              <p:nvPr/>
            </p:nvSpPr>
            <p:spPr>
              <a:xfrm>
                <a:off x="0" y="1088435"/>
                <a:ext cx="2135168" cy="3467097"/>
              </a:xfrm>
              <a:custGeom>
                <a:avLst/>
                <a:gdLst/>
                <a:ahLst/>
                <a:cxnLst/>
                <a:rect l="l" t="t" r="r" b="b"/>
                <a:pathLst>
                  <a:path w="2135168" h="3467097">
                    <a:moveTo>
                      <a:pt x="0" y="3467097"/>
                    </a:moveTo>
                    <a:lnTo>
                      <a:pt x="0" y="170305"/>
                    </a:lnTo>
                    <a:lnTo>
                      <a:pt x="0" y="170305"/>
                    </a:lnTo>
                    <a:cubicBezTo>
                      <a:pt x="0" y="76248"/>
                      <a:pt x="76248" y="0"/>
                      <a:pt x="170305" y="0"/>
                    </a:cubicBezTo>
                    <a:lnTo>
                      <a:pt x="1964862" y="0"/>
                    </a:lnTo>
                    <a:cubicBezTo>
                      <a:pt x="2010030" y="0"/>
                      <a:pt x="2053348" y="17943"/>
                      <a:pt x="2085286" y="49881"/>
                    </a:cubicBezTo>
                    <a:cubicBezTo>
                      <a:pt x="2117225" y="81820"/>
                      <a:pt x="2135168" y="125138"/>
                      <a:pt x="2135168" y="170305"/>
                    </a:cubicBezTo>
                    <a:lnTo>
                      <a:pt x="2135168" y="3467097"/>
                    </a:lnTo>
                    <a:close/>
                  </a:path>
                </a:pathLst>
              </a:custGeom>
              <a:solidFill>
                <a:srgbClr val="045286"/>
              </a:solidFill>
            </p:spPr>
            <p:txBody>
              <a:bodyPr/>
              <a:lstStyle/>
              <a:p>
                <a:endParaRPr lang="en-US"/>
              </a:p>
            </p:txBody>
          </p:sp>
          <p:sp>
            <p:nvSpPr>
              <p:cNvPr id="15" name="Freeform 15"/>
              <p:cNvSpPr/>
              <p:nvPr/>
            </p:nvSpPr>
            <p:spPr>
              <a:xfrm>
                <a:off x="2128818" y="55605"/>
                <a:ext cx="2135168" cy="4499926"/>
              </a:xfrm>
              <a:custGeom>
                <a:avLst/>
                <a:gdLst/>
                <a:ahLst/>
                <a:cxnLst/>
                <a:rect l="l" t="t" r="r" b="b"/>
                <a:pathLst>
                  <a:path w="2135168" h="4499926">
                    <a:moveTo>
                      <a:pt x="0" y="4499927"/>
                    </a:moveTo>
                    <a:lnTo>
                      <a:pt x="0" y="170306"/>
                    </a:lnTo>
                    <a:cubicBezTo>
                      <a:pt x="0" y="76249"/>
                      <a:pt x="76248" y="0"/>
                      <a:pt x="170305" y="0"/>
                    </a:cubicBezTo>
                    <a:lnTo>
                      <a:pt x="1964862" y="0"/>
                    </a:lnTo>
                    <a:cubicBezTo>
                      <a:pt x="2010030" y="0"/>
                      <a:pt x="2053348" y="17943"/>
                      <a:pt x="2085286" y="49881"/>
                    </a:cubicBezTo>
                    <a:cubicBezTo>
                      <a:pt x="2117225" y="81820"/>
                      <a:pt x="2135167" y="125138"/>
                      <a:pt x="2135167" y="170306"/>
                    </a:cubicBezTo>
                    <a:lnTo>
                      <a:pt x="2135167" y="4499927"/>
                    </a:lnTo>
                    <a:close/>
                  </a:path>
                </a:pathLst>
              </a:custGeom>
              <a:solidFill>
                <a:srgbClr val="8DC63F"/>
              </a:solidFill>
            </p:spPr>
            <p:txBody>
              <a:bodyPr/>
              <a:lstStyle/>
              <a:p>
                <a:endParaRPr lang="en-US"/>
              </a:p>
            </p:txBody>
          </p:sp>
        </p:grpSp>
      </p:grpSp>
      <p:sp>
        <p:nvSpPr>
          <p:cNvPr id="16" name="TextBox 16"/>
          <p:cNvSpPr txBox="1"/>
          <p:nvPr/>
        </p:nvSpPr>
        <p:spPr>
          <a:xfrm>
            <a:off x="2550716" y="4998379"/>
            <a:ext cx="5709543" cy="537779"/>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Proxima Nova 2"/>
              </a:rPr>
              <a:t>30% AVERAGE PAY INCREASE</a:t>
            </a:r>
          </a:p>
        </p:txBody>
      </p:sp>
      <p:sp>
        <p:nvSpPr>
          <p:cNvPr id="17" name="TextBox 17"/>
          <p:cNvSpPr txBox="1"/>
          <p:nvPr/>
        </p:nvSpPr>
        <p:spPr>
          <a:xfrm>
            <a:off x="9267146" y="4998379"/>
            <a:ext cx="7230732" cy="537779"/>
          </a:xfrm>
          <a:prstGeom prst="rect">
            <a:avLst/>
          </a:prstGeom>
        </p:spPr>
        <p:txBody>
          <a:bodyPr lIns="0" tIns="0" rIns="0" bIns="0" rtlCol="0" anchor="t">
            <a:spAutoFit/>
          </a:bodyPr>
          <a:lstStyle/>
          <a:p>
            <a:pPr algn="ctr">
              <a:lnSpc>
                <a:spcPts val="4480"/>
              </a:lnSpc>
              <a:spcBef>
                <a:spcPct val="0"/>
              </a:spcBef>
            </a:pPr>
            <a:r>
              <a:rPr lang="en-US" sz="3200" dirty="0">
                <a:solidFill>
                  <a:srgbClr val="000000"/>
                </a:solidFill>
                <a:latin typeface="Proxima Nova 2"/>
              </a:rPr>
              <a:t>38% AVERAGE WORK RATE INCREASE</a:t>
            </a:r>
          </a:p>
        </p:txBody>
      </p:sp>
      <p:grpSp>
        <p:nvGrpSpPr>
          <p:cNvPr id="18" name="Group 18"/>
          <p:cNvGrpSpPr/>
          <p:nvPr/>
        </p:nvGrpSpPr>
        <p:grpSpPr>
          <a:xfrm>
            <a:off x="11278288" y="6174458"/>
            <a:ext cx="3208448" cy="3432601"/>
            <a:chOff x="0" y="0"/>
            <a:chExt cx="4277931" cy="4576802"/>
          </a:xfrm>
        </p:grpSpPr>
        <p:grpSp>
          <p:nvGrpSpPr>
            <p:cNvPr id="19" name="Group 19"/>
            <p:cNvGrpSpPr>
              <a:grpSpLocks noChangeAspect="1"/>
            </p:cNvGrpSpPr>
            <p:nvPr/>
          </p:nvGrpSpPr>
          <p:grpSpPr>
            <a:xfrm>
              <a:off x="0" y="0"/>
              <a:ext cx="4277931" cy="4576802"/>
              <a:chOff x="0" y="-6350"/>
              <a:chExt cx="4263985" cy="4561881"/>
            </a:xfrm>
          </p:grpSpPr>
          <p:sp>
            <p:nvSpPr>
              <p:cNvPr id="20" name="Freeform 20"/>
              <p:cNvSpPr/>
              <p:nvPr/>
            </p:nvSpPr>
            <p:spPr>
              <a:xfrm>
                <a:off x="0" y="1259572"/>
                <a:ext cx="2135168" cy="3295959"/>
              </a:xfrm>
              <a:custGeom>
                <a:avLst/>
                <a:gdLst/>
                <a:ahLst/>
                <a:cxnLst/>
                <a:rect l="l" t="t" r="r" b="b"/>
                <a:pathLst>
                  <a:path w="2135168" h="3295959">
                    <a:moveTo>
                      <a:pt x="0" y="3295960"/>
                    </a:moveTo>
                    <a:lnTo>
                      <a:pt x="0" y="170306"/>
                    </a:lnTo>
                    <a:lnTo>
                      <a:pt x="0" y="170306"/>
                    </a:lnTo>
                    <a:cubicBezTo>
                      <a:pt x="0" y="76248"/>
                      <a:pt x="76248" y="0"/>
                      <a:pt x="170305" y="0"/>
                    </a:cubicBezTo>
                    <a:lnTo>
                      <a:pt x="1964862" y="0"/>
                    </a:lnTo>
                    <a:cubicBezTo>
                      <a:pt x="2010030" y="0"/>
                      <a:pt x="2053348" y="17943"/>
                      <a:pt x="2085286" y="49881"/>
                    </a:cubicBezTo>
                    <a:cubicBezTo>
                      <a:pt x="2117225" y="81820"/>
                      <a:pt x="2135168" y="125138"/>
                      <a:pt x="2135168" y="170306"/>
                    </a:cubicBezTo>
                    <a:lnTo>
                      <a:pt x="2135168" y="3295960"/>
                    </a:lnTo>
                    <a:close/>
                  </a:path>
                </a:pathLst>
              </a:custGeom>
              <a:solidFill>
                <a:srgbClr val="045286"/>
              </a:solidFill>
            </p:spPr>
            <p:txBody>
              <a:bodyPr/>
              <a:lstStyle/>
              <a:p>
                <a:endParaRPr lang="en-US"/>
              </a:p>
            </p:txBody>
          </p:sp>
          <p:sp>
            <p:nvSpPr>
              <p:cNvPr id="21" name="Freeform 21"/>
              <p:cNvSpPr/>
              <p:nvPr/>
            </p:nvSpPr>
            <p:spPr>
              <a:xfrm>
                <a:off x="2128818" y="-6350"/>
                <a:ext cx="2135168" cy="4561882"/>
              </a:xfrm>
              <a:custGeom>
                <a:avLst/>
                <a:gdLst/>
                <a:ahLst/>
                <a:cxnLst/>
                <a:rect l="l" t="t" r="r" b="b"/>
                <a:pathLst>
                  <a:path w="2135168" h="4561882">
                    <a:moveTo>
                      <a:pt x="0" y="4561882"/>
                    </a:moveTo>
                    <a:lnTo>
                      <a:pt x="0" y="170305"/>
                    </a:lnTo>
                    <a:cubicBezTo>
                      <a:pt x="0" y="76248"/>
                      <a:pt x="76248" y="0"/>
                      <a:pt x="170305" y="0"/>
                    </a:cubicBezTo>
                    <a:lnTo>
                      <a:pt x="1964862" y="0"/>
                    </a:lnTo>
                    <a:cubicBezTo>
                      <a:pt x="2010030" y="0"/>
                      <a:pt x="2053348" y="17943"/>
                      <a:pt x="2085286" y="49881"/>
                    </a:cubicBezTo>
                    <a:cubicBezTo>
                      <a:pt x="2117225" y="81820"/>
                      <a:pt x="2135167" y="125138"/>
                      <a:pt x="2135167" y="170305"/>
                    </a:cubicBezTo>
                    <a:lnTo>
                      <a:pt x="2135167" y="4561882"/>
                    </a:lnTo>
                    <a:close/>
                  </a:path>
                </a:pathLst>
              </a:custGeom>
              <a:solidFill>
                <a:srgbClr val="8DC63F"/>
              </a:solidFill>
            </p:spPr>
            <p:txBody>
              <a:bodyPr/>
              <a:lstStyle/>
              <a:p>
                <a:endParaRPr lang="en-US"/>
              </a:p>
            </p:txBody>
          </p:sp>
        </p:grpSp>
      </p:grpSp>
      <p:sp>
        <p:nvSpPr>
          <p:cNvPr id="22" name="TextBox 22"/>
          <p:cNvSpPr txBox="1"/>
          <p:nvPr/>
        </p:nvSpPr>
        <p:spPr>
          <a:xfrm>
            <a:off x="4017427" y="7267352"/>
            <a:ext cx="1036784" cy="349535"/>
          </a:xfrm>
          <a:prstGeom prst="rect">
            <a:avLst/>
          </a:prstGeom>
        </p:spPr>
        <p:txBody>
          <a:bodyPr lIns="0" tIns="0" rIns="0" bIns="0" rtlCol="0" anchor="t">
            <a:spAutoFit/>
          </a:bodyPr>
          <a:lstStyle/>
          <a:p>
            <a:pPr algn="ctr">
              <a:lnSpc>
                <a:spcPts val="2818"/>
              </a:lnSpc>
            </a:pPr>
            <a:r>
              <a:rPr lang="en-US" sz="2013">
                <a:solidFill>
                  <a:srgbClr val="FFFFFF"/>
                </a:solidFill>
                <a:latin typeface="Proxima Nova 2"/>
              </a:rPr>
              <a:t>$19/hour</a:t>
            </a:r>
          </a:p>
        </p:txBody>
      </p:sp>
      <p:sp>
        <p:nvSpPr>
          <p:cNvPr id="23" name="TextBox 23"/>
          <p:cNvSpPr txBox="1"/>
          <p:nvPr/>
        </p:nvSpPr>
        <p:spPr>
          <a:xfrm>
            <a:off x="5465430" y="6615869"/>
            <a:ext cx="1458684" cy="349535"/>
          </a:xfrm>
          <a:prstGeom prst="rect">
            <a:avLst/>
          </a:prstGeom>
        </p:spPr>
        <p:txBody>
          <a:bodyPr lIns="0" tIns="0" rIns="0" bIns="0" rtlCol="0" anchor="t">
            <a:spAutoFit/>
          </a:bodyPr>
          <a:lstStyle/>
          <a:p>
            <a:pPr algn="ctr">
              <a:lnSpc>
                <a:spcPts val="2818"/>
              </a:lnSpc>
            </a:pPr>
            <a:r>
              <a:rPr lang="en-US" sz="2013">
                <a:solidFill>
                  <a:srgbClr val="FFFFFF"/>
                </a:solidFill>
                <a:latin typeface="Proxima Nova 2"/>
              </a:rPr>
              <a:t>$24.66/hour</a:t>
            </a:r>
          </a:p>
        </p:txBody>
      </p:sp>
      <p:sp>
        <p:nvSpPr>
          <p:cNvPr id="24" name="TextBox 24"/>
          <p:cNvSpPr txBox="1"/>
          <p:nvPr/>
        </p:nvSpPr>
        <p:spPr>
          <a:xfrm>
            <a:off x="11404599" y="7427833"/>
            <a:ext cx="1328499" cy="733184"/>
          </a:xfrm>
          <a:prstGeom prst="rect">
            <a:avLst/>
          </a:prstGeom>
        </p:spPr>
        <p:txBody>
          <a:bodyPr lIns="0" tIns="0" rIns="0" bIns="0" rtlCol="0" anchor="t">
            <a:spAutoFit/>
          </a:bodyPr>
          <a:lstStyle/>
          <a:p>
            <a:pPr algn="ctr">
              <a:lnSpc>
                <a:spcPts val="2991"/>
              </a:lnSpc>
            </a:pPr>
            <a:r>
              <a:rPr lang="en-US" sz="2136">
                <a:solidFill>
                  <a:srgbClr val="FFFFFF"/>
                </a:solidFill>
                <a:latin typeface="Proxima Nova 2"/>
              </a:rPr>
              <a:t>28.9 hours</a:t>
            </a:r>
          </a:p>
          <a:p>
            <a:pPr algn="ctr">
              <a:lnSpc>
                <a:spcPts val="2991"/>
              </a:lnSpc>
            </a:pPr>
            <a:r>
              <a:rPr lang="en-US" sz="2136">
                <a:solidFill>
                  <a:srgbClr val="FFFFFF"/>
                </a:solidFill>
                <a:latin typeface="Proxima Nova 2"/>
              </a:rPr>
              <a:t>per week</a:t>
            </a:r>
          </a:p>
        </p:txBody>
      </p:sp>
      <p:sp>
        <p:nvSpPr>
          <p:cNvPr id="25" name="TextBox 25"/>
          <p:cNvSpPr txBox="1"/>
          <p:nvPr/>
        </p:nvSpPr>
        <p:spPr>
          <a:xfrm>
            <a:off x="13145472" y="6375725"/>
            <a:ext cx="1129356" cy="733184"/>
          </a:xfrm>
          <a:prstGeom prst="rect">
            <a:avLst/>
          </a:prstGeom>
        </p:spPr>
        <p:txBody>
          <a:bodyPr lIns="0" tIns="0" rIns="0" bIns="0" rtlCol="0" anchor="t">
            <a:spAutoFit/>
          </a:bodyPr>
          <a:lstStyle/>
          <a:p>
            <a:pPr algn="ctr">
              <a:lnSpc>
                <a:spcPts val="2991"/>
              </a:lnSpc>
            </a:pPr>
            <a:r>
              <a:rPr lang="en-US" sz="2136">
                <a:solidFill>
                  <a:srgbClr val="FFFFFF"/>
                </a:solidFill>
                <a:latin typeface="Proxima Nova 2"/>
              </a:rPr>
              <a:t>40 hours</a:t>
            </a:r>
          </a:p>
          <a:p>
            <a:pPr algn="ctr">
              <a:lnSpc>
                <a:spcPts val="2991"/>
              </a:lnSpc>
            </a:pPr>
            <a:r>
              <a:rPr lang="en-US" sz="2136">
                <a:solidFill>
                  <a:srgbClr val="FFFFFF"/>
                </a:solidFill>
                <a:latin typeface="Proxima Nova 2"/>
              </a:rPr>
              <a:t>per week</a:t>
            </a:r>
          </a:p>
        </p:txBody>
      </p:sp>
      <p:grpSp>
        <p:nvGrpSpPr>
          <p:cNvPr id="30" name="Group 30"/>
          <p:cNvGrpSpPr/>
          <p:nvPr/>
        </p:nvGrpSpPr>
        <p:grpSpPr>
          <a:xfrm>
            <a:off x="6607423" y="1844580"/>
            <a:ext cx="5170448" cy="2585224"/>
            <a:chOff x="0" y="0"/>
            <a:chExt cx="6893931" cy="3446965"/>
          </a:xfrm>
        </p:grpSpPr>
        <p:grpSp>
          <p:nvGrpSpPr>
            <p:cNvPr id="31" name="Group 31"/>
            <p:cNvGrpSpPr>
              <a:grpSpLocks noChangeAspect="1"/>
            </p:cNvGrpSpPr>
            <p:nvPr/>
          </p:nvGrpSpPr>
          <p:grpSpPr>
            <a:xfrm>
              <a:off x="0" y="0"/>
              <a:ext cx="6893931" cy="3446965"/>
              <a:chOff x="0" y="0"/>
              <a:chExt cx="2540000" cy="1270000"/>
            </a:xfrm>
          </p:grpSpPr>
          <p:sp>
            <p:nvSpPr>
              <p:cNvPr id="32" name="Freeform 32"/>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82800" y="1264333"/>
                    </a:lnTo>
                    <a:cubicBezTo>
                      <a:pt x="2080799" y="816855"/>
                      <a:pt x="1717483" y="455160"/>
                      <a:pt x="1270000" y="455160"/>
                    </a:cubicBezTo>
                    <a:cubicBezTo>
                      <a:pt x="822517" y="455160"/>
                      <a:pt x="459201" y="816855"/>
                      <a:pt x="457200" y="1264333"/>
                    </a:cubicBezTo>
                    <a:close/>
                  </a:path>
                </a:pathLst>
              </a:custGeom>
              <a:solidFill>
                <a:srgbClr val="8DC63F"/>
              </a:solidFill>
            </p:spPr>
            <p:txBody>
              <a:bodyPr/>
              <a:lstStyle/>
              <a:p>
                <a:endParaRPr lang="en-US"/>
              </a:p>
            </p:txBody>
          </p:sp>
          <p:sp>
            <p:nvSpPr>
              <p:cNvPr id="33" name="Freeform 33"/>
              <p:cNvSpPr/>
              <p:nvPr/>
            </p:nvSpPr>
            <p:spPr>
              <a:xfrm>
                <a:off x="1135076" y="1012198"/>
                <a:ext cx="1279220" cy="258562"/>
              </a:xfrm>
              <a:custGeom>
                <a:avLst/>
                <a:gdLst/>
                <a:ahLst/>
                <a:cxnLst/>
                <a:rect l="l" t="t" r="r" b="b"/>
                <a:pathLst>
                  <a:path w="1279220" h="258562">
                    <a:moveTo>
                      <a:pt x="146425" y="4324"/>
                    </a:moveTo>
                    <a:cubicBezTo>
                      <a:pt x="101122" y="0"/>
                      <a:pt x="56969" y="20246"/>
                      <a:pt x="30684" y="57396"/>
                    </a:cubicBezTo>
                    <a:cubicBezTo>
                      <a:pt x="4399" y="94546"/>
                      <a:pt x="0" y="142920"/>
                      <a:pt x="19153" y="184202"/>
                    </a:cubicBezTo>
                    <a:cubicBezTo>
                      <a:pt x="38306" y="225484"/>
                      <a:pt x="78084" y="253362"/>
                      <a:pt x="123423" y="257280"/>
                    </a:cubicBezTo>
                    <a:lnTo>
                      <a:pt x="1249935" y="257698"/>
                    </a:lnTo>
                    <a:cubicBezTo>
                      <a:pt x="1258996" y="258562"/>
                      <a:pt x="1267826" y="254513"/>
                      <a:pt x="1273083" y="247083"/>
                    </a:cubicBezTo>
                    <a:cubicBezTo>
                      <a:pt x="1278340" y="239653"/>
                      <a:pt x="1279220" y="229978"/>
                      <a:pt x="1275389" y="221722"/>
                    </a:cubicBezTo>
                    <a:cubicBezTo>
                      <a:pt x="1271559" y="213466"/>
                      <a:pt x="1263603" y="207890"/>
                      <a:pt x="1254536" y="207106"/>
                    </a:cubicBezTo>
                    <a:lnTo>
                      <a:pt x="146425" y="4324"/>
                    </a:lnTo>
                    <a:close/>
                  </a:path>
                </a:pathLst>
              </a:custGeom>
              <a:solidFill>
                <a:srgbClr val="045286"/>
              </a:solidFill>
            </p:spPr>
            <p:txBody>
              <a:bodyPr/>
              <a:lstStyle/>
              <a:p>
                <a:endParaRPr lang="en-US"/>
              </a:p>
            </p:txBody>
          </p:sp>
        </p:grpSp>
      </p:grpSp>
      <p:sp>
        <p:nvSpPr>
          <p:cNvPr id="35" name="TextBox 35"/>
          <p:cNvSpPr txBox="1"/>
          <p:nvPr/>
        </p:nvSpPr>
        <p:spPr>
          <a:xfrm>
            <a:off x="7086600" y="608911"/>
            <a:ext cx="4519072" cy="971517"/>
          </a:xfrm>
          <a:prstGeom prst="rect">
            <a:avLst/>
          </a:prstGeom>
        </p:spPr>
        <p:txBody>
          <a:bodyPr lIns="0" tIns="0" rIns="0" bIns="0" rtlCol="0" anchor="t">
            <a:spAutoFit/>
          </a:bodyPr>
          <a:lstStyle/>
          <a:p>
            <a:pPr algn="ctr">
              <a:lnSpc>
                <a:spcPts val="3839"/>
              </a:lnSpc>
            </a:pPr>
            <a:r>
              <a:rPr lang="en-US" sz="3199" dirty="0">
                <a:solidFill>
                  <a:srgbClr val="000000"/>
                </a:solidFill>
                <a:latin typeface="Proxima Nova 2"/>
              </a:rPr>
              <a:t>100% PROGRAM </a:t>
            </a:r>
          </a:p>
          <a:p>
            <a:pPr algn="ctr">
              <a:lnSpc>
                <a:spcPts val="3839"/>
              </a:lnSpc>
              <a:spcBef>
                <a:spcPct val="0"/>
              </a:spcBef>
            </a:pPr>
            <a:r>
              <a:rPr lang="en-US" sz="3199" dirty="0">
                <a:solidFill>
                  <a:srgbClr val="000000"/>
                </a:solidFill>
                <a:latin typeface="Proxima Nova 2"/>
              </a:rPr>
              <a:t>COMPLETION RATE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5328" y="0"/>
            <a:ext cx="5582672" cy="10287000"/>
          </a:xfrm>
          <a:custGeom>
            <a:avLst/>
            <a:gdLst/>
            <a:ahLst/>
            <a:cxnLst/>
            <a:rect l="l" t="t" r="r" b="b"/>
            <a:pathLst>
              <a:path w="5582672" h="10287000">
                <a:moveTo>
                  <a:pt x="0" y="0"/>
                </a:moveTo>
                <a:lnTo>
                  <a:pt x="5582672" y="0"/>
                </a:lnTo>
                <a:lnTo>
                  <a:pt x="5582672" y="10287000"/>
                </a:lnTo>
                <a:lnTo>
                  <a:pt x="0" y="10287000"/>
                </a:lnTo>
                <a:lnTo>
                  <a:pt x="0" y="0"/>
                </a:lnTo>
                <a:close/>
              </a:path>
            </a:pathLst>
          </a:custGeom>
          <a:blipFill>
            <a:blip r:embed="rId2"/>
            <a:stretch>
              <a:fillRect l="-12189" r="-10347"/>
            </a:stretch>
          </a:blipFill>
        </p:spPr>
        <p:txBody>
          <a:bodyPr/>
          <a:lstStyle/>
          <a:p>
            <a:endParaRPr lang="en-US"/>
          </a:p>
        </p:txBody>
      </p:sp>
      <p:sp>
        <p:nvSpPr>
          <p:cNvPr id="3" name="TextBox 3"/>
          <p:cNvSpPr txBox="1"/>
          <p:nvPr/>
        </p:nvSpPr>
        <p:spPr>
          <a:xfrm>
            <a:off x="1376884" y="1466428"/>
            <a:ext cx="10923676" cy="5847887"/>
          </a:xfrm>
          <a:prstGeom prst="rect">
            <a:avLst/>
          </a:prstGeom>
        </p:spPr>
        <p:txBody>
          <a:bodyPr lIns="0" tIns="0" rIns="0" bIns="0" rtlCol="0" anchor="t">
            <a:spAutoFit/>
          </a:bodyPr>
          <a:lstStyle/>
          <a:p>
            <a:pPr>
              <a:lnSpc>
                <a:spcPts val="6299"/>
              </a:lnSpc>
            </a:pPr>
            <a:r>
              <a:rPr lang="en-US" sz="4500" b="1" i="1" spc="-89" dirty="0">
                <a:solidFill>
                  <a:srgbClr val="414141"/>
                </a:solidFill>
                <a:latin typeface="Proxima Nova Semibold" panose="02000506030000020004" pitchFamily="2" charset="0"/>
              </a:rPr>
              <a:t>The tech world has made careers in </a:t>
            </a:r>
          </a:p>
          <a:p>
            <a:pPr>
              <a:lnSpc>
                <a:spcPts val="6299"/>
              </a:lnSpc>
            </a:pPr>
            <a:r>
              <a:rPr lang="en-US" sz="4500" b="1" i="1" spc="-89" dirty="0">
                <a:solidFill>
                  <a:srgbClr val="414141"/>
                </a:solidFill>
                <a:latin typeface="Proxima Nova Semibold" panose="02000506030000020004" pitchFamily="2" charset="0"/>
              </a:rPr>
              <a:t>the field seem so unapproachable and </a:t>
            </a:r>
          </a:p>
          <a:p>
            <a:pPr>
              <a:lnSpc>
                <a:spcPts val="6299"/>
              </a:lnSpc>
            </a:pPr>
            <a:r>
              <a:rPr lang="en-US" sz="4500" b="1" i="1" spc="-89" dirty="0">
                <a:solidFill>
                  <a:srgbClr val="414141"/>
                </a:solidFill>
                <a:latin typeface="Proxima Nova Semibold" panose="02000506030000020004" pitchFamily="2" charset="0"/>
              </a:rPr>
              <a:t>complex that it's built a self-fulfilling </a:t>
            </a:r>
          </a:p>
          <a:p>
            <a:pPr>
              <a:lnSpc>
                <a:spcPts val="6299"/>
              </a:lnSpc>
            </a:pPr>
            <a:r>
              <a:rPr lang="en-US" sz="4500" b="1" i="1" spc="-89" dirty="0">
                <a:solidFill>
                  <a:srgbClr val="414141"/>
                </a:solidFill>
                <a:latin typeface="Proxima Nova Semibold" panose="02000506030000020004" pitchFamily="2" charset="0"/>
              </a:rPr>
              <a:t>barrier of intimidation and exclusion. </a:t>
            </a:r>
          </a:p>
          <a:p>
            <a:pPr>
              <a:lnSpc>
                <a:spcPts val="2250"/>
              </a:lnSpc>
            </a:pPr>
            <a:endParaRPr lang="en-US" sz="4500" b="1" i="1" spc="-89" dirty="0">
              <a:solidFill>
                <a:srgbClr val="414141"/>
              </a:solidFill>
              <a:latin typeface="Proxima Nova Semibold" panose="02000506030000020004" pitchFamily="2" charset="0"/>
            </a:endParaRPr>
          </a:p>
          <a:p>
            <a:pPr>
              <a:lnSpc>
                <a:spcPts val="6299"/>
              </a:lnSpc>
            </a:pPr>
            <a:r>
              <a:rPr lang="en-US" sz="4500" b="1" i="1" spc="-89" dirty="0">
                <a:solidFill>
                  <a:srgbClr val="414141"/>
                </a:solidFill>
                <a:latin typeface="Proxima Nova Semibold" panose="02000506030000020004" pitchFamily="2" charset="0"/>
              </a:rPr>
              <a:t>Virginia Talent gives members of our community the experience and confidence they need to overcome this obstacle.</a:t>
            </a:r>
          </a:p>
        </p:txBody>
      </p:sp>
      <p:sp>
        <p:nvSpPr>
          <p:cNvPr id="4" name="TextBox 4"/>
          <p:cNvSpPr txBox="1"/>
          <p:nvPr/>
        </p:nvSpPr>
        <p:spPr>
          <a:xfrm>
            <a:off x="1376884" y="8250351"/>
            <a:ext cx="9579256" cy="555625"/>
          </a:xfrm>
          <a:prstGeom prst="rect">
            <a:avLst/>
          </a:prstGeom>
        </p:spPr>
        <p:txBody>
          <a:bodyPr lIns="0" tIns="0" rIns="0" bIns="0" rtlCol="0" anchor="t">
            <a:spAutoFit/>
          </a:bodyPr>
          <a:lstStyle/>
          <a:p>
            <a:pPr>
              <a:lnSpc>
                <a:spcPts val="4550"/>
              </a:lnSpc>
            </a:pPr>
            <a:r>
              <a:rPr lang="en-US" sz="3500">
                <a:solidFill>
                  <a:srgbClr val="414141"/>
                </a:solidFill>
                <a:latin typeface="Proxima Nova 2"/>
              </a:rPr>
              <a:t>EXELARATION CEO STEVE COOPER</a:t>
            </a:r>
          </a:p>
        </p:txBody>
      </p:sp>
      <p:grpSp>
        <p:nvGrpSpPr>
          <p:cNvPr id="5" name="Group 5"/>
          <p:cNvGrpSpPr/>
          <p:nvPr/>
        </p:nvGrpSpPr>
        <p:grpSpPr>
          <a:xfrm>
            <a:off x="0" y="190500"/>
            <a:ext cx="1653481" cy="10287000"/>
            <a:chOff x="0" y="0"/>
            <a:chExt cx="2204641" cy="13716000"/>
          </a:xfrm>
        </p:grpSpPr>
        <p:sp>
          <p:nvSpPr>
            <p:cNvPr id="6" name="AutoShape 6"/>
            <p:cNvSpPr/>
            <p:nvPr/>
          </p:nvSpPr>
          <p:spPr>
            <a:xfrm rot="5400000">
              <a:off x="-6470231" y="6658140"/>
              <a:ext cx="13316280" cy="0"/>
            </a:xfrm>
            <a:prstGeom prst="line">
              <a:avLst/>
            </a:prstGeom>
            <a:ln w="375818" cap="flat">
              <a:solidFill>
                <a:srgbClr val="8DC63F"/>
              </a:solidFill>
              <a:prstDash val="solid"/>
              <a:headEnd type="none" w="sm" len="sm"/>
              <a:tailEnd type="none" w="sm" len="sm"/>
            </a:ln>
          </p:spPr>
          <p:txBody>
            <a:bodyPr/>
            <a:lstStyle/>
            <a:p>
              <a:endParaRPr lang="en-US"/>
            </a:p>
          </p:txBody>
        </p:sp>
        <p:sp>
          <p:nvSpPr>
            <p:cNvPr id="7" name="AutoShape 7"/>
            <p:cNvSpPr/>
            <p:nvPr/>
          </p:nvSpPr>
          <p:spPr>
            <a:xfrm rot="-10800000">
              <a:off x="0" y="0"/>
              <a:ext cx="2204641" cy="0"/>
            </a:xfrm>
            <a:prstGeom prst="line">
              <a:avLst/>
            </a:prstGeom>
            <a:ln w="375818" cap="flat">
              <a:solidFill>
                <a:srgbClr val="8DC63F"/>
              </a:solidFill>
              <a:prstDash val="solid"/>
              <a:headEnd type="none" w="sm" len="sm"/>
              <a:tailEnd type="none" w="sm" len="sm"/>
            </a:ln>
          </p:spPr>
          <p:txBody>
            <a:bodyPr/>
            <a:lstStyle/>
            <a:p>
              <a:endParaRPr lang="en-US"/>
            </a:p>
          </p:txBody>
        </p:sp>
        <p:sp>
          <p:nvSpPr>
            <p:cNvPr id="8" name="AutoShape 8"/>
            <p:cNvSpPr/>
            <p:nvPr/>
          </p:nvSpPr>
          <p:spPr>
            <a:xfrm rot="-10800000">
              <a:off x="0" y="13340182"/>
              <a:ext cx="2204641" cy="0"/>
            </a:xfrm>
            <a:prstGeom prst="line">
              <a:avLst/>
            </a:prstGeom>
            <a:ln w="375818" cap="flat">
              <a:solidFill>
                <a:srgbClr val="8DC63F"/>
              </a:solidFill>
              <a:prstDash val="solid"/>
              <a:headEnd type="none" w="sm" len="sm"/>
              <a:tailEnd type="none" w="sm" len="sm"/>
            </a:ln>
          </p:spPr>
          <p:txBody>
            <a:bodyPr/>
            <a:lstStyle/>
            <a:p>
              <a:endParaRPr lang="en-US"/>
            </a:p>
          </p:txBody>
        </p:sp>
      </p:grpSp>
      <p:sp>
        <p:nvSpPr>
          <p:cNvPr id="9" name="AutoShape 9"/>
          <p:cNvSpPr/>
          <p:nvPr/>
        </p:nvSpPr>
        <p:spPr>
          <a:xfrm>
            <a:off x="1376884" y="7766953"/>
            <a:ext cx="2003015" cy="59334"/>
          </a:xfrm>
          <a:prstGeom prst="rect">
            <a:avLst/>
          </a:prstGeom>
          <a:solidFill>
            <a:srgbClr val="045286"/>
          </a:solid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902</Words>
  <Application>Microsoft Office PowerPoint</Application>
  <PresentationFormat>Custom</PresentationFormat>
  <Paragraphs>106</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Ambiguity</vt:lpstr>
      <vt:lpstr>Proxima Nova 2</vt:lpstr>
      <vt:lpstr>Proxima Nova Black</vt:lpstr>
      <vt:lpstr>Calibri</vt:lpstr>
      <vt:lpstr>Proxima Nova 1</vt:lpstr>
      <vt:lpstr>Proxima Nova Semibold</vt:lpstr>
      <vt:lpstr>Ambiguity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Virginia Talent Pitch Deck</dc:title>
  <cp:lastModifiedBy>Steve Cooper</cp:lastModifiedBy>
  <cp:revision>3</cp:revision>
  <dcterms:created xsi:type="dcterms:W3CDTF">2006-08-16T00:00:00Z</dcterms:created>
  <dcterms:modified xsi:type="dcterms:W3CDTF">2024-03-21T15:20:12Z</dcterms:modified>
  <dc:identifier>DAFseP9Rw00</dc:identifier>
</cp:coreProperties>
</file>