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56" r:id="rId2"/>
    <p:sldId id="369" r:id="rId3"/>
    <p:sldId id="371" r:id="rId4"/>
    <p:sldId id="370" r:id="rId5"/>
    <p:sldId id="380" r:id="rId6"/>
    <p:sldId id="381" r:id="rId7"/>
    <p:sldId id="3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F15D33-1EA5-4619-BBFD-2AB7CFD4B505}">
          <p14:sldIdLst>
            <p14:sldId id="256"/>
            <p14:sldId id="369"/>
            <p14:sldId id="371"/>
            <p14:sldId id="370"/>
            <p14:sldId id="380"/>
            <p14:sldId id="381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umlee, Tucker B." initials="PTB" lastIdx="16" clrIdx="0">
    <p:extLst>
      <p:ext uri="{19B8F6BF-5375-455C-9EA6-DF929625EA0E}">
        <p15:presenceInfo xmlns:p15="http://schemas.microsoft.com/office/powerpoint/2012/main" userId="S::tplumlee@nvcc.edu::204fa1d7-d71f-436c-855a-f708778190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46A38"/>
    <a:srgbClr val="C99700"/>
    <a:srgbClr val="638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8983" autoAdjust="0"/>
  </p:normalViewPr>
  <p:slideViewPr>
    <p:cSldViewPr snapToGrid="0">
      <p:cViewPr varScale="1">
        <p:scale>
          <a:sx n="90" d="100"/>
          <a:sy n="90" d="100"/>
        </p:scale>
        <p:origin x="2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eqnacifs2\group\cs\csoir\Labor%20Market%20Intelligence\Presentations\Prep\AARWC%20LMI%20Updates\2024_Q1\AARWC%20Data%20-%202024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eqnacifs2\group\cs\csoir\Labor%20Market%20Intelligence\Presentations\Prep\AARWC%20LMI%20Updates\2024_Q1\AARWC%20Data%20-%202024Q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eqnacifs2\group\cs\csoir\Labor%20Market%20Intelligence\Presentations\Prep\AARWC%20LMI%20Updates\2024_Q1\AARWC%20Data%20-%202024Q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n-eqnacifs2\group\cs\csoir\Labor%20Market%20Intelligence\Presentations\Prep\AARWC%20LMI%20Updates\2024_Q1\AARWC%20Data%20-%202024Q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77328003778815E-2"/>
          <c:y val="7.0271475607551426E-2"/>
          <c:w val="0.85594205223498165"/>
          <c:h val="0.73264881941611315"/>
        </c:manualLayout>
      </c:layout>
      <c:lineChart>
        <c:grouping val="standard"/>
        <c:varyColors val="0"/>
        <c:ser>
          <c:idx val="1"/>
          <c:order val="0"/>
          <c:tx>
            <c:strRef>
              <c:f>Employment!$F$1</c:f>
              <c:strCache>
                <c:ptCount val="1"/>
                <c:pt idx="0">
                  <c:v>Northern Virginia</c:v>
                </c:pt>
              </c:strCache>
            </c:strRef>
          </c:tx>
          <c:spPr>
            <a:ln w="22225" cap="rnd">
              <a:solidFill>
                <a:srgbClr val="C99700"/>
              </a:solidFill>
              <a:round/>
            </a:ln>
            <a:effectLst/>
          </c:spPr>
          <c:marker>
            <c:symbol val="none"/>
          </c:marker>
          <c:dPt>
            <c:idx val="24"/>
            <c:marker>
              <c:symbol val="circle"/>
              <c:size val="7"/>
              <c:spPr>
                <a:solidFill>
                  <a:schemeClr val="accent6"/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AB1A-4F52-991C-54A78ACF68C4}"/>
              </c:ext>
            </c:extLst>
          </c:dPt>
          <c:dLbls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B1A-4F52-991C-54A78ACF6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Employment!$A$68:$A$116</c:f>
              <c:numCache>
                <c:formatCode>m/d/yyyy</c:formatCode>
                <c:ptCount val="25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</c:numCache>
              <c:extLst/>
            </c:numRef>
          </c:cat>
          <c:val>
            <c:numRef>
              <c:f>Employment!$F$68:$F$116</c:f>
              <c:numCache>
                <c:formatCode>0.0%</c:formatCode>
                <c:ptCount val="25"/>
                <c:pt idx="0">
                  <c:v>2.8973623069563935E-2</c:v>
                </c:pt>
                <c:pt idx="1">
                  <c:v>3.7815699658703135E-2</c:v>
                </c:pt>
                <c:pt idx="2">
                  <c:v>3.4883720930232683E-2</c:v>
                </c:pt>
                <c:pt idx="3">
                  <c:v>3.7884445651435908E-2</c:v>
                </c:pt>
                <c:pt idx="4">
                  <c:v>3.6535859269282815E-2</c:v>
                </c:pt>
                <c:pt idx="5">
                  <c:v>3.005188329627393E-2</c:v>
                </c:pt>
                <c:pt idx="6">
                  <c:v>3.705198036446785E-2</c:v>
                </c:pt>
                <c:pt idx="7">
                  <c:v>3.4925732637495016E-2</c:v>
                </c:pt>
                <c:pt idx="8">
                  <c:v>3.6680697534575972E-2</c:v>
                </c:pt>
                <c:pt idx="9">
                  <c:v>3.2577621168805269E-2</c:v>
                </c:pt>
                <c:pt idx="10">
                  <c:v>3.3563279384452201E-2</c:v>
                </c:pt>
                <c:pt idx="11">
                  <c:v>2.7348394768133236E-2</c:v>
                </c:pt>
                <c:pt idx="12">
                  <c:v>3.7587993093372386E-2</c:v>
                </c:pt>
                <c:pt idx="13">
                  <c:v>3.0978689818468762E-2</c:v>
                </c:pt>
                <c:pt idx="14">
                  <c:v>3.278796241540171E-2</c:v>
                </c:pt>
                <c:pt idx="15">
                  <c:v>2.8586380584810653E-2</c:v>
                </c:pt>
                <c:pt idx="16">
                  <c:v>2.7154046997388975E-2</c:v>
                </c:pt>
                <c:pt idx="17">
                  <c:v>3.2249623863413325E-2</c:v>
                </c:pt>
                <c:pt idx="18">
                  <c:v>2.2176112047724059E-2</c:v>
                </c:pt>
                <c:pt idx="19">
                  <c:v>2.1140418929402667E-2</c:v>
                </c:pt>
                <c:pt idx="20">
                  <c:v>1.8819283320443445E-2</c:v>
                </c:pt>
                <c:pt idx="21">
                  <c:v>1.4165217951194386E-2</c:v>
                </c:pt>
                <c:pt idx="22">
                  <c:v>1.1551790527531768E-2</c:v>
                </c:pt>
                <c:pt idx="23">
                  <c:v>1.5753600823045267E-2</c:v>
                </c:pt>
                <c:pt idx="24">
                  <c:v>1.1392729134664589E-2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2B2E-4B90-B72A-FAEE1CB3C418}"/>
            </c:ext>
          </c:extLst>
        </c:ser>
        <c:ser>
          <c:idx val="0"/>
          <c:order val="1"/>
          <c:tx>
            <c:strRef>
              <c:f>Employment!$E$1</c:f>
              <c:strCache>
                <c:ptCount val="1"/>
                <c:pt idx="0">
                  <c:v>Washington D.C. MSA</c:v>
                </c:pt>
              </c:strCache>
            </c:strRef>
          </c:tx>
          <c:spPr>
            <a:ln w="22225" cap="rnd">
              <a:solidFill>
                <a:srgbClr val="046A38"/>
              </a:solidFill>
              <a:round/>
            </a:ln>
            <a:effectLst/>
          </c:spPr>
          <c:marker>
            <c:symbol val="none"/>
          </c:marker>
          <c:dPt>
            <c:idx val="24"/>
            <c:marker>
              <c:symbol val="circle"/>
              <c:size val="7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AB1A-4F52-991C-54A78ACF68C4}"/>
              </c:ext>
            </c:extLst>
          </c:dPt>
          <c:dLbls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B1A-4F52-991C-54A78ACF6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6A38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Employment!$A$68:$A$116</c:f>
              <c:numCache>
                <c:formatCode>m/d/yyyy</c:formatCode>
                <c:ptCount val="25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</c:numCache>
              <c:extLst/>
            </c:numRef>
          </c:cat>
          <c:val>
            <c:numRef>
              <c:f>Employment!$E$68:$E$116</c:f>
              <c:numCache>
                <c:formatCode>0.0%</c:formatCode>
                <c:ptCount val="25"/>
                <c:pt idx="0">
                  <c:v>3.5452439140508545E-2</c:v>
                </c:pt>
                <c:pt idx="1">
                  <c:v>4.1833048108005325E-2</c:v>
                </c:pt>
                <c:pt idx="2">
                  <c:v>3.7418295494016228E-2</c:v>
                </c:pt>
                <c:pt idx="3">
                  <c:v>3.6385936222403867E-2</c:v>
                </c:pt>
                <c:pt idx="4">
                  <c:v>3.4977747132200809E-2</c:v>
                </c:pt>
                <c:pt idx="5">
                  <c:v>2.6205647176411825E-2</c:v>
                </c:pt>
                <c:pt idx="6">
                  <c:v>3.1574045327537978E-2</c:v>
                </c:pt>
                <c:pt idx="7">
                  <c:v>2.8780759243229845E-2</c:v>
                </c:pt>
                <c:pt idx="8">
                  <c:v>2.8119019692573587E-2</c:v>
                </c:pt>
                <c:pt idx="9">
                  <c:v>2.009572313922808E-2</c:v>
                </c:pt>
                <c:pt idx="10">
                  <c:v>1.9580847483555149E-2</c:v>
                </c:pt>
                <c:pt idx="11">
                  <c:v>1.4163874505025891E-2</c:v>
                </c:pt>
                <c:pt idx="12">
                  <c:v>2.6422265816576695E-2</c:v>
                </c:pt>
                <c:pt idx="13">
                  <c:v>2.1293423374095028E-2</c:v>
                </c:pt>
                <c:pt idx="14">
                  <c:v>2.3132647470627623E-2</c:v>
                </c:pt>
                <c:pt idx="15">
                  <c:v>2.1180397511758514E-2</c:v>
                </c:pt>
                <c:pt idx="16">
                  <c:v>2.059233238447096E-2</c:v>
                </c:pt>
                <c:pt idx="17">
                  <c:v>2.6236493684370664E-2</c:v>
                </c:pt>
                <c:pt idx="18">
                  <c:v>1.429560297348542E-2</c:v>
                </c:pt>
                <c:pt idx="19">
                  <c:v>1.3371796027524864E-2</c:v>
                </c:pt>
                <c:pt idx="20">
                  <c:v>1.3029511543426728E-2</c:v>
                </c:pt>
                <c:pt idx="21">
                  <c:v>1.2000360913110195E-2</c:v>
                </c:pt>
                <c:pt idx="22">
                  <c:v>1.0142535633908531E-2</c:v>
                </c:pt>
                <c:pt idx="23">
                  <c:v>1.2854783000450573E-2</c:v>
                </c:pt>
                <c:pt idx="24">
                  <c:v>8.3915666248581232E-3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2B2E-4B90-B72A-FAEE1CB3C418}"/>
            </c:ext>
          </c:extLst>
        </c:ser>
        <c:ser>
          <c:idx val="3"/>
          <c:order val="2"/>
          <c:tx>
            <c:strRef>
              <c:f>Employment!$G$1</c:f>
              <c:strCache>
                <c:ptCount val="1"/>
                <c:pt idx="0">
                  <c:v>USA</c:v>
                </c:pt>
              </c:strCache>
            </c:strRef>
          </c:tx>
          <c:spPr>
            <a:ln w="22225" cap="rnd">
              <a:solidFill>
                <a:srgbClr val="004C97"/>
              </a:solidFill>
              <a:round/>
            </a:ln>
            <a:effectLst/>
          </c:spPr>
          <c:marker>
            <c:symbol val="none"/>
          </c:marker>
          <c:dPt>
            <c:idx val="24"/>
            <c:marker>
              <c:symbol val="circle"/>
              <c:size val="7"/>
              <c:spPr>
                <a:solidFill>
                  <a:srgbClr val="004C97"/>
                </a:solidFill>
                <a:ln w="9525">
                  <a:solidFill>
                    <a:srgbClr val="004C9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AB1A-4F52-991C-54A78ACF68C4}"/>
              </c:ext>
            </c:extLst>
          </c:dPt>
          <c:dLbls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B1A-4F52-991C-54A78ACF6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4C97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Employment!$A$68:$A$116</c:f>
              <c:numCache>
                <c:formatCode>m/d/yyyy</c:formatCode>
                <c:ptCount val="25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</c:numCache>
              <c:extLst/>
            </c:numRef>
          </c:cat>
          <c:val>
            <c:numRef>
              <c:f>Employment!$G$68:$G$116</c:f>
              <c:numCache>
                <c:formatCode>0.0%</c:formatCode>
                <c:ptCount val="25"/>
                <c:pt idx="0">
                  <c:v>4.9665537798427049E-2</c:v>
                </c:pt>
                <c:pt idx="1">
                  <c:v>5.1818492362820073E-2</c:v>
                </c:pt>
                <c:pt idx="2">
                  <c:v>4.9184191191760124E-2</c:v>
                </c:pt>
                <c:pt idx="3">
                  <c:v>4.8750631081725948E-2</c:v>
                </c:pt>
                <c:pt idx="4">
                  <c:v>4.7461459970767492E-2</c:v>
                </c:pt>
                <c:pt idx="5">
                  <c:v>4.475319224808328E-2</c:v>
                </c:pt>
                <c:pt idx="6">
                  <c:v>4.2770218245991781E-2</c:v>
                </c:pt>
                <c:pt idx="7">
                  <c:v>4.1127246546126366E-2</c:v>
                </c:pt>
                <c:pt idx="8">
                  <c:v>3.9470299107686894E-2</c:v>
                </c:pt>
                <c:pt idx="9">
                  <c:v>3.5883041880376401E-2</c:v>
                </c:pt>
                <c:pt idx="10">
                  <c:v>3.3231231190975687E-2</c:v>
                </c:pt>
                <c:pt idx="11">
                  <c:v>3.0234437077248721E-2</c:v>
                </c:pt>
                <c:pt idx="12">
                  <c:v>3.1723705787459838E-2</c:v>
                </c:pt>
                <c:pt idx="13">
                  <c:v>2.7731382062090724E-2</c:v>
                </c:pt>
                <c:pt idx="14">
                  <c:v>2.5341877518662879E-2</c:v>
                </c:pt>
                <c:pt idx="15">
                  <c:v>2.5335988710251778E-2</c:v>
                </c:pt>
                <c:pt idx="16">
                  <c:v>2.5400189563477435E-2</c:v>
                </c:pt>
                <c:pt idx="17">
                  <c:v>2.4148659647648806E-2</c:v>
                </c:pt>
                <c:pt idx="18">
                  <c:v>2.073341261647434E-2</c:v>
                </c:pt>
                <c:pt idx="19">
                  <c:v>2.0485252575335493E-2</c:v>
                </c:pt>
                <c:pt idx="20">
                  <c:v>2.0392611504793663E-2</c:v>
                </c:pt>
                <c:pt idx="21">
                  <c:v>1.9071196969401613E-2</c:v>
                </c:pt>
                <c:pt idx="22">
                  <c:v>1.8546268366254743E-2</c:v>
                </c:pt>
                <c:pt idx="23">
                  <c:v>1.9528034687700514E-2</c:v>
                </c:pt>
                <c:pt idx="24">
                  <c:v>1.7832567695915954E-2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2-2B2E-4B90-B72A-FAEE1CB3C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107744"/>
        <c:axId val="568105664"/>
        <c:extLst/>
      </c:lineChart>
      <c:dateAx>
        <c:axId val="568107744"/>
        <c:scaling>
          <c:orientation val="minMax"/>
        </c:scaling>
        <c:delete val="0"/>
        <c:axPos val="b"/>
        <c:numFmt formatCode="mmm\ yyyy" sourceLinked="0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68105664"/>
        <c:crosses val="autoZero"/>
        <c:auto val="1"/>
        <c:lblOffset val="100"/>
        <c:baseTimeUnit val="months"/>
      </c:dateAx>
      <c:valAx>
        <c:axId val="5681056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% Change from</a:t>
                </a:r>
                <a:r>
                  <a:rPr lang="en-US" sz="1400" b="1" baseline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 Previous Year</a:t>
                </a:r>
                <a:endParaRPr lang="en-US" sz="1400" b="1">
                  <a:solidFill>
                    <a:schemeClr val="tx2"/>
                  </a:solidFill>
                  <a:latin typeface="Franklin Gothic Book" panose="020B05030201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028924864867274E-3"/>
              <c:y val="0.25083928646227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68107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3509668243347E-2"/>
          <c:y val="2.0280323031370364E-2"/>
          <c:w val="0.87687406721218653"/>
          <c:h val="0.85594161726489304"/>
        </c:manualLayout>
      </c:layout>
      <c:lineChart>
        <c:grouping val="standard"/>
        <c:varyColors val="0"/>
        <c:ser>
          <c:idx val="0"/>
          <c:order val="0"/>
          <c:tx>
            <c:strRef>
              <c:f>'Labor Force Chg'!$N$2</c:f>
              <c:strCache>
                <c:ptCount val="1"/>
                <c:pt idx="0">
                  <c:v>Alexandria/Arlington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BCB-4938-920F-12007907AE41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BCB-4938-920F-12007907AE41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3BCB-4938-920F-12007907AE41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BCB-4938-920F-12007907AE41}"/>
              </c:ext>
            </c:extLst>
          </c:dPt>
          <c:dPt>
            <c:idx val="4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3BCB-4938-920F-12007907AE41}"/>
              </c:ext>
            </c:extLst>
          </c:dPt>
          <c:dPt>
            <c:idx val="4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3BCB-4938-920F-12007907AE41}"/>
              </c:ext>
            </c:extLst>
          </c:dPt>
          <c:dPt>
            <c:idx val="47"/>
            <c:marker>
              <c:symbol val="circle"/>
              <c:size val="7"/>
              <c:spPr>
                <a:solidFill>
                  <a:schemeClr val="accent6"/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BCB-4938-920F-12007907AE41}"/>
              </c:ext>
            </c:extLst>
          </c:dPt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CB-4938-920F-12007907A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'Labor Force Chg'!$A$16:$A$63</c:f>
              <c:numCache>
                <c:formatCode>m/d/yyyy</c:formatCode>
                <c:ptCount val="48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</c:numCache>
            </c:numRef>
          </c:cat>
          <c:val>
            <c:numRef>
              <c:f>'Labor Force Chg'!$J$16:$J$63</c:f>
              <c:numCache>
                <c:formatCode>0.0%</c:formatCode>
                <c:ptCount val="48"/>
                <c:pt idx="0">
                  <c:v>0</c:v>
                </c:pt>
                <c:pt idx="1">
                  <c:v>-3.09151425941534E-3</c:v>
                </c:pt>
                <c:pt idx="2">
                  <c:v>-5.4097615727884629E-2</c:v>
                </c:pt>
                <c:pt idx="3">
                  <c:v>-6.0113640335716645E-2</c:v>
                </c:pt>
                <c:pt idx="4">
                  <c:v>-2.3761161104400741E-2</c:v>
                </c:pt>
                <c:pt idx="5">
                  <c:v>-2.3077610212871691E-2</c:v>
                </c:pt>
                <c:pt idx="6">
                  <c:v>-2.1155123330446335E-2</c:v>
                </c:pt>
                <c:pt idx="7">
                  <c:v>-3.5066937497815309E-2</c:v>
                </c:pt>
                <c:pt idx="8">
                  <c:v>-2.9497551256607357E-2</c:v>
                </c:pt>
                <c:pt idx="9">
                  <c:v>-3.6632113686941414E-2</c:v>
                </c:pt>
                <c:pt idx="10">
                  <c:v>-4.4205546860132228E-2</c:v>
                </c:pt>
                <c:pt idx="11">
                  <c:v>-4.1801467304129702E-2</c:v>
                </c:pt>
                <c:pt idx="12">
                  <c:v>-3.5237825220697627E-2</c:v>
                </c:pt>
                <c:pt idx="13">
                  <c:v>-2.7411944275067102E-2</c:v>
                </c:pt>
                <c:pt idx="14">
                  <c:v>-2.5353523976712644E-2</c:v>
                </c:pt>
                <c:pt idx="15">
                  <c:v>-2.2211520162809362E-2</c:v>
                </c:pt>
                <c:pt idx="16">
                  <c:v>-9.9813965410771033E-3</c:v>
                </c:pt>
                <c:pt idx="17">
                  <c:v>-2.1477479716792702E-3</c:v>
                </c:pt>
                <c:pt idx="18">
                  <c:v>-1.6409105208580077E-2</c:v>
                </c:pt>
                <c:pt idx="19">
                  <c:v>-3.0014098237137743E-2</c:v>
                </c:pt>
                <c:pt idx="20">
                  <c:v>-2.5574901254082905E-2</c:v>
                </c:pt>
                <c:pt idx="21">
                  <c:v>-2.7112890760023101E-2</c:v>
                </c:pt>
                <c:pt idx="22">
                  <c:v>-2.0638576349915949E-2</c:v>
                </c:pt>
                <c:pt idx="23">
                  <c:v>-1.7717949813382816E-2</c:v>
                </c:pt>
                <c:pt idx="24">
                  <c:v>-7.8724866882348143E-3</c:v>
                </c:pt>
                <c:pt idx="25">
                  <c:v>6.8355089152905002E-4</c:v>
                </c:pt>
                <c:pt idx="26">
                  <c:v>-1.8486944566352692E-3</c:v>
                </c:pt>
                <c:pt idx="27">
                  <c:v>4.6994123792620801E-3</c:v>
                </c:pt>
                <c:pt idx="28">
                  <c:v>8.5288508965779553E-3</c:v>
                </c:pt>
                <c:pt idx="29">
                  <c:v>1.2385476097079851E-2</c:v>
                </c:pt>
                <c:pt idx="30">
                  <c:v>7.6977151534687316E-3</c:v>
                </c:pt>
                <c:pt idx="31">
                  <c:v>1.7360639120083121E-3</c:v>
                </c:pt>
                <c:pt idx="32">
                  <c:v>7.9695819853269345E-3</c:v>
                </c:pt>
                <c:pt idx="33">
                  <c:v>2.9361617840677479E-3</c:v>
                </c:pt>
                <c:pt idx="34">
                  <c:v>4.3187988146606848E-3</c:v>
                </c:pt>
                <c:pt idx="35">
                  <c:v>1.1430058373692598E-2</c:v>
                </c:pt>
                <c:pt idx="36">
                  <c:v>2.0700717340054853E-2</c:v>
                </c:pt>
                <c:pt idx="37">
                  <c:v>3.5967981854830855E-2</c:v>
                </c:pt>
                <c:pt idx="38">
                  <c:v>3.4360083734984226E-2</c:v>
                </c:pt>
                <c:pt idx="39">
                  <c:v>4.4322061216642838E-2</c:v>
                </c:pt>
                <c:pt idx="40">
                  <c:v>5.1728490478835099E-2</c:v>
                </c:pt>
                <c:pt idx="41">
                  <c:v>5.5122942065178204E-2</c:v>
                </c:pt>
                <c:pt idx="42">
                  <c:v>4.5972681267210103E-2</c:v>
                </c:pt>
                <c:pt idx="43">
                  <c:v>4.3922028592623175E-2</c:v>
                </c:pt>
                <c:pt idx="44">
                  <c:v>4.1300455571134043E-2</c:v>
                </c:pt>
                <c:pt idx="45">
                  <c:v>3.9638184084915595E-2</c:v>
                </c:pt>
                <c:pt idx="46">
                  <c:v>2.0619157290497458E-2</c:v>
                </c:pt>
                <c:pt idx="47">
                  <c:v>2.7260475611603274E-2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BCB-4938-920F-12007907AE41}"/>
            </c:ext>
          </c:extLst>
        </c:ser>
        <c:ser>
          <c:idx val="1"/>
          <c:order val="1"/>
          <c:tx>
            <c:strRef>
              <c:f>'Labor Force Chg'!$L$2</c:f>
              <c:strCache>
                <c:ptCount val="1"/>
                <c:pt idx="0">
                  <c:v>D.C. MSA</c:v>
                </c:pt>
              </c:strCache>
            </c:strRef>
          </c:tx>
          <c:spPr>
            <a:ln w="22225" cap="rnd">
              <a:solidFill>
                <a:srgbClr val="046A38"/>
              </a:solidFill>
              <a:round/>
            </a:ln>
            <a:effectLst/>
          </c:spPr>
          <c:marker>
            <c:symbol val="none"/>
          </c:marker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3BCB-4938-920F-12007907AE41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3BCB-4938-920F-12007907AE41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3BCB-4938-920F-12007907AE41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3BCB-4938-920F-12007907AE41}"/>
              </c:ext>
            </c:extLst>
          </c:dPt>
          <c:dPt>
            <c:idx val="4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3BCB-4938-920F-12007907AE41}"/>
              </c:ext>
            </c:extLst>
          </c:dPt>
          <c:dPt>
            <c:idx val="4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3BCB-4938-920F-12007907AE41}"/>
              </c:ext>
            </c:extLst>
          </c:dPt>
          <c:dPt>
            <c:idx val="47"/>
            <c:marker>
              <c:symbol val="circle"/>
              <c:size val="7"/>
              <c:spPr>
                <a:solidFill>
                  <a:srgbClr val="046A38">
                    <a:alpha val="99000"/>
                  </a:srgbClr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3BCB-4938-920F-12007907AE41}"/>
              </c:ext>
            </c:extLst>
          </c:dPt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CB-4938-920F-12007907A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6A38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'Labor Force Chg'!$A$16:$A$63</c:f>
              <c:numCache>
                <c:formatCode>m/d/yyyy</c:formatCode>
                <c:ptCount val="48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</c:numCache>
            </c:numRef>
          </c:cat>
          <c:val>
            <c:numRef>
              <c:f>'Labor Force Chg'!$L$16:$L$63</c:f>
              <c:numCache>
                <c:formatCode>0.0%</c:formatCode>
                <c:ptCount val="48"/>
                <c:pt idx="0">
                  <c:v>0</c:v>
                </c:pt>
                <c:pt idx="1">
                  <c:v>-3.8085913402480243E-3</c:v>
                </c:pt>
                <c:pt idx="2">
                  <c:v>-4.4476110222244403E-2</c:v>
                </c:pt>
                <c:pt idx="3">
                  <c:v>-5.330184277619876E-2</c:v>
                </c:pt>
                <c:pt idx="4">
                  <c:v>-3.3640287794270307E-2</c:v>
                </c:pt>
                <c:pt idx="5">
                  <c:v>-3.0413139129588873E-2</c:v>
                </c:pt>
                <c:pt idx="6">
                  <c:v>-3.1402442569772426E-2</c:v>
                </c:pt>
                <c:pt idx="7">
                  <c:v>-4.3387819711927733E-2</c:v>
                </c:pt>
                <c:pt idx="8">
                  <c:v>-3.8680686714999246E-2</c:v>
                </c:pt>
                <c:pt idx="9">
                  <c:v>-4.6795924682468515E-2</c:v>
                </c:pt>
                <c:pt idx="10">
                  <c:v>-5.4816430038406416E-2</c:v>
                </c:pt>
                <c:pt idx="11">
                  <c:v>-5.7422144116665241E-2</c:v>
                </c:pt>
                <c:pt idx="12">
                  <c:v>-5.2446696597255649E-2</c:v>
                </c:pt>
                <c:pt idx="13">
                  <c:v>-4.6987375319545333E-2</c:v>
                </c:pt>
                <c:pt idx="14">
                  <c:v>-4.7875706275581686E-2</c:v>
                </c:pt>
                <c:pt idx="15">
                  <c:v>-4.5454635700637014E-2</c:v>
                </c:pt>
                <c:pt idx="16">
                  <c:v>-3.2035506009706394E-2</c:v>
                </c:pt>
                <c:pt idx="17">
                  <c:v>-2.44205923737979E-2</c:v>
                </c:pt>
                <c:pt idx="18">
                  <c:v>-3.7501350790606014E-2</c:v>
                </c:pt>
                <c:pt idx="19">
                  <c:v>-4.798320226291819E-2</c:v>
                </c:pt>
                <c:pt idx="20">
                  <c:v>-4.4103136018161404E-2</c:v>
                </c:pt>
                <c:pt idx="21">
                  <c:v>-4.4596369585386042E-2</c:v>
                </c:pt>
                <c:pt idx="22">
                  <c:v>-4.5568938821736182E-2</c:v>
                </c:pt>
                <c:pt idx="23">
                  <c:v>-4.3146166463350788E-2</c:v>
                </c:pt>
                <c:pt idx="24">
                  <c:v>-3.5424891362399569E-2</c:v>
                </c:pt>
                <c:pt idx="25">
                  <c:v>-2.9159208364379019E-2</c:v>
                </c:pt>
                <c:pt idx="26">
                  <c:v>-3.3326308749464295E-2</c:v>
                </c:pt>
                <c:pt idx="27">
                  <c:v>-2.9551185816882986E-2</c:v>
                </c:pt>
                <c:pt idx="28">
                  <c:v>-2.193910848670888E-2</c:v>
                </c:pt>
                <c:pt idx="29">
                  <c:v>-1.5770994405954197E-2</c:v>
                </c:pt>
                <c:pt idx="30">
                  <c:v>-2.388679963457041E-2</c:v>
                </c:pt>
                <c:pt idx="31">
                  <c:v>-3.040236116779782E-2</c:v>
                </c:pt>
                <c:pt idx="32">
                  <c:v>-2.4675576259326815E-2</c:v>
                </c:pt>
                <c:pt idx="33">
                  <c:v>-2.9073835561771455E-2</c:v>
                </c:pt>
                <c:pt idx="34">
                  <c:v>-2.9191542249752067E-2</c:v>
                </c:pt>
                <c:pt idx="35">
                  <c:v>-2.324154007997814E-2</c:v>
                </c:pt>
                <c:pt idx="36">
                  <c:v>-1.6897575043686164E-2</c:v>
                </c:pt>
                <c:pt idx="37">
                  <c:v>-6.2078223610373406E-3</c:v>
                </c:pt>
                <c:pt idx="38">
                  <c:v>-1.1216171026966704E-2</c:v>
                </c:pt>
                <c:pt idx="39">
                  <c:v>-4.9269466913500759E-3</c:v>
                </c:pt>
                <c:pt idx="40">
                  <c:v>1.4289308290267311E-3</c:v>
                </c:pt>
                <c:pt idx="41">
                  <c:v>8.6467616621090926E-3</c:v>
                </c:pt>
                <c:pt idx="42">
                  <c:v>-7.246761151573633E-4</c:v>
                </c:pt>
                <c:pt idx="43">
                  <c:v>-4.2462333150770082E-3</c:v>
                </c:pt>
                <c:pt idx="44">
                  <c:v>-3.3491098112636841E-3</c:v>
                </c:pt>
                <c:pt idx="45">
                  <c:v>-6.0262987940311596E-3</c:v>
                </c:pt>
                <c:pt idx="46">
                  <c:v>-1.7861635362833028E-2</c:v>
                </c:pt>
                <c:pt idx="47">
                  <c:v>-1.3524356633679457E-2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BCB-4938-920F-12007907AE41}"/>
            </c:ext>
          </c:extLst>
        </c:ser>
        <c:ser>
          <c:idx val="2"/>
          <c:order val="2"/>
          <c:tx>
            <c:strRef>
              <c:f>'Labor Force Chg'!$Q$2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2225" cap="rnd">
              <a:solidFill>
                <a:srgbClr val="004C97"/>
              </a:solidFill>
              <a:round/>
            </a:ln>
            <a:effectLst/>
          </c:spPr>
          <c:marker>
            <c:symbol val="none"/>
          </c:marker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3BCB-4938-920F-12007907AE41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3BCB-4938-920F-12007907AE41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3BCB-4938-920F-12007907AE41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3BCB-4938-920F-12007907AE41}"/>
              </c:ext>
            </c:extLst>
          </c:dPt>
          <c:dPt>
            <c:idx val="4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4-3BCB-4938-920F-12007907AE41}"/>
              </c:ext>
            </c:extLst>
          </c:dPt>
          <c:dPt>
            <c:idx val="4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3BCB-4938-920F-12007907AE41}"/>
              </c:ext>
            </c:extLst>
          </c:dPt>
          <c:dPt>
            <c:idx val="47"/>
            <c:marker>
              <c:symbol val="circle"/>
              <c:size val="7"/>
              <c:spPr>
                <a:solidFill>
                  <a:srgbClr val="004C97"/>
                </a:solidFill>
                <a:ln w="9525">
                  <a:solidFill>
                    <a:srgbClr val="004C9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3BCB-4938-920F-12007907AE41}"/>
              </c:ext>
            </c:extLst>
          </c:dPt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CB-4938-920F-12007907A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4C97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'Labor Force Chg'!$A$16:$A$63</c:f>
              <c:numCache>
                <c:formatCode>m/d/yyyy</c:formatCode>
                <c:ptCount val="48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</c:numCache>
            </c:numRef>
          </c:cat>
          <c:val>
            <c:numRef>
              <c:f>'Labor Force Chg'!$M$16:$M$63</c:f>
              <c:numCache>
                <c:formatCode>0.0%</c:formatCode>
                <c:ptCount val="48"/>
                <c:pt idx="0">
                  <c:v>0</c:v>
                </c:pt>
                <c:pt idx="1">
                  <c:v>-1.033884373002103E-2</c:v>
                </c:pt>
                <c:pt idx="2">
                  <c:v>-5.1176667579992063E-2</c:v>
                </c:pt>
                <c:pt idx="3">
                  <c:v>-3.8116114104788879E-2</c:v>
                </c:pt>
                <c:pt idx="4">
                  <c:v>-2.0409778670807066E-2</c:v>
                </c:pt>
                <c:pt idx="5">
                  <c:v>-1.7420160136389917E-2</c:v>
                </c:pt>
                <c:pt idx="6">
                  <c:v>-1.9904405272932024E-2</c:v>
                </c:pt>
                <c:pt idx="7">
                  <c:v>-2.5341735927177478E-2</c:v>
                </c:pt>
                <c:pt idx="8">
                  <c:v>-1.9374676530581225E-2</c:v>
                </c:pt>
                <c:pt idx="9">
                  <c:v>-2.2936645660182053E-2</c:v>
                </c:pt>
                <c:pt idx="10">
                  <c:v>-2.5682710749840187E-2</c:v>
                </c:pt>
                <c:pt idx="11">
                  <c:v>-3.0450269430998267E-2</c:v>
                </c:pt>
                <c:pt idx="12">
                  <c:v>-2.5737510274911002E-2</c:v>
                </c:pt>
                <c:pt idx="13">
                  <c:v>-2.336895302462938E-2</c:v>
                </c:pt>
                <c:pt idx="14">
                  <c:v>-2.3478552074770898E-2</c:v>
                </c:pt>
                <c:pt idx="15">
                  <c:v>-2.2090297439644413E-2</c:v>
                </c:pt>
                <c:pt idx="16">
                  <c:v>-1.2591713094042056E-2</c:v>
                </c:pt>
                <c:pt idx="17">
                  <c:v>-8.633969616707815E-3</c:v>
                </c:pt>
                <c:pt idx="18">
                  <c:v>-1.4899381983133897E-2</c:v>
                </c:pt>
                <c:pt idx="19">
                  <c:v>-1.7310561086248399E-2</c:v>
                </c:pt>
                <c:pt idx="20">
                  <c:v>-1.4442719274210702E-2</c:v>
                </c:pt>
                <c:pt idx="21">
                  <c:v>-1.3005753950132481E-2</c:v>
                </c:pt>
                <c:pt idx="22">
                  <c:v>-1.5459554906079753E-2</c:v>
                </c:pt>
                <c:pt idx="23">
                  <c:v>-8.5852589277559677E-3</c:v>
                </c:pt>
                <c:pt idx="24">
                  <c:v>-3.1053064206776337E-3</c:v>
                </c:pt>
                <c:pt idx="25">
                  <c:v>2.3746460864004781E-4</c:v>
                </c:pt>
                <c:pt idx="26">
                  <c:v>-4.7858251895149806E-3</c:v>
                </c:pt>
                <c:pt idx="27">
                  <c:v>-4.7492921728009563E-4</c:v>
                </c:pt>
                <c:pt idx="28">
                  <c:v>4.7310256644441662E-3</c:v>
                </c:pt>
                <c:pt idx="29">
                  <c:v>6.6124760252077586E-3</c:v>
                </c:pt>
                <c:pt idx="30">
                  <c:v>4.4813833835661843E-3</c:v>
                </c:pt>
                <c:pt idx="31">
                  <c:v>1.3882546351264846E-3</c:v>
                </c:pt>
                <c:pt idx="32">
                  <c:v>3.1540171096295921E-3</c:v>
                </c:pt>
                <c:pt idx="33">
                  <c:v>2.2528693640211372E-4</c:v>
                </c:pt>
                <c:pt idx="34">
                  <c:v>-6.6977197308748515E-5</c:v>
                </c:pt>
                <c:pt idx="35">
                  <c:v>5.0841781593449209E-3</c:v>
                </c:pt>
                <c:pt idx="36">
                  <c:v>1.1830608579170176E-2</c:v>
                </c:pt>
                <c:pt idx="37">
                  <c:v>1.5514354431150457E-2</c:v>
                </c:pt>
                <c:pt idx="38">
                  <c:v>1.2092428532286092E-2</c:v>
                </c:pt>
                <c:pt idx="39">
                  <c:v>1.5021158705513349E-2</c:v>
                </c:pt>
                <c:pt idx="40">
                  <c:v>2.2376472737236197E-2</c:v>
                </c:pt>
                <c:pt idx="41">
                  <c:v>2.5079915974061562E-2</c:v>
                </c:pt>
                <c:pt idx="42">
                  <c:v>2.3222820957773838E-2</c:v>
                </c:pt>
                <c:pt idx="43">
                  <c:v>2.120741620239297E-2</c:v>
                </c:pt>
                <c:pt idx="44">
                  <c:v>2.1548391025055569E-2</c:v>
                </c:pt>
                <c:pt idx="45">
                  <c:v>2.2784424757207766E-2</c:v>
                </c:pt>
                <c:pt idx="46">
                  <c:v>1.4771516424635367E-2</c:v>
                </c:pt>
                <c:pt idx="47">
                  <c:v>1.3352817608914158E-2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3BCB-4938-920F-12007907A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3948720"/>
        <c:axId val="163159856"/>
      </c:lineChart>
      <c:dateAx>
        <c:axId val="1263948720"/>
        <c:scaling>
          <c:orientation val="minMax"/>
        </c:scaling>
        <c:delete val="0"/>
        <c:axPos val="b"/>
        <c:numFmt formatCode="mmm\ 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63159856"/>
        <c:crosses val="autoZero"/>
        <c:auto val="1"/>
        <c:lblOffset val="100"/>
        <c:baseTimeUnit val="months"/>
      </c:dateAx>
      <c:valAx>
        <c:axId val="163159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% Change from February 2020</a:t>
                </a:r>
              </a:p>
            </c:rich>
          </c:tx>
          <c:layout>
            <c:manualLayout>
              <c:xMode val="edge"/>
              <c:yMode val="edge"/>
              <c:x val="1.0048717067131106E-3"/>
              <c:y val="0.21799083868515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63948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50171211717834E-2"/>
          <c:y val="2.0693583409510958E-2"/>
          <c:w val="0.89898183046905844"/>
          <c:h val="0.80233765401664792"/>
        </c:manualLayout>
      </c:layout>
      <c:lineChart>
        <c:grouping val="standard"/>
        <c:varyColors val="0"/>
        <c:ser>
          <c:idx val="0"/>
          <c:order val="0"/>
          <c:tx>
            <c:strRef>
              <c:f>UR!$B$1</c:f>
              <c:strCache>
                <c:ptCount val="1"/>
                <c:pt idx="0">
                  <c:v>Alexandria/Arlington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99F7-41EF-9B0F-D177DEC3A345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9F7-41EF-9B0F-D177DEC3A345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99F7-41EF-9B0F-D177DEC3A345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9F7-41EF-9B0F-D177DEC3A345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99F7-41EF-9B0F-D177DEC3A345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E-99F7-41EF-9B0F-D177DEC3A345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99F7-41EF-9B0F-D177DEC3A345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99F7-41EF-9B0F-D177DEC3A345}"/>
              </c:ext>
            </c:extLst>
          </c:dPt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99F7-41EF-9B0F-D177DEC3A345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99F7-41EF-9B0F-D177DEC3A345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6"/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99F7-41EF-9B0F-D177DEC3A345}"/>
              </c:ext>
            </c:extLst>
          </c:dPt>
          <c:dPt>
            <c:idx val="36"/>
            <c:marker>
              <c:symbol val="circle"/>
              <c:size val="7"/>
              <c:spPr>
                <a:solidFill>
                  <a:schemeClr val="accent6"/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FEF9-4A40-8A21-4D6F2D48946A}"/>
              </c:ext>
            </c:extLst>
          </c:dPt>
          <c:dLbls>
            <c:dLbl>
              <c:idx val="24"/>
              <c:layout>
                <c:manualLayout>
                  <c:x val="-1.7157197394771975E-2"/>
                  <c:y val="7.6765284199790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9F7-41EF-9B0F-D177DEC3A345}"/>
                </c:ext>
              </c:extLst>
            </c:dLbl>
            <c:dLbl>
              <c:idx val="3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EF9-4A40-8A21-4D6F2D4894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UR!$A$2:$A$50</c:f>
              <c:numCache>
                <c:formatCode>m/d/yyyy</c:formatCode>
                <c:ptCount val="37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</c:numCache>
              <c:extLst/>
            </c:numRef>
          </c:cat>
          <c:val>
            <c:numRef>
              <c:f>UR!$B$2:$B$50</c:f>
              <c:numCache>
                <c:formatCode>0.0%</c:formatCode>
                <c:ptCount val="37"/>
                <c:pt idx="0">
                  <c:v>4.1841631673665267E-2</c:v>
                </c:pt>
                <c:pt idx="1">
                  <c:v>3.9934623157250632E-2</c:v>
                </c:pt>
                <c:pt idx="2">
                  <c:v>3.9026279744909576E-2</c:v>
                </c:pt>
                <c:pt idx="3">
                  <c:v>3.5795832652589551E-2</c:v>
                </c:pt>
                <c:pt idx="4">
                  <c:v>3.6475214489990464E-2</c:v>
                </c:pt>
                <c:pt idx="5">
                  <c:v>4.0779258480477344E-2</c:v>
                </c:pt>
                <c:pt idx="6">
                  <c:v>4.0268404131929038E-2</c:v>
                </c:pt>
                <c:pt idx="7">
                  <c:v>3.657592772473485E-2</c:v>
                </c:pt>
                <c:pt idx="8">
                  <c:v>2.5877774263166113E-2</c:v>
                </c:pt>
                <c:pt idx="9">
                  <c:v>2.1698406498361859E-2</c:v>
                </c:pt>
                <c:pt idx="10">
                  <c:v>1.7449241111705482E-2</c:v>
                </c:pt>
                <c:pt idx="11">
                  <c:v>1.9947256756488806E-2</c:v>
                </c:pt>
                <c:pt idx="12">
                  <c:v>2.3588766275102108E-2</c:v>
                </c:pt>
                <c:pt idx="13">
                  <c:v>2.115074456257927E-2</c:v>
                </c:pt>
                <c:pt idx="14">
                  <c:v>2.1140672604839806E-2</c:v>
                </c:pt>
                <c:pt idx="15">
                  <c:v>1.9135963393423425E-2</c:v>
                </c:pt>
                <c:pt idx="16">
                  <c:v>2.2123089887857619E-2</c:v>
                </c:pt>
                <c:pt idx="17">
                  <c:v>2.2335611822470396E-2</c:v>
                </c:pt>
                <c:pt idx="18">
                  <c:v>2.2664845704114044E-2</c:v>
                </c:pt>
                <c:pt idx="19">
                  <c:v>2.4597145621114543E-2</c:v>
                </c:pt>
                <c:pt idx="20">
                  <c:v>2.1800826593674154E-2</c:v>
                </c:pt>
                <c:pt idx="21">
                  <c:v>2.1958841140364734E-2</c:v>
                </c:pt>
                <c:pt idx="22">
                  <c:v>2.2487269347687185E-2</c:v>
                </c:pt>
                <c:pt idx="23">
                  <c:v>1.9579181023314809E-2</c:v>
                </c:pt>
                <c:pt idx="24">
                  <c:v>2.5047807020912211E-2</c:v>
                </c:pt>
                <c:pt idx="25">
                  <c:v>2.2000768619035115E-2</c:v>
                </c:pt>
                <c:pt idx="26">
                  <c:v>2.1863987403464048E-2</c:v>
                </c:pt>
                <c:pt idx="27">
                  <c:v>2.0133220188791181E-2</c:v>
                </c:pt>
                <c:pt idx="28">
                  <c:v>2.0361410385620938E-2</c:v>
                </c:pt>
                <c:pt idx="29">
                  <c:v>2.1429257232328157E-2</c:v>
                </c:pt>
                <c:pt idx="30">
                  <c:v>2.027812950911393E-2</c:v>
                </c:pt>
                <c:pt idx="31">
                  <c:v>2.2390054805507285E-2</c:v>
                </c:pt>
                <c:pt idx="32">
                  <c:v>2.3163236454008362E-2</c:v>
                </c:pt>
                <c:pt idx="33">
                  <c:v>2.3277498666606989E-2</c:v>
                </c:pt>
                <c:pt idx="34">
                  <c:v>2.2608663167528999E-2</c:v>
                </c:pt>
                <c:pt idx="35">
                  <c:v>2.0670654672207255E-2</c:v>
                </c:pt>
                <c:pt idx="36">
                  <c:v>2.1758198549705478E-2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D-99F7-41EF-9B0F-D177DEC3A345}"/>
            </c:ext>
          </c:extLst>
        </c:ser>
        <c:ser>
          <c:idx val="1"/>
          <c:order val="1"/>
          <c:tx>
            <c:strRef>
              <c:f>UR!$D$1</c:f>
              <c:strCache>
                <c:ptCount val="1"/>
                <c:pt idx="0">
                  <c:v>NOVA Region</c:v>
                </c:pt>
              </c:strCache>
            </c:strRef>
          </c:tx>
          <c:spPr>
            <a:ln w="22225" cap="rnd">
              <a:solidFill>
                <a:srgbClr val="046A38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99F7-41EF-9B0F-D177DEC3A345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99F7-41EF-9B0F-D177DEC3A345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4-99F7-41EF-9B0F-D177DEC3A345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99F7-41EF-9B0F-D177DEC3A345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D-99F7-41EF-9B0F-D177DEC3A345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99F7-41EF-9B0F-D177DEC3A345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99F7-41EF-9B0F-D177DEC3A345}"/>
              </c:ext>
            </c:extLst>
          </c:dPt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99F7-41EF-9B0F-D177DEC3A345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99F7-41EF-9B0F-D177DEC3A345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99F7-41EF-9B0F-D177DEC3A345}"/>
              </c:ext>
            </c:extLst>
          </c:dPt>
          <c:dPt>
            <c:idx val="36"/>
            <c:marker>
              <c:symbol val="circle"/>
              <c:size val="7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FEF9-4A40-8A21-4D6F2D48946A}"/>
              </c:ext>
            </c:extLst>
          </c:dPt>
          <c:dLbls>
            <c:dLbl>
              <c:idx val="24"/>
              <c:layout>
                <c:manualLayout>
                  <c:x val="-8.3878662734304139E-17"/>
                  <c:y val="5.1176856133193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9F7-41EF-9B0F-D177DEC3A345}"/>
                </c:ext>
              </c:extLst>
            </c:dLbl>
            <c:dLbl>
              <c:idx val="36"/>
              <c:layout>
                <c:manualLayout>
                  <c:x val="-2.2876263193029188E-3"/>
                  <c:y val="-2.0470742453277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EF9-4A40-8A21-4D6F2D4894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6A38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UR!$A$2:$A$50</c:f>
              <c:numCache>
                <c:formatCode>m/d/yyyy</c:formatCode>
                <c:ptCount val="37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</c:numCache>
              <c:extLst/>
            </c:numRef>
          </c:cat>
          <c:val>
            <c:numRef>
              <c:f>UR!$D$2:$D$50</c:f>
              <c:numCache>
                <c:formatCode>0.0%</c:formatCode>
                <c:ptCount val="37"/>
                <c:pt idx="0">
                  <c:v>4.420840061675968E-2</c:v>
                </c:pt>
                <c:pt idx="1">
                  <c:v>4.2071007545764941E-2</c:v>
                </c:pt>
                <c:pt idx="2">
                  <c:v>4.0958501681626035E-2</c:v>
                </c:pt>
                <c:pt idx="3">
                  <c:v>3.6865588839631425E-2</c:v>
                </c:pt>
                <c:pt idx="4">
                  <c:v>3.8432933655590334E-2</c:v>
                </c:pt>
                <c:pt idx="5">
                  <c:v>4.2096896135717557E-2</c:v>
                </c:pt>
                <c:pt idx="6">
                  <c:v>3.9581339603737248E-2</c:v>
                </c:pt>
                <c:pt idx="7">
                  <c:v>3.6909292313996846E-2</c:v>
                </c:pt>
                <c:pt idx="8">
                  <c:v>2.9151979707342915E-2</c:v>
                </c:pt>
                <c:pt idx="9">
                  <c:v>2.5348750167281282E-2</c:v>
                </c:pt>
                <c:pt idx="10">
                  <c:v>1.8723368180260463E-2</c:v>
                </c:pt>
                <c:pt idx="11">
                  <c:v>2.2758601027775601E-2</c:v>
                </c:pt>
                <c:pt idx="12">
                  <c:v>2.5242102372685062E-2</c:v>
                </c:pt>
                <c:pt idx="13">
                  <c:v>2.3148301422413885E-2</c:v>
                </c:pt>
                <c:pt idx="14">
                  <c:v>2.3186240981246022E-2</c:v>
                </c:pt>
                <c:pt idx="15">
                  <c:v>2.0656663882925953E-2</c:v>
                </c:pt>
                <c:pt idx="16">
                  <c:v>2.4978381820153425E-2</c:v>
                </c:pt>
                <c:pt idx="17">
                  <c:v>2.5324614187488406E-2</c:v>
                </c:pt>
                <c:pt idx="18">
                  <c:v>2.5727148056477626E-2</c:v>
                </c:pt>
                <c:pt idx="19">
                  <c:v>2.8110591737410075E-2</c:v>
                </c:pt>
                <c:pt idx="20">
                  <c:v>2.502462999232339E-2</c:v>
                </c:pt>
                <c:pt idx="21">
                  <c:v>2.5169623331639062E-2</c:v>
                </c:pt>
                <c:pt idx="22">
                  <c:v>2.5471788078732627E-2</c:v>
                </c:pt>
                <c:pt idx="23">
                  <c:v>2.1972570984907989E-2</c:v>
                </c:pt>
                <c:pt idx="24">
                  <c:v>2.7454154448782953E-2</c:v>
                </c:pt>
                <c:pt idx="25">
                  <c:v>2.4413530479441743E-2</c:v>
                </c:pt>
                <c:pt idx="26">
                  <c:v>2.4463844031277899E-2</c:v>
                </c:pt>
                <c:pt idx="27">
                  <c:v>2.1570710078974289E-2</c:v>
                </c:pt>
                <c:pt idx="28">
                  <c:v>2.3305854221360132E-2</c:v>
                </c:pt>
                <c:pt idx="29">
                  <c:v>2.4485211829474385E-2</c:v>
                </c:pt>
                <c:pt idx="30">
                  <c:v>2.2919349019789561E-2</c:v>
                </c:pt>
                <c:pt idx="31">
                  <c:v>2.6327253707784361E-2</c:v>
                </c:pt>
                <c:pt idx="32">
                  <c:v>2.6255160670204392E-2</c:v>
                </c:pt>
                <c:pt idx="33">
                  <c:v>2.611954070193875E-2</c:v>
                </c:pt>
                <c:pt idx="34">
                  <c:v>2.532365358026965E-2</c:v>
                </c:pt>
                <c:pt idx="35">
                  <c:v>2.3345266986967025E-2</c:v>
                </c:pt>
                <c:pt idx="36">
                  <c:v>2.3427019175728848E-2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A-99F7-41EF-9B0F-D177DEC3A345}"/>
            </c:ext>
          </c:extLst>
        </c:ser>
        <c:ser>
          <c:idx val="2"/>
          <c:order val="2"/>
          <c:tx>
            <c:strRef>
              <c:f>UR!$C$1</c:f>
              <c:strCache>
                <c:ptCount val="1"/>
                <c:pt idx="0">
                  <c:v>D.C. MSA</c:v>
                </c:pt>
              </c:strCache>
            </c:strRef>
          </c:tx>
          <c:spPr>
            <a:ln w="22225" cap="rnd">
              <a:solidFill>
                <a:srgbClr val="004C9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D-99F7-41EF-9B0F-D177DEC3A345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E-99F7-41EF-9B0F-D177DEC3A345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F-99F7-41EF-9B0F-D177DEC3A345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0-99F7-41EF-9B0F-D177DEC3A345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C-99F7-41EF-9B0F-D177DEC3A345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1-99F7-41EF-9B0F-D177DEC3A345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2-99F7-41EF-9B0F-D177DEC3A345}"/>
              </c:ext>
            </c:extLst>
          </c:dPt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3-99F7-41EF-9B0F-D177DEC3A345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4-99F7-41EF-9B0F-D177DEC3A345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rgbClr val="004C97"/>
                </a:solidFill>
                <a:ln w="9525">
                  <a:solidFill>
                    <a:srgbClr val="004C9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99F7-41EF-9B0F-D177DEC3A345}"/>
              </c:ext>
            </c:extLst>
          </c:dPt>
          <c:dPt>
            <c:idx val="36"/>
            <c:marker>
              <c:symbol val="circle"/>
              <c:size val="7"/>
              <c:spPr>
                <a:solidFill>
                  <a:srgbClr val="004C97"/>
                </a:solidFill>
                <a:ln w="9525">
                  <a:solidFill>
                    <a:srgbClr val="004C9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FEF9-4A40-8A21-4D6F2D48946A}"/>
              </c:ext>
            </c:extLst>
          </c:dPt>
          <c:dLbls>
            <c:dLbl>
              <c:idx val="24"/>
              <c:layout>
                <c:manualLayout>
                  <c:x val="-6.8628789579088401E-3"/>
                  <c:y val="-3.8382642099895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9F7-41EF-9B0F-D177DEC3A345}"/>
                </c:ext>
              </c:extLst>
            </c:dLbl>
            <c:dLbl>
              <c:idx val="3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EF9-4A40-8A21-4D6F2D4894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4C97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UR!$A$2:$A$50</c:f>
              <c:numCache>
                <c:formatCode>m/d/yyyy</c:formatCode>
                <c:ptCount val="37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</c:numCache>
              <c:extLst/>
            </c:numRef>
          </c:cat>
          <c:val>
            <c:numRef>
              <c:f>UR!$C$2:$C$50</c:f>
              <c:numCache>
                <c:formatCode>0.0%</c:formatCode>
                <c:ptCount val="37"/>
                <c:pt idx="0">
                  <c:v>5.6475586164063653E-2</c:v>
                </c:pt>
                <c:pt idx="1">
                  <c:v>5.4989806336863525E-2</c:v>
                </c:pt>
                <c:pt idx="2">
                  <c:v>5.3657550827383764E-2</c:v>
                </c:pt>
                <c:pt idx="3">
                  <c:v>4.9444773284534588E-2</c:v>
                </c:pt>
                <c:pt idx="4">
                  <c:v>5.042114687086701E-2</c:v>
                </c:pt>
                <c:pt idx="5">
                  <c:v>5.5854710183678047E-2</c:v>
                </c:pt>
                <c:pt idx="6">
                  <c:v>5.2288731319482744E-2</c:v>
                </c:pt>
                <c:pt idx="7">
                  <c:v>5.0327479582990275E-2</c:v>
                </c:pt>
                <c:pt idx="8">
                  <c:v>4.0632342014301638E-2</c:v>
                </c:pt>
                <c:pt idx="9">
                  <c:v>3.6719583124889842E-2</c:v>
                </c:pt>
                <c:pt idx="10">
                  <c:v>3.2289944512048314E-2</c:v>
                </c:pt>
                <c:pt idx="11">
                  <c:v>2.9897921279030029E-2</c:v>
                </c:pt>
                <c:pt idx="12">
                  <c:v>3.4528182423956423E-2</c:v>
                </c:pt>
                <c:pt idx="13">
                  <c:v>3.2127886991794613E-2</c:v>
                </c:pt>
                <c:pt idx="14">
                  <c:v>3.0523479172375752E-2</c:v>
                </c:pt>
                <c:pt idx="15">
                  <c:v>2.6393002317342748E-2</c:v>
                </c:pt>
                <c:pt idx="16">
                  <c:v>2.9547651865075329E-2</c:v>
                </c:pt>
                <c:pt idx="17">
                  <c:v>3.2739892157493906E-2</c:v>
                </c:pt>
                <c:pt idx="18">
                  <c:v>3.1490653463623189E-2</c:v>
                </c:pt>
                <c:pt idx="19">
                  <c:v>3.2594846135182529E-2</c:v>
                </c:pt>
                <c:pt idx="20">
                  <c:v>2.8661793411950132E-2</c:v>
                </c:pt>
                <c:pt idx="21">
                  <c:v>2.9545929088606961E-2</c:v>
                </c:pt>
                <c:pt idx="22">
                  <c:v>2.8100842280352898E-2</c:v>
                </c:pt>
                <c:pt idx="23">
                  <c:v>2.5195220743767077E-2</c:v>
                </c:pt>
                <c:pt idx="24">
                  <c:v>3.0312128858779767E-2</c:v>
                </c:pt>
                <c:pt idx="25">
                  <c:v>2.919417207109817E-2</c:v>
                </c:pt>
                <c:pt idx="26">
                  <c:v>2.6733918864692483E-2</c:v>
                </c:pt>
                <c:pt idx="27">
                  <c:v>2.2928327034153258E-2</c:v>
                </c:pt>
                <c:pt idx="28">
                  <c:v>2.5648012650990124E-2</c:v>
                </c:pt>
                <c:pt idx="29">
                  <c:v>2.5028669538010469E-2</c:v>
                </c:pt>
                <c:pt idx="30">
                  <c:v>2.4204213543730257E-2</c:v>
                </c:pt>
                <c:pt idx="31">
                  <c:v>2.6559126783414197E-2</c:v>
                </c:pt>
                <c:pt idx="32">
                  <c:v>2.6430879853888437E-2</c:v>
                </c:pt>
                <c:pt idx="33">
                  <c:v>2.7262546938519965E-2</c:v>
                </c:pt>
                <c:pt idx="34">
                  <c:v>2.4992395417732686E-2</c:v>
                </c:pt>
                <c:pt idx="35">
                  <c:v>2.5024705883032444E-2</c:v>
                </c:pt>
                <c:pt idx="36">
                  <c:v>2.805208695727179E-2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5-99F7-41EF-9B0F-D177DEC3A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274048"/>
        <c:axId val="429277792"/>
      </c:lineChart>
      <c:dateAx>
        <c:axId val="429274048"/>
        <c:scaling>
          <c:orientation val="minMax"/>
        </c:scaling>
        <c:delete val="0"/>
        <c:axPos val="b"/>
        <c:numFmt formatCode="mmm\ 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29277792"/>
        <c:crosses val="autoZero"/>
        <c:auto val="1"/>
        <c:lblOffset val="100"/>
        <c:baseTimeUnit val="months"/>
      </c:dateAx>
      <c:valAx>
        <c:axId val="42927779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29274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479491664648538"/>
          <c:y val="3.1305581693338407E-2"/>
          <c:w val="0.616511891929725"/>
          <c:h val="0.890606151804507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'Unemp by ind'!$B$1</c:f>
              <c:strCache>
                <c:ptCount val="1"/>
                <c:pt idx="0">
                  <c:v>NOVA Service Area</c:v>
                </c:pt>
              </c:strCache>
            </c:strRef>
          </c:tx>
          <c:spPr>
            <a:solidFill>
              <a:srgbClr val="046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'Unemp by ind'!$B$17:$B$22</c:f>
              <c:strCache>
                <c:ptCount val="6"/>
                <c:pt idx="0">
                  <c:v>Finance and Insurance</c:v>
                </c:pt>
                <c:pt idx="1">
                  <c:v>Management of Companies and Enterprises</c:v>
                </c:pt>
                <c:pt idx="2">
                  <c:v>Professional, Scientific, and Technical Services</c:v>
                </c:pt>
                <c:pt idx="3">
                  <c:v>Wholesale Trade</c:v>
                </c:pt>
                <c:pt idx="4">
                  <c:v>Manufacturing</c:v>
                </c:pt>
                <c:pt idx="5">
                  <c:v>Information</c:v>
                </c:pt>
              </c:strCache>
              <c:extLst/>
            </c:strRef>
          </c:cat>
          <c:val>
            <c:numRef>
              <c:f>'Unemp by ind'!$P$17:$P$22</c:f>
              <c:numCache>
                <c:formatCode>0.0%</c:formatCode>
                <c:ptCount val="6"/>
                <c:pt idx="0">
                  <c:v>1.7578035617868318E-2</c:v>
                </c:pt>
                <c:pt idx="1">
                  <c:v>3.5573496539606744E-2</c:v>
                </c:pt>
                <c:pt idx="2">
                  <c:v>4.3001444509901357E-2</c:v>
                </c:pt>
                <c:pt idx="3">
                  <c:v>0.10228179798472845</c:v>
                </c:pt>
                <c:pt idx="4">
                  <c:v>0.12470457216487149</c:v>
                </c:pt>
                <c:pt idx="5">
                  <c:v>0.2506103868781725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AC1-46D6-B390-295F8CBE1014}"/>
            </c:ext>
          </c:extLst>
        </c:ser>
        <c:ser>
          <c:idx val="1"/>
          <c:order val="1"/>
          <c:tx>
            <c:strRef>
              <c:f>'Unemp by ind'!$B$24</c:f>
              <c:strCache>
                <c:ptCount val="1"/>
                <c:pt idx="0">
                  <c:v>Alexandria/Arlington</c:v>
                </c:pt>
              </c:strCache>
            </c:strRef>
          </c:tx>
          <c:spPr>
            <a:solidFill>
              <a:srgbClr val="C997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'Unemp by ind'!$B$17:$B$22</c:f>
              <c:strCache>
                <c:ptCount val="6"/>
                <c:pt idx="0">
                  <c:v>Finance and Insurance</c:v>
                </c:pt>
                <c:pt idx="1">
                  <c:v>Management of Companies and Enterprises</c:v>
                </c:pt>
                <c:pt idx="2">
                  <c:v>Professional, Scientific, and Technical Services</c:v>
                </c:pt>
                <c:pt idx="3">
                  <c:v>Wholesale Trade</c:v>
                </c:pt>
                <c:pt idx="4">
                  <c:v>Manufacturing</c:v>
                </c:pt>
                <c:pt idx="5">
                  <c:v>Information</c:v>
                </c:pt>
              </c:strCache>
              <c:extLst/>
            </c:strRef>
          </c:cat>
          <c:val>
            <c:numRef>
              <c:f>'Unemp by ind'!$P$40:$P$45</c:f>
              <c:numCache>
                <c:formatCode>0.0%</c:formatCode>
                <c:ptCount val="6"/>
                <c:pt idx="0">
                  <c:v>-4.2274856192571403E-2</c:v>
                </c:pt>
                <c:pt idx="1">
                  <c:v>-1.65947439039042E-2</c:v>
                </c:pt>
                <c:pt idx="2">
                  <c:v>-1.721619152350333E-2</c:v>
                </c:pt>
                <c:pt idx="3">
                  <c:v>1.0063553907915709E-2</c:v>
                </c:pt>
                <c:pt idx="4">
                  <c:v>8.5807908235236326E-3</c:v>
                </c:pt>
                <c:pt idx="5">
                  <c:v>0.15702003045497073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AC1-46D6-B390-295F8CBE10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6289759"/>
        <c:axId val="1140602304"/>
      </c:barChart>
      <c:catAx>
        <c:axId val="76289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140602304"/>
        <c:crosses val="autoZero"/>
        <c:auto val="1"/>
        <c:lblAlgn val="ctr"/>
        <c:lblOffset val="100"/>
        <c:noMultiLvlLbl val="0"/>
      </c:catAx>
      <c:valAx>
        <c:axId val="1140602304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7628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935650766593572"/>
          <c:y val="0.76218379849872142"/>
          <c:w val="0.13433584035858248"/>
          <c:h val="0.104419913397601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5A6BB-9A58-449B-AED0-02DF38B10F0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BC5D4-1E2A-4CF4-96C8-04B0130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5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5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7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E5689-81FC-DA48-9923-EB178ACCB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331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8" y="3781338"/>
            <a:ext cx="7612341" cy="970966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 lang="en-US" sz="2400" b="0" i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019" y="5097699"/>
            <a:ext cx="4029599" cy="80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55B6A4-FA3F-C245-B04E-D38F2FB45B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5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D1318-1734-4747-809B-74127EA5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2834557"/>
            <a:ext cx="4658275" cy="3334423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8527A6-94EF-5F44-97A6-54762DD5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2834557"/>
            <a:ext cx="4658275" cy="3334423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D23F68-C8EB-D34A-9016-A3DFFF4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s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90EF6D-E565-9B44-8FE1-ADC434A455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48834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19C73D-1E12-0345-B4A9-A717C73F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890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6ED999-73A8-2D44-BD01-4FDE20BB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6A9239-E5FE-674D-B746-87E6A319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3216948"/>
            <a:ext cx="4658275" cy="3084100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73F9BF-4D54-BC48-B9C1-D722921B4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3216947"/>
            <a:ext cx="4658275" cy="3084101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7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s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90EF6D-E565-9B44-8FE1-ADC434A455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48834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19C73D-1E12-0345-B4A9-A717C73F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890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6ED999-73A8-2D44-BD01-4FDE20BB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6A9239-E5FE-674D-B746-87E6A319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3216948"/>
            <a:ext cx="4658275" cy="3084100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73F9BF-4D54-BC48-B9C1-D722921B4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3216947"/>
            <a:ext cx="4658275" cy="3084101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58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4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73" y="1205978"/>
            <a:ext cx="7208292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052293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95EA-30AF-D24E-B131-A294455CB7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388" y="2707481"/>
            <a:ext cx="7207250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15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4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73" y="1205978"/>
            <a:ext cx="7208292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052293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95EA-30AF-D24E-B131-A294455CB7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388" y="2707481"/>
            <a:ext cx="7207250" cy="3721894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4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524" y="1205978"/>
            <a:ext cx="6748998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953814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279529-0A0E-9E4B-98A9-6CCF35F38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524" y="2707481"/>
            <a:ext cx="6748998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057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524" y="1205978"/>
            <a:ext cx="6748998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953814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279529-0A0E-9E4B-98A9-6CCF35F38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524" y="2707481"/>
            <a:ext cx="6748998" cy="3721894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1438" y="1205978"/>
            <a:ext cx="4610851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-1" y="-847"/>
            <a:ext cx="6096001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4175F6-AA52-0740-A7BA-125F1F2EE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1438" y="2707481"/>
            <a:ext cx="4611084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272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1438" y="1205978"/>
            <a:ext cx="4610851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-1" y="-847"/>
            <a:ext cx="6096001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4175F6-AA52-0740-A7BA-125F1F2EE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1438" y="2707481"/>
            <a:ext cx="4611084" cy="3721894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0165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4610851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E189CD-5995-9F43-B52E-30C33C26E3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BA1774-663E-0841-A850-8707CB11A3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68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53FE80-9210-F946-82FD-472BD6FA1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47" y="0"/>
            <a:ext cx="4848453" cy="3830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54" y="5097699"/>
            <a:ext cx="4029599" cy="805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D2FAA-E3E0-9241-BE8B-A53BB3F99650}"/>
              </a:ext>
            </a:extLst>
          </p:cNvPr>
          <p:cNvSpPr/>
          <p:nvPr userDrawn="1"/>
        </p:nvSpPr>
        <p:spPr>
          <a:xfrm>
            <a:off x="9431712" y="1544626"/>
            <a:ext cx="957263" cy="837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9F6841-D323-4C4F-8844-CA12DFC25829}"/>
              </a:ext>
            </a:extLst>
          </p:cNvPr>
          <p:cNvSpPr/>
          <p:nvPr userDrawn="1"/>
        </p:nvSpPr>
        <p:spPr>
          <a:xfrm>
            <a:off x="10558194" y="4371659"/>
            <a:ext cx="957263" cy="153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44627"/>
            <a:ext cx="7612340" cy="1893804"/>
          </a:xfrm>
          <a:effectLst/>
        </p:spPr>
        <p:txBody>
          <a:bodyPr anchor="b" anchorCtr="0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1061118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28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4610851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E189CD-5995-9F43-B52E-30C33C26E3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BA1774-663E-0841-A850-8707CB11A3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850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10092958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10092958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4CEE72-5D36-254D-8754-CF8C20DC550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180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4610851" cy="4782072"/>
          </a:xfrm>
        </p:spPr>
        <p:txBody>
          <a:bodyPr anchor="ctr" anchorCtr="0"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DF71F-A8A7-FB41-8DAE-430448E1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09FCB7-0316-E146-8575-2AA7037F40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0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4610851" cy="4782072"/>
          </a:xfrm>
        </p:spPr>
        <p:txBody>
          <a:bodyPr anchor="ctr" anchorCtr="0"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DF71F-A8A7-FB41-8DAE-430448E1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09FCB7-0316-E146-8575-2AA7037F40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924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10062223" cy="4782072"/>
          </a:xfrm>
        </p:spPr>
        <p:txBody>
          <a:bodyPr anchor="ctr" anchorCtr="0"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AD96EA2-BABC-1548-AB22-8D9AEECC5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10071708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3FD427-C6CE-2545-B8F6-26C48587802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411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1" y="1125114"/>
            <a:ext cx="4610850" cy="4782072"/>
          </a:xfrm>
        </p:spPr>
        <p:txBody>
          <a:bodyPr anchor="ctr" anchorCtr="0"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D365D1-0F6A-D441-BD43-C7E6F4D3AE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22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1" y="1125114"/>
            <a:ext cx="4610850" cy="4782072"/>
          </a:xfrm>
        </p:spPr>
        <p:txBody>
          <a:bodyPr anchor="ctr" anchorCtr="0"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D365D1-0F6A-D441-BD43-C7E6F4D3AE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030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0" y="1125114"/>
            <a:ext cx="10062223" cy="4782072"/>
          </a:xfrm>
        </p:spPr>
        <p:txBody>
          <a:bodyPr anchor="ctr" anchorCtr="0"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27968"/>
            <a:ext cx="10071707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62BBAD5-0142-CA4E-A564-7885FC0F01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331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D617-B74E-514F-B2BA-87A2DCA770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006" y="1125115"/>
            <a:ext cx="4610100" cy="4782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347FF2-8404-A843-9920-67CC14A8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75DB01-3854-BC49-80E1-7A27105E8A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193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D617-B74E-514F-B2BA-87A2DCA770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006" y="1125115"/>
            <a:ext cx="4610100" cy="4782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347FF2-8404-A843-9920-67CC14A8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27968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75DB01-3854-BC49-80E1-7A27105E8A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5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54" y="5097699"/>
            <a:ext cx="4029599" cy="8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87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0A91AB-00FC-264E-98D8-48CDB2671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47" y="0"/>
            <a:ext cx="4848453" cy="3830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BDE705-7BC3-E24B-A350-8AD012F53A3D}"/>
              </a:ext>
            </a:extLst>
          </p:cNvPr>
          <p:cNvSpPr/>
          <p:nvPr userDrawn="1"/>
        </p:nvSpPr>
        <p:spPr>
          <a:xfrm>
            <a:off x="9431712" y="1544626"/>
            <a:ext cx="957263" cy="837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73AD39-9F89-4E43-98C6-AAF12338D0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938" y="5082332"/>
            <a:ext cx="7612062" cy="10517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dirty="0"/>
              <a:t>Contact information  </a:t>
            </a:r>
          </a:p>
          <a:p>
            <a:pPr lvl="0"/>
            <a:r>
              <a:rPr lang="en-US" dirty="0" err="1"/>
              <a:t>Email@nvcc.edu</a:t>
            </a:r>
            <a:r>
              <a:rPr lang="en-US" dirty="0"/>
              <a:t>  |  (xxx) xxx-</a:t>
            </a:r>
            <a:r>
              <a:rPr lang="en-US" dirty="0" err="1"/>
              <a:t>xxxx</a:t>
            </a:r>
            <a:r>
              <a:rPr lang="en-US" dirty="0"/>
              <a:t>  |  </a:t>
            </a:r>
            <a:r>
              <a:rPr lang="en-US" dirty="0" err="1"/>
              <a:t>website@websiteaddress.com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44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36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6685280"/>
            <a:ext cx="12189023" cy="172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5984240"/>
            <a:ext cx="9418321" cy="629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489440" y="5984240"/>
            <a:ext cx="2699582" cy="6299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123440" y="2032000"/>
            <a:ext cx="8920480" cy="3556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83848" y="650240"/>
            <a:ext cx="10060072" cy="1381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843" y="6076149"/>
            <a:ext cx="1037538" cy="4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6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96981"/>
            <a:ext cx="6809678" cy="1841450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3781338"/>
            <a:ext cx="6809680" cy="970966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019" y="5097699"/>
            <a:ext cx="4029599" cy="80592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52297B3-C37C-6642-8A04-143A90D9A7D7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2858678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DABA436-CA93-604F-BD69-39E81AB91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5870"/>
            <a:ext cx="2021906" cy="1511264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B3FFB1-41C7-E744-8040-8B66015C9B0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-1" y="1"/>
            <a:ext cx="12192001" cy="533538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1906" y="5491093"/>
            <a:ext cx="9363489" cy="1200329"/>
          </a:xfrm>
          <a:solidFill>
            <a:schemeClr val="bg1"/>
          </a:solidFill>
          <a:effectLst/>
        </p:spPr>
        <p:txBody>
          <a:bodyPr lIns="731520" rIns="457200" anchor="ctr">
            <a:normAutofit/>
          </a:bodyPr>
          <a:lstStyle>
            <a:lvl1pPr algn="l">
              <a:defRPr lang="en-US" sz="3600" b="1" i="0" kern="1200" cap="all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0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4ACCA3-BBEA-7A47-B4DB-F3B4A5D9A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8995316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8995318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3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13E4447-F213-B24B-BFB4-A923F594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F3AEC8-3B7C-8F49-9813-87F623725C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3112278"/>
            <a:ext cx="9692746" cy="2988485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1EAE715-A7B6-624C-867B-0AB81A47108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48834" y="2423674"/>
            <a:ext cx="9693275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46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153F51-FD1B-5A41-9E80-30C8173E09E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48834" y="2423674"/>
            <a:ext cx="9693275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409C5C6-4EBF-1A43-A161-86CF6E07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143AE76-A819-7A46-BDDD-C4EC50521F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3112278"/>
            <a:ext cx="9692746" cy="2988485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0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D1318-1734-4747-809B-74127EA5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2834557"/>
            <a:ext cx="4658275" cy="3334423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8527A6-94EF-5F44-97A6-54762DD5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2834557"/>
            <a:ext cx="4658275" cy="3334423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D23F68-C8EB-D34A-9016-A3DFFF4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8168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cap="all" dirty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2000" b="0" i="1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4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2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hyperlink" Target="https://www.bls.gov/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bls.gov/la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bls.gov/la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ww.vec.virginia.gov/warn-notices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vcc.edu/lmi" TargetMode="External"/><Relationship Id="rId2" Type="http://schemas.openxmlformats.org/officeDocument/2006/relationships/hyperlink" Target="mailto:mlemma@nvcc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upadhyaya@nvc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50E5-C392-4FFF-A418-51466714A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8" y="1532587"/>
            <a:ext cx="8008692" cy="1905844"/>
          </a:xfrm>
        </p:spPr>
        <p:txBody>
          <a:bodyPr>
            <a:normAutofit/>
          </a:bodyPr>
          <a:lstStyle/>
          <a:p>
            <a:r>
              <a:rPr lang="en-US" sz="2800" u="sng" dirty="0"/>
              <a:t>Labor market Update Q1 2024</a:t>
            </a:r>
            <a:br>
              <a:rPr lang="en-US" sz="2800" u="sng" dirty="0"/>
            </a:br>
            <a:r>
              <a:rPr lang="en-US" sz="2400" dirty="0"/>
              <a:t>Alexandria/Arlington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DBD7F-CFA8-4B7C-99B0-B117E0EBA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8" y="3781337"/>
            <a:ext cx="6792687" cy="1458877"/>
          </a:xfrm>
        </p:spPr>
        <p:txBody>
          <a:bodyPr>
            <a:normAutofit/>
          </a:bodyPr>
          <a:lstStyle/>
          <a:p>
            <a:r>
              <a:rPr lang="en-US" i="0" dirty="0"/>
              <a:t>Marisa Lemma</a:t>
            </a:r>
          </a:p>
          <a:p>
            <a:r>
              <a:rPr lang="en-US" sz="2000" dirty="0"/>
              <a:t>Research Analyst, Labor Market Intelligence</a:t>
            </a:r>
          </a:p>
        </p:txBody>
      </p:sp>
    </p:spTree>
    <p:extLst>
      <p:ext uri="{BB962C8B-B14F-4D97-AF65-F5344CB8AC3E}">
        <p14:creationId xmlns:p14="http://schemas.microsoft.com/office/powerpoint/2010/main" val="132994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93B2-A212-4107-B06D-8CCB9574A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/>
          <a:lstStyle/>
          <a:p>
            <a:r>
              <a:rPr lang="en-US" dirty="0"/>
              <a:t>Employment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4F305-C87A-49C2-BCFA-CFB0D740D43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80160" y="1097280"/>
            <a:ext cx="9693275" cy="461665"/>
          </a:xfrm>
        </p:spPr>
        <p:txBody>
          <a:bodyPr/>
          <a:lstStyle/>
          <a:p>
            <a:r>
              <a:rPr lang="en-US" i="0" dirty="0">
                <a:latin typeface="Franklin Gothic Medium" panose="020B0603020102020204" pitchFamily="34" charset="0"/>
              </a:rPr>
              <a:t>Percentage Change in Total Employment, Year-Over-Year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4FB48-7F3B-453E-91C7-B98D3FB2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957" y="6321546"/>
            <a:ext cx="1914478" cy="259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1CEBB8-DBAA-4081-8AF4-3A70B273083F}"/>
              </a:ext>
            </a:extLst>
          </p:cNvPr>
          <p:cNvSpPr txBox="1"/>
          <p:nvPr/>
        </p:nvSpPr>
        <p:spPr>
          <a:xfrm>
            <a:off x="731520" y="6273760"/>
            <a:ext cx="6378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NOTE: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Total nonfarm employment, seasonally adjusted. </a:t>
            </a:r>
            <a:endParaRPr lang="en-US" sz="1000" i="1" dirty="0">
              <a:solidFill>
                <a:srgbClr val="64655C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U.S. BLS,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Current Employment Statistics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March 14, 2024, </a:t>
            </a:r>
            <a:r>
              <a:rPr lang="en-US" sz="1000" dirty="0">
                <a:solidFill>
                  <a:srgbClr val="628B1C"/>
                </a:solidFill>
                <a:latin typeface="Franklin Gothic Book" panose="020B0503020102020204" pitchFamily="34" charset="0"/>
                <a:hlinkClick r:id="rId4"/>
              </a:rPr>
              <a:t>https://www.bls.gov/ces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.  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49897B3-F291-41AB-A60F-004B21AD92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38533"/>
              </p:ext>
            </p:extLst>
          </p:nvPr>
        </p:nvGraphicFramePr>
        <p:xfrm>
          <a:off x="525294" y="1558945"/>
          <a:ext cx="10787974" cy="476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F499D92-62BC-4231-C717-7F571F6FD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95062"/>
              </p:ext>
            </p:extLst>
          </p:nvPr>
        </p:nvGraphicFramePr>
        <p:xfrm>
          <a:off x="6868183" y="1508760"/>
          <a:ext cx="461500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266">
                  <a:extLst>
                    <a:ext uri="{9D8B030D-6E8A-4147-A177-3AD203B41FA5}">
                      <a16:colId xmlns:a16="http://schemas.microsoft.com/office/drawing/2014/main" val="3449244985"/>
                    </a:ext>
                  </a:extLst>
                </a:gridCol>
                <a:gridCol w="1076834">
                  <a:extLst>
                    <a:ext uri="{9D8B030D-6E8A-4147-A177-3AD203B41FA5}">
                      <a16:colId xmlns:a16="http://schemas.microsoft.com/office/drawing/2014/main" val="1923456588"/>
                    </a:ext>
                  </a:extLst>
                </a:gridCol>
                <a:gridCol w="1199901">
                  <a:extLst>
                    <a:ext uri="{9D8B030D-6E8A-4147-A177-3AD203B41FA5}">
                      <a16:colId xmlns:a16="http://schemas.microsoft.com/office/drawing/2014/main" val="260332704"/>
                    </a:ext>
                  </a:extLst>
                </a:gridCol>
              </a:tblGrid>
              <a:tr h="363120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Total Employment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99018"/>
                  </a:ext>
                </a:extLst>
              </a:tr>
              <a:tr h="474849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January 2023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January 2024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11684"/>
                  </a:ext>
                </a:extLst>
              </a:tr>
              <a:tr h="30725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Northern Virginia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1.56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1.58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13012"/>
                  </a:ext>
                </a:extLst>
              </a:tr>
              <a:tr h="30725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D.C. MSA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3.35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3.38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89615"/>
                  </a:ext>
                </a:extLst>
              </a:tr>
              <a:tr h="30725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4C97"/>
                          </a:solidFill>
                          <a:latin typeface="Franklin Gothic Book" panose="020B0503020102020204" pitchFamily="34" charset="0"/>
                        </a:rPr>
                        <a:t>United States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4C97"/>
                          </a:solidFill>
                          <a:latin typeface="Franklin Gothic Book" panose="020B0503020102020204" pitchFamily="34" charset="0"/>
                        </a:rPr>
                        <a:t>154.77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4C97"/>
                          </a:solidFill>
                          <a:latin typeface="Franklin Gothic Book" panose="020B0503020102020204" pitchFamily="34" charset="0"/>
                        </a:rPr>
                        <a:t>157.53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144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38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0EE2C39-CF35-43E8-ACDF-501B01C1A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942441"/>
              </p:ext>
            </p:extLst>
          </p:nvPr>
        </p:nvGraphicFramePr>
        <p:xfrm>
          <a:off x="731519" y="1666159"/>
          <a:ext cx="10708005" cy="462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46993B2-A212-4107-B06D-8CCB9574A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/>
          <a:lstStyle/>
          <a:p>
            <a:r>
              <a:rPr lang="en-US" dirty="0"/>
              <a:t>Labor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6EF75-55E5-48AE-A17F-D672345072C6}"/>
              </a:ext>
            </a:extLst>
          </p:cNvPr>
          <p:cNvSpPr txBox="1"/>
          <p:nvPr/>
        </p:nvSpPr>
        <p:spPr>
          <a:xfrm>
            <a:off x="731520" y="6319836"/>
            <a:ext cx="843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NOTE: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Data is not seasonally adjusted. LAUS data from January 2020 – December 2022 were subject to revision on April 21, 2023.</a:t>
            </a:r>
            <a:endParaRPr lang="en-US" sz="1000" i="1" dirty="0">
              <a:solidFill>
                <a:srgbClr val="64655C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U.S. BLS,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Local Area Unemployment Statistics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March 14, 2024, </a:t>
            </a:r>
            <a:r>
              <a:rPr lang="en-US" sz="1000" dirty="0">
                <a:solidFill>
                  <a:srgbClr val="628B1C"/>
                </a:solidFill>
                <a:latin typeface="Franklin Gothic Book" panose="020B0503020102020204" pitchFamily="34" charset="0"/>
                <a:hlinkClick r:id="rId4"/>
              </a:rPr>
              <a:t>https://www.bls.gov/lau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;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Current Population Survey,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 March 14, 2024.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645FE6-82FC-46E0-A3B7-B0A923FE9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284" y="6427050"/>
            <a:ext cx="1914478" cy="259991"/>
          </a:xfrm>
          <a:prstGeom prst="rect">
            <a:avLst/>
          </a:prstGeom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3BF46BBC-5188-4195-A90C-18816C81B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323239"/>
              </p:ext>
            </p:extLst>
          </p:nvPr>
        </p:nvGraphicFramePr>
        <p:xfrm>
          <a:off x="6824524" y="170959"/>
          <a:ext cx="461500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266">
                  <a:extLst>
                    <a:ext uri="{9D8B030D-6E8A-4147-A177-3AD203B41FA5}">
                      <a16:colId xmlns:a16="http://schemas.microsoft.com/office/drawing/2014/main" val="3449244985"/>
                    </a:ext>
                  </a:extLst>
                </a:gridCol>
                <a:gridCol w="1076834">
                  <a:extLst>
                    <a:ext uri="{9D8B030D-6E8A-4147-A177-3AD203B41FA5}">
                      <a16:colId xmlns:a16="http://schemas.microsoft.com/office/drawing/2014/main" val="1923456588"/>
                    </a:ext>
                  </a:extLst>
                </a:gridCol>
                <a:gridCol w="1199901">
                  <a:extLst>
                    <a:ext uri="{9D8B030D-6E8A-4147-A177-3AD203B41FA5}">
                      <a16:colId xmlns:a16="http://schemas.microsoft.com/office/drawing/2014/main" val="2603327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Total Labor Force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99018"/>
                  </a:ext>
                </a:extLst>
              </a:tr>
              <a:tr h="496281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February 2020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January 2024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11684"/>
                  </a:ext>
                </a:extLst>
              </a:tr>
              <a:tr h="3124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Alexandria/Arlington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257.5 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264.5 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13012"/>
                  </a:ext>
                </a:extLst>
              </a:tr>
              <a:tr h="22056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D.C. MSA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3.53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3.48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89615"/>
                  </a:ext>
                </a:extLst>
              </a:tr>
              <a:tr h="22056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4C97"/>
                          </a:solidFill>
                          <a:latin typeface="Franklin Gothic Book" panose="020B0503020102020204" pitchFamily="34" charset="0"/>
                        </a:rPr>
                        <a:t>United States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4C97"/>
                          </a:solidFill>
                          <a:latin typeface="Franklin Gothic Book" panose="020B0503020102020204" pitchFamily="34" charset="0"/>
                        </a:rPr>
                        <a:t>164.24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4C97"/>
                          </a:solidFill>
                          <a:latin typeface="Franklin Gothic Book" panose="020B0503020102020204" pitchFamily="34" charset="0"/>
                        </a:rPr>
                        <a:t>166.43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14444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4F305-C87A-49C2-BCFA-CFB0D740D43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80160" y="1097280"/>
            <a:ext cx="9693275" cy="461665"/>
          </a:xfrm>
        </p:spPr>
        <p:txBody>
          <a:bodyPr/>
          <a:lstStyle/>
          <a:p>
            <a:r>
              <a:rPr lang="en-US" i="0" dirty="0">
                <a:latin typeface="Franklin Gothic Medium" panose="020B0603020102020204" pitchFamily="34" charset="0"/>
              </a:rPr>
              <a:t>Labor Force Change from February 2020</a:t>
            </a:r>
          </a:p>
        </p:txBody>
      </p:sp>
    </p:spTree>
    <p:extLst>
      <p:ext uri="{BB962C8B-B14F-4D97-AF65-F5344CB8AC3E}">
        <p14:creationId xmlns:p14="http://schemas.microsoft.com/office/powerpoint/2010/main" val="216572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08F4231-764E-4E57-B10D-8D674DA058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290512"/>
              </p:ext>
            </p:extLst>
          </p:nvPr>
        </p:nvGraphicFramePr>
        <p:xfrm>
          <a:off x="357268" y="1391055"/>
          <a:ext cx="11103212" cy="496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C0E41F-F48B-49DA-B776-22EA98EE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23BE1-2DFB-43B5-9180-7BFF4D714EB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01343" y="1011678"/>
            <a:ext cx="9693275" cy="461665"/>
          </a:xfrm>
        </p:spPr>
        <p:txBody>
          <a:bodyPr/>
          <a:lstStyle/>
          <a:p>
            <a:r>
              <a:rPr lang="en-US" i="0" dirty="0">
                <a:latin typeface="Franklin Gothic Medium" panose="020B0603020102020204" pitchFamily="34" charset="0"/>
              </a:rPr>
              <a:t>Trend in Unemployment Rates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903AD-6245-4B46-81AA-4BC0C97B9CD5}"/>
              </a:ext>
            </a:extLst>
          </p:cNvPr>
          <p:cNvSpPr txBox="1"/>
          <p:nvPr/>
        </p:nvSpPr>
        <p:spPr>
          <a:xfrm>
            <a:off x="731520" y="6284176"/>
            <a:ext cx="693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NOTE: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Data is not seasonally adjusted. Data from January 2020 – December 2022 were subject to revision on April 21, 2023.</a:t>
            </a:r>
            <a:endParaRPr lang="en-US" sz="1000" i="1" dirty="0">
              <a:solidFill>
                <a:srgbClr val="64655C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U.S. BLS,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Local Area Unemployment Statistics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March 14, 2024, </a:t>
            </a:r>
            <a:r>
              <a:rPr lang="en-US" sz="1000" dirty="0">
                <a:solidFill>
                  <a:srgbClr val="628B1C"/>
                </a:solidFill>
                <a:latin typeface="Franklin Gothic Book" panose="020B0503020102020204" pitchFamily="34" charset="0"/>
                <a:hlinkClick r:id="rId4"/>
              </a:rPr>
              <a:t>https://www.bls.gov/lau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.  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4A07F-3E93-4117-81EE-3551E6121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957" y="6354236"/>
            <a:ext cx="1914478" cy="259991"/>
          </a:xfrm>
          <a:prstGeom prst="rect">
            <a:avLst/>
          </a:prstGeom>
        </p:spPr>
      </p:pic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A463176D-3E0B-437E-8E04-F4D1DF227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63871"/>
              </p:ext>
            </p:extLst>
          </p:nvPr>
        </p:nvGraphicFramePr>
        <p:xfrm>
          <a:off x="6545511" y="1006582"/>
          <a:ext cx="454025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393">
                  <a:extLst>
                    <a:ext uri="{9D8B030D-6E8A-4147-A177-3AD203B41FA5}">
                      <a16:colId xmlns:a16="http://schemas.microsoft.com/office/drawing/2014/main" val="3449244985"/>
                    </a:ext>
                  </a:extLst>
                </a:gridCol>
                <a:gridCol w="1059392">
                  <a:extLst>
                    <a:ext uri="{9D8B030D-6E8A-4147-A177-3AD203B41FA5}">
                      <a16:colId xmlns:a16="http://schemas.microsoft.com/office/drawing/2014/main" val="1923456588"/>
                    </a:ext>
                  </a:extLst>
                </a:gridCol>
                <a:gridCol w="1180465">
                  <a:extLst>
                    <a:ext uri="{9D8B030D-6E8A-4147-A177-3AD203B41FA5}">
                      <a16:colId xmlns:a16="http://schemas.microsoft.com/office/drawing/2014/main" val="2603327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Total Unemployed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99018"/>
                  </a:ext>
                </a:extLst>
              </a:tr>
              <a:tr h="496281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January 2023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January 2024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11684"/>
                  </a:ext>
                </a:extLst>
              </a:tr>
              <a:tr h="3124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Alexandria/Arlington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6,523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5,755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13012"/>
                  </a:ext>
                </a:extLst>
              </a:tr>
              <a:tr h="22056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NOVA Region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39,754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34,419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89615"/>
                  </a:ext>
                </a:extLst>
              </a:tr>
              <a:tr h="22056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4C97"/>
                          </a:solidFill>
                          <a:latin typeface="Franklin Gothic Book" panose="020B0503020102020204" pitchFamily="34" charset="0"/>
                        </a:rPr>
                        <a:t>D.C. MSA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4C97"/>
                          </a:solidFill>
                          <a:latin typeface="Franklin Gothic Book" panose="020B0503020102020204" pitchFamily="34" charset="0"/>
                        </a:rPr>
                        <a:t>104,388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4C97"/>
                          </a:solidFill>
                          <a:latin typeface="Franklin Gothic Book" panose="020B0503020102020204" pitchFamily="34" charset="0"/>
                        </a:rPr>
                        <a:t>97,566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144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47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E41F-F48B-49DA-B776-22EA98EE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/>
          <a:lstStyle/>
          <a:p>
            <a:r>
              <a:rPr lang="en-US" dirty="0"/>
              <a:t>Layoffs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23BE1-2DFB-43B5-9180-7BFF4D714EB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01343" y="1011678"/>
            <a:ext cx="9693275" cy="461665"/>
          </a:xfrm>
        </p:spPr>
        <p:txBody>
          <a:bodyPr/>
          <a:lstStyle/>
          <a:p>
            <a:r>
              <a:rPr lang="en-US" i="0" dirty="0">
                <a:latin typeface="Franklin Gothic Medium" panose="020B0603020102020204" pitchFamily="34" charset="0"/>
              </a:rPr>
              <a:t>Layoff Notices in Northern Virginia from October 2023 – March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4A07F-3E93-4117-81EE-3551E6121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957" y="6354236"/>
            <a:ext cx="1914478" cy="259991"/>
          </a:xfrm>
          <a:prstGeom prst="rect">
            <a:avLst/>
          </a:prstGeom>
        </p:spPr>
      </p:pic>
      <p:pic>
        <p:nvPicPr>
          <p:cNvPr id="17" name="Picture 1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60E7F70-BAC8-C3E0-74A6-134AAF696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41" y="3174688"/>
            <a:ext cx="5091270" cy="1110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93BED8-32D7-6F42-1FAA-4A5D61EDF9F3}"/>
              </a:ext>
            </a:extLst>
          </p:cNvPr>
          <p:cNvSpPr txBox="1"/>
          <p:nvPr/>
        </p:nvSpPr>
        <p:spPr>
          <a:xfrm>
            <a:off x="731520" y="6349985"/>
            <a:ext cx="8439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Virginia Employment Commission WARN Notices, March 15, 2024,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  <a:hlinkClick r:id="rId5"/>
              </a:rPr>
              <a:t>https://www.vec.virginia.gov/warn-notices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.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E3C77-E545-720F-9B3A-0AD97EFE7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" y="1447936"/>
            <a:ext cx="5968209" cy="49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3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93B2-A212-4107-B06D-8CCB9574A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/>
          <a:lstStyle/>
          <a:p>
            <a:r>
              <a:rPr lang="en-US" dirty="0"/>
              <a:t>Unemployment by industry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4F305-C87A-49C2-BCFA-CFB0D740D43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80160" y="1097280"/>
            <a:ext cx="9693275" cy="461665"/>
          </a:xfrm>
        </p:spPr>
        <p:txBody>
          <a:bodyPr/>
          <a:lstStyle/>
          <a:p>
            <a:r>
              <a:rPr lang="en-US" i="0" dirty="0">
                <a:latin typeface="Franklin Gothic Medium" panose="020B0603020102020204" pitchFamily="34" charset="0"/>
              </a:rPr>
              <a:t>Percent Change in Unemployment, Jan. 2023 – Dec.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4FB48-7F3B-453E-91C7-B98D3FB2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957" y="6321546"/>
            <a:ext cx="1914478" cy="259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1CEBB8-DBAA-4081-8AF4-3A70B273083F}"/>
              </a:ext>
            </a:extLst>
          </p:cNvPr>
          <p:cNvSpPr txBox="1"/>
          <p:nvPr/>
        </p:nvSpPr>
        <p:spPr>
          <a:xfrm>
            <a:off x="731520" y="6273760"/>
            <a:ext cx="6378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</a:t>
            </a:r>
            <a:r>
              <a:rPr lang="en-US" sz="1000" dirty="0" err="1">
                <a:solidFill>
                  <a:srgbClr val="64655C"/>
                </a:solidFill>
                <a:latin typeface="Franklin Gothic Book" panose="020B0503020102020204" pitchFamily="34" charset="0"/>
              </a:rPr>
              <a:t>Lightcast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 Analyst (2024.1 release).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74412F2-0E8E-9A9C-103D-4805873121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479944"/>
              </p:ext>
            </p:extLst>
          </p:nvPr>
        </p:nvGraphicFramePr>
        <p:xfrm>
          <a:off x="622215" y="1653709"/>
          <a:ext cx="10558463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395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91E9-F73E-47A2-879E-DDC1A03E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2181124"/>
            <a:ext cx="9692747" cy="720476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5B512-3046-4492-81D3-AC2AEA40C1C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26385" y="3179651"/>
            <a:ext cx="2965938" cy="15141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Marisa Lemma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</a:rPr>
              <a:t>Research Analyst,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</a:rPr>
              <a:t>Labor Market Intelligence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  <a:hlinkClick r:id="rId2"/>
              </a:rPr>
              <a:t>mlemma@nvcc.edu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0FC780-143F-158E-B5B0-06696AD60C24}"/>
              </a:ext>
            </a:extLst>
          </p:cNvPr>
          <p:cNvSpPr txBox="1">
            <a:spLocks/>
          </p:cNvSpPr>
          <p:nvPr/>
        </p:nvSpPr>
        <p:spPr>
          <a:xfrm>
            <a:off x="1249363" y="4941079"/>
            <a:ext cx="9692746" cy="4914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2000" b="0" i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63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4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2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  <a:hlinkClick r:id="rId3"/>
              </a:rPr>
              <a:t>www.nvcc.edu/lmi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0B1829-3842-C4F7-159A-03B5151690E0}"/>
              </a:ext>
            </a:extLst>
          </p:cNvPr>
          <p:cNvSpPr txBox="1">
            <a:spLocks/>
          </p:cNvSpPr>
          <p:nvPr/>
        </p:nvSpPr>
        <p:spPr>
          <a:xfrm>
            <a:off x="6399678" y="3148878"/>
            <a:ext cx="2965938" cy="15141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2000" b="0" i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63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4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2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Franklin Gothic Demi" panose="020B0703020102020204" pitchFamily="34" charset="0"/>
              </a:rPr>
              <a:t>Anya Upadhyaya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</a:rPr>
              <a:t>Research Analyst,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</a:rPr>
              <a:t>Labor Market Intelligence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  <a:hlinkClick r:id="rId4"/>
              </a:rPr>
              <a:t>aupadhyaya@nvcc.edu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99519"/>
      </p:ext>
    </p:extLst>
  </p:cSld>
  <p:clrMapOvr>
    <a:masterClrMapping/>
  </p:clrMapOvr>
</p:sld>
</file>

<file path=ppt/theme/theme1.xml><?xml version="1.0" encoding="utf-8"?>
<a:theme xmlns:a="http://schemas.openxmlformats.org/drawingml/2006/main" name="1_Dividend">
  <a:themeElements>
    <a:clrScheme name="NOVA Color Scheme">
      <a:dk1>
        <a:srgbClr val="101820"/>
      </a:dk1>
      <a:lt1>
        <a:srgbClr val="FFFFFF"/>
      </a:lt1>
      <a:dk2>
        <a:srgbClr val="65665C"/>
      </a:dk2>
      <a:lt2>
        <a:srgbClr val="EBEBEB"/>
      </a:lt2>
      <a:accent1>
        <a:srgbClr val="004E59"/>
      </a:accent1>
      <a:accent2>
        <a:srgbClr val="691F74"/>
      </a:accent2>
      <a:accent3>
        <a:srgbClr val="002A3A"/>
      </a:accent3>
      <a:accent4>
        <a:srgbClr val="D1D3D3"/>
      </a:accent4>
      <a:accent5>
        <a:srgbClr val="638C1C"/>
      </a:accent5>
      <a:accent6>
        <a:srgbClr val="C99700"/>
      </a:accent6>
      <a:hlink>
        <a:srgbClr val="046938"/>
      </a:hlink>
      <a:folHlink>
        <a:srgbClr val="004E5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Template-Working-Green-06.21.2019" id="{AF60DF2D-5B6E-6548-9C6D-2F032CD6877A}" vid="{C6E7A561-1C60-9B46-AED5-55A98EC013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10901</TotalTime>
  <Words>378</Words>
  <Application>Microsoft Office PowerPoint</Application>
  <PresentationFormat>Widescreen</PresentationFormat>
  <Paragraphs>74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Calibri</vt:lpstr>
      <vt:lpstr>Cambria</vt:lpstr>
      <vt:lpstr>Franklin Gothic Book</vt:lpstr>
      <vt:lpstr>Franklin Gothic Demi</vt:lpstr>
      <vt:lpstr>Franklin Gothic Demi Cond</vt:lpstr>
      <vt:lpstr>Franklin Gothic Medium</vt:lpstr>
      <vt:lpstr>Georgia</vt:lpstr>
      <vt:lpstr>Wingdings 2</vt:lpstr>
      <vt:lpstr>1_Dividend</vt:lpstr>
      <vt:lpstr>Labor market Update Q1 2024 Alexandria/Arlington</vt:lpstr>
      <vt:lpstr>Employment</vt:lpstr>
      <vt:lpstr>Labor force</vt:lpstr>
      <vt:lpstr>Unemployment</vt:lpstr>
      <vt:lpstr>Layoffs</vt:lpstr>
      <vt:lpstr>Unemployment by industry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market Research  at novA</dc:title>
  <dc:creator>Plumlee, Tucker B.</dc:creator>
  <cp:lastModifiedBy>David Remick</cp:lastModifiedBy>
  <cp:revision>403</cp:revision>
  <dcterms:created xsi:type="dcterms:W3CDTF">2021-03-23T14:13:04Z</dcterms:created>
  <dcterms:modified xsi:type="dcterms:W3CDTF">2024-03-21T12:09:51Z</dcterms:modified>
</cp:coreProperties>
</file>