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sldIdLst>
    <p:sldId id="256" r:id="rId2"/>
    <p:sldId id="369" r:id="rId3"/>
    <p:sldId id="371" r:id="rId4"/>
    <p:sldId id="370" r:id="rId5"/>
    <p:sldId id="377" r:id="rId6"/>
    <p:sldId id="375" r:id="rId7"/>
    <p:sldId id="378" r:id="rId8"/>
    <p:sldId id="376" r:id="rId9"/>
    <p:sldId id="3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lumlee, Tucker B." initials="PTB" lastIdx="16" clrIdx="0">
    <p:extLst>
      <p:ext uri="{19B8F6BF-5375-455C-9EA6-DF929625EA0E}">
        <p15:presenceInfo xmlns:p15="http://schemas.microsoft.com/office/powerpoint/2012/main" userId="S::tplumlee@nvcc.edu::204fa1d7-d71f-436c-855a-f708778190d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6A38"/>
    <a:srgbClr val="638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79618" autoAdjust="0"/>
  </p:normalViewPr>
  <p:slideViewPr>
    <p:cSldViewPr snapToGrid="0">
      <p:cViewPr varScale="1">
        <p:scale>
          <a:sx n="88" d="100"/>
          <a:sy n="88" d="100"/>
        </p:scale>
        <p:origin x="14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-eqnacifs2\group\cs\csoir\Labor%20Market%20Intelligence\Presentations\Prep\AARWC%20LMI%20Updates\2023_Q3\AARWC%20Data%20-%202023Q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-eqnacifs2\group\cs\csoir\Labor%20Market%20Intelligence\Presentations\Prep\AARWC%20LMI%20Updates\2023_Q3\AARWC%20Data%20-%202023Q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n-eqnacifs2\group\cs\csoir\Labor%20Market%20Intelligence\Presentations\Prep\AARWC%20LMI%20Updates\2023_Q3\AARWC%20Data%20-%202023Q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n-eqnacifs2\group\cs\csoir\Labor%20Market%20Intelligence\Presentations\Prep\AARWC%20LMI%20Updates\2023_Q3\AARWC%20Data%20-%202023Q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n-eqnacifs2\group\cs\csoir\Labor%20Market%20Intelligence\Presentations\Prep\AARWC%20LMI%20Updates\2023_Q3\AARWC%20Data%20-%202023Q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913604178085542E-2"/>
          <c:y val="2.3747076782520523E-2"/>
          <c:w val="0.85594205223498165"/>
          <c:h val="0.82598024579683704"/>
        </c:manualLayout>
      </c:layout>
      <c:lineChart>
        <c:grouping val="standard"/>
        <c:varyColors val="0"/>
        <c:ser>
          <c:idx val="1"/>
          <c:order val="0"/>
          <c:tx>
            <c:strRef>
              <c:f>Employment!$F$1</c:f>
              <c:strCache>
                <c:ptCount val="1"/>
                <c:pt idx="0">
                  <c:v>Northern Virginia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Pt>
            <c:idx val="2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96C1-48DD-A242-9D5A53364A16}"/>
              </c:ext>
            </c:extLst>
          </c:dPt>
          <c:dPt>
            <c:idx val="3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96C1-48DD-A242-9D5A53364A16}"/>
              </c:ext>
            </c:extLst>
          </c:dPt>
          <c:dPt>
            <c:idx val="3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96C1-48DD-A242-9D5A53364A16}"/>
              </c:ext>
            </c:extLst>
          </c:dPt>
          <c:dPt>
            <c:idx val="3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96C1-48DD-A242-9D5A53364A16}"/>
              </c:ext>
            </c:extLst>
          </c:dPt>
          <c:dPt>
            <c:idx val="39"/>
            <c:marker>
              <c:symbol val="circle"/>
              <c:size val="7"/>
              <c:spPr>
                <a:solidFill>
                  <a:schemeClr val="accent5"/>
                </a:solidFill>
                <a:ln w="9525">
                  <a:solidFill>
                    <a:schemeClr val="accent5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96C1-48DD-A242-9D5A53364A16}"/>
              </c:ext>
            </c:extLst>
          </c:dPt>
          <c:dLbls>
            <c:dLbl>
              <c:idx val="39"/>
              <c:layout>
                <c:manualLayout>
                  <c:x val="-1.1318619128466328E-3"/>
                  <c:y val="6.02228244504667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6C1-48DD-A242-9D5A53364A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5"/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Employment!$A$47:$A$86</c:f>
              <c:numCache>
                <c:formatCode>m/d/yyyy</c:formatCode>
                <c:ptCount val="40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</c:numCache>
            </c:numRef>
          </c:cat>
          <c:val>
            <c:numRef>
              <c:f>Employment!$F$47:$F$86</c:f>
              <c:numCache>
                <c:formatCode>0.0%</c:formatCode>
                <c:ptCount val="40"/>
                <c:pt idx="0">
                  <c:v>0</c:v>
                </c:pt>
                <c:pt idx="1">
                  <c:v>-1.953506544246923E-3</c:v>
                </c:pt>
                <c:pt idx="2">
                  <c:v>-0.11838249658136352</c:v>
                </c:pt>
                <c:pt idx="3">
                  <c:v>-0.11493130168652731</c:v>
                </c:pt>
                <c:pt idx="4">
                  <c:v>-9.6503223285798037E-2</c:v>
                </c:pt>
                <c:pt idx="5">
                  <c:v>-8.582405417724813E-2</c:v>
                </c:pt>
                <c:pt idx="6">
                  <c:v>-6.4791300384189621E-2</c:v>
                </c:pt>
                <c:pt idx="7">
                  <c:v>-5.8670313212216017E-2</c:v>
                </c:pt>
                <c:pt idx="8">
                  <c:v>-5.6847040437585435E-2</c:v>
                </c:pt>
                <c:pt idx="9">
                  <c:v>-5.4502832584489187E-2</c:v>
                </c:pt>
                <c:pt idx="10">
                  <c:v>-5.1572572768118802E-2</c:v>
                </c:pt>
                <c:pt idx="11">
                  <c:v>-4.701439083154265E-2</c:v>
                </c:pt>
                <c:pt idx="12">
                  <c:v>-4.7079507716350819E-2</c:v>
                </c:pt>
                <c:pt idx="13">
                  <c:v>-4.2065507586117171E-2</c:v>
                </c:pt>
                <c:pt idx="14">
                  <c:v>-3.9656182848212602E-2</c:v>
                </c:pt>
                <c:pt idx="15">
                  <c:v>-3.7637559419157356E-2</c:v>
                </c:pt>
                <c:pt idx="16">
                  <c:v>-3.4381715178745817E-2</c:v>
                </c:pt>
                <c:pt idx="17">
                  <c:v>-3.0279351435827308E-2</c:v>
                </c:pt>
                <c:pt idx="18">
                  <c:v>-2.4028130494237215E-2</c:v>
                </c:pt>
                <c:pt idx="19">
                  <c:v>-2.5851403268867645E-2</c:v>
                </c:pt>
                <c:pt idx="20">
                  <c:v>-2.0707169369017356E-2</c:v>
                </c:pt>
                <c:pt idx="21">
                  <c:v>-1.862342905515409E-2</c:v>
                </c:pt>
                <c:pt idx="22">
                  <c:v>-1.5823403008400048E-2</c:v>
                </c:pt>
                <c:pt idx="23">
                  <c:v>-1.7842026437455291E-2</c:v>
                </c:pt>
                <c:pt idx="24">
                  <c:v>-1.0744285993358077E-2</c:v>
                </c:pt>
                <c:pt idx="25">
                  <c:v>-8.6605456794946623E-3</c:v>
                </c:pt>
                <c:pt idx="26">
                  <c:v>-5.7302858631242785E-3</c:v>
                </c:pt>
                <c:pt idx="27">
                  <c:v>-4.9488832454256271E-3</c:v>
                </c:pt>
                <c:pt idx="28">
                  <c:v>-7.8791430617960127E-3</c:v>
                </c:pt>
                <c:pt idx="29">
                  <c:v>2.8000260467538935E-3</c:v>
                </c:pt>
                <c:pt idx="30">
                  <c:v>8.5303119098781716E-3</c:v>
                </c:pt>
                <c:pt idx="31">
                  <c:v>8.4651950250699999E-3</c:v>
                </c:pt>
                <c:pt idx="32">
                  <c:v>9.3117145275769704E-3</c:v>
                </c:pt>
                <c:pt idx="33">
                  <c:v>9.0512469883439889E-3</c:v>
                </c:pt>
                <c:pt idx="34">
                  <c:v>9.2465976427687988E-3</c:v>
                </c:pt>
                <c:pt idx="35">
                  <c:v>1.2567558767988509E-2</c:v>
                </c:pt>
                <c:pt idx="36">
                  <c:v>1.4195480888194278E-2</c:v>
                </c:pt>
                <c:pt idx="37">
                  <c:v>1.5693169238783555E-2</c:v>
                </c:pt>
                <c:pt idx="38">
                  <c:v>1.6735039395715339E-2</c:v>
                </c:pt>
                <c:pt idx="39">
                  <c:v>2.0381584944976203E-2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6C1-48DD-A242-9D5A53364A16}"/>
            </c:ext>
          </c:extLst>
        </c:ser>
        <c:ser>
          <c:idx val="0"/>
          <c:order val="1"/>
          <c:tx>
            <c:strRef>
              <c:f>Employment!$E$1</c:f>
              <c:strCache>
                <c:ptCount val="1"/>
                <c:pt idx="0">
                  <c:v>Washington D.C. MSA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Pt>
            <c:idx val="2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96C1-48DD-A242-9D5A53364A16}"/>
              </c:ext>
            </c:extLst>
          </c:dPt>
          <c:dPt>
            <c:idx val="3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96C1-48DD-A242-9D5A53364A16}"/>
              </c:ext>
            </c:extLst>
          </c:dPt>
          <c:dPt>
            <c:idx val="3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8-96C1-48DD-A242-9D5A53364A16}"/>
              </c:ext>
            </c:extLst>
          </c:dPt>
          <c:dPt>
            <c:idx val="3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96C1-48DD-A242-9D5A53364A16}"/>
              </c:ext>
            </c:extLst>
          </c:dPt>
          <c:dPt>
            <c:idx val="39"/>
            <c:marker>
              <c:symbol val="circle"/>
              <c:size val="7"/>
              <c:spPr>
                <a:solidFill>
                  <a:schemeClr val="accent6"/>
                </a:solidFill>
                <a:ln w="9525">
                  <a:solidFill>
                    <a:schemeClr val="accent6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96C1-48DD-A242-9D5A53364A16}"/>
              </c:ext>
            </c:extLst>
          </c:dPt>
          <c:dLbls>
            <c:dLbl>
              <c:idx val="3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6C1-48DD-A242-9D5A53364A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6"/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Employment!$A$47:$A$86</c:f>
              <c:numCache>
                <c:formatCode>m/d/yyyy</c:formatCode>
                <c:ptCount val="40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</c:numCache>
            </c:numRef>
          </c:cat>
          <c:val>
            <c:numRef>
              <c:f>Employment!$E$47:$E$86</c:f>
              <c:numCache>
                <c:formatCode>0.0%</c:formatCode>
                <c:ptCount val="40"/>
                <c:pt idx="0">
                  <c:v>0</c:v>
                </c:pt>
                <c:pt idx="1">
                  <c:v>-7.6292988733476438E-3</c:v>
                </c:pt>
                <c:pt idx="2">
                  <c:v>-0.12425703048762451</c:v>
                </c:pt>
                <c:pt idx="3">
                  <c:v>-0.12118165419759286</c:v>
                </c:pt>
                <c:pt idx="4">
                  <c:v>-0.10858443977880942</c:v>
                </c:pt>
                <c:pt idx="5">
                  <c:v>-9.4804388325398448E-2</c:v>
                </c:pt>
                <c:pt idx="6">
                  <c:v>-8.1497471685838457E-2</c:v>
                </c:pt>
                <c:pt idx="7">
                  <c:v>-7.3217612443445587E-2</c:v>
                </c:pt>
                <c:pt idx="8">
                  <c:v>-7.3661176331430919E-2</c:v>
                </c:pt>
                <c:pt idx="9">
                  <c:v>-7.2596623000266147E-2</c:v>
                </c:pt>
                <c:pt idx="10">
                  <c:v>-7.0999793003518913E-2</c:v>
                </c:pt>
                <c:pt idx="11">
                  <c:v>-6.8308838749741252E-2</c:v>
                </c:pt>
                <c:pt idx="12">
                  <c:v>-6.7126001715113709E-2</c:v>
                </c:pt>
                <c:pt idx="13">
                  <c:v>-6.3459206907768254E-2</c:v>
                </c:pt>
                <c:pt idx="14">
                  <c:v>-5.9733270248691489E-2</c:v>
                </c:pt>
                <c:pt idx="15">
                  <c:v>-5.627347192240581E-2</c:v>
                </c:pt>
                <c:pt idx="16">
                  <c:v>-5.3050241003045701E-2</c:v>
                </c:pt>
                <c:pt idx="17">
                  <c:v>-4.7195197681639385E-2</c:v>
                </c:pt>
                <c:pt idx="18">
                  <c:v>-4.2700416950054602E-2</c:v>
                </c:pt>
                <c:pt idx="19">
                  <c:v>-4.1103586953307507E-2</c:v>
                </c:pt>
                <c:pt idx="20">
                  <c:v>-3.6845373628648287E-2</c:v>
                </c:pt>
                <c:pt idx="21">
                  <c:v>-3.3976993819676386E-2</c:v>
                </c:pt>
                <c:pt idx="22">
                  <c:v>-3.0310199012331077E-2</c:v>
                </c:pt>
                <c:pt idx="23">
                  <c:v>-3.4420557707661718E-2</c:v>
                </c:pt>
                <c:pt idx="24">
                  <c:v>-2.7205251796433749E-2</c:v>
                </c:pt>
                <c:pt idx="25">
                  <c:v>-2.7382677351627853E-2</c:v>
                </c:pt>
                <c:pt idx="26">
                  <c:v>-2.5933701984209072E-2</c:v>
                </c:pt>
                <c:pt idx="27">
                  <c:v>-2.3863737173610854E-2</c:v>
                </c:pt>
                <c:pt idx="28">
                  <c:v>-2.8742939941449514E-2</c:v>
                </c:pt>
                <c:pt idx="29">
                  <c:v>-1.9102818109234976E-2</c:v>
                </c:pt>
                <c:pt idx="30">
                  <c:v>-1.7180707927965198E-2</c:v>
                </c:pt>
                <c:pt idx="31">
                  <c:v>-1.6323151077860195E-2</c:v>
                </c:pt>
                <c:pt idx="32">
                  <c:v>-1.7831268297010299E-2</c:v>
                </c:pt>
                <c:pt idx="33">
                  <c:v>-1.6204867374397414E-2</c:v>
                </c:pt>
                <c:pt idx="34">
                  <c:v>-1.4282757193127637E-2</c:v>
                </c:pt>
                <c:pt idx="35">
                  <c:v>-1.0645533311647989E-2</c:v>
                </c:pt>
                <c:pt idx="36">
                  <c:v>-8.812135907975199E-3</c:v>
                </c:pt>
                <c:pt idx="37">
                  <c:v>-7.2448768370937701E-3</c:v>
                </c:pt>
                <c:pt idx="38">
                  <c:v>-5.4706212851524383E-3</c:v>
                </c:pt>
                <c:pt idx="39">
                  <c:v>-3.9033622142708754E-3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6C1-48DD-A242-9D5A53364A16}"/>
            </c:ext>
          </c:extLst>
        </c:ser>
        <c:ser>
          <c:idx val="3"/>
          <c:order val="2"/>
          <c:tx>
            <c:strRef>
              <c:f>Employment!$G$1</c:f>
              <c:strCache>
                <c:ptCount val="1"/>
                <c:pt idx="0">
                  <c:v>USA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2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C-96C1-48DD-A242-9D5A53364A16}"/>
              </c:ext>
            </c:extLst>
          </c:dPt>
          <c:dPt>
            <c:idx val="3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D-96C1-48DD-A242-9D5A53364A16}"/>
              </c:ext>
            </c:extLst>
          </c:dPt>
          <c:dPt>
            <c:idx val="3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E-96C1-48DD-A242-9D5A53364A16}"/>
              </c:ext>
            </c:extLst>
          </c:dPt>
          <c:dPt>
            <c:idx val="3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F-96C1-48DD-A242-9D5A53364A16}"/>
              </c:ext>
            </c:extLst>
          </c:dPt>
          <c:dPt>
            <c:idx val="39"/>
            <c:marker>
              <c:symbol val="circle"/>
              <c:size val="7"/>
              <c:spPr>
                <a:solidFill>
                  <a:schemeClr val="accent2"/>
                </a:solidFill>
                <a:ln w="9525">
                  <a:solidFill>
                    <a:schemeClr val="accent2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96C1-48DD-A242-9D5A53364A16}"/>
              </c:ext>
            </c:extLst>
          </c:dPt>
          <c:dLbls>
            <c:dLbl>
              <c:idx val="39"/>
              <c:layout>
                <c:manualLayout>
                  <c:x val="-3.3955857385398981E-3"/>
                  <c:y val="-1.2044564890093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6C1-48DD-A242-9D5A53364A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/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Employment!$A$47:$A$86</c:f>
              <c:numCache>
                <c:formatCode>m/d/yyyy</c:formatCode>
                <c:ptCount val="40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</c:numCache>
            </c:numRef>
          </c:cat>
          <c:val>
            <c:numRef>
              <c:f>Employment!$G$47:$G$86</c:f>
              <c:numCache>
                <c:formatCode>0.0%</c:formatCode>
                <c:ptCount val="40"/>
                <c:pt idx="0">
                  <c:v>0</c:v>
                </c:pt>
                <c:pt idx="1">
                  <c:v>-9.3652991711021122E-3</c:v>
                </c:pt>
                <c:pt idx="2">
                  <c:v>-0.1439972173182561</c:v>
                </c:pt>
                <c:pt idx="3">
                  <c:v>-0.12676952963490429</c:v>
                </c:pt>
                <c:pt idx="4">
                  <c:v>-9.680976038747531E-2</c:v>
                </c:pt>
                <c:pt idx="5">
                  <c:v>-8.7332891429471482E-2</c:v>
                </c:pt>
                <c:pt idx="6">
                  <c:v>-7.594621023685609E-2</c:v>
                </c:pt>
                <c:pt idx="7">
                  <c:v>-6.9639235812589004E-2</c:v>
                </c:pt>
                <c:pt idx="8">
                  <c:v>-6.4920490119510926E-2</c:v>
                </c:pt>
                <c:pt idx="9">
                  <c:v>-6.3187876958213832E-2</c:v>
                </c:pt>
                <c:pt idx="10">
                  <c:v>-6.4946741834076033E-2</c:v>
                </c:pt>
                <c:pt idx="11">
                  <c:v>-6.1704655085285255E-2</c:v>
                </c:pt>
                <c:pt idx="12">
                  <c:v>-5.7930971116551051E-2</c:v>
                </c:pt>
                <c:pt idx="13">
                  <c:v>-5.2785635061789973E-2</c:v>
                </c:pt>
                <c:pt idx="14">
                  <c:v>-5.0908637470384786E-2</c:v>
                </c:pt>
                <c:pt idx="15">
                  <c:v>-4.7745305865289328E-2</c:v>
                </c:pt>
                <c:pt idx="16">
                  <c:v>-4.3197196316884449E-2</c:v>
                </c:pt>
                <c:pt idx="17">
                  <c:v>-3.8150304191742521E-2</c:v>
                </c:pt>
                <c:pt idx="18">
                  <c:v>-3.3799082502575947E-2</c:v>
                </c:pt>
                <c:pt idx="19">
                  <c:v>-3.0143531249384726E-2</c:v>
                </c:pt>
                <c:pt idx="20">
                  <c:v>-2.5017883980547481E-2</c:v>
                </c:pt>
                <c:pt idx="21">
                  <c:v>-2.0988245794803472E-2</c:v>
                </c:pt>
                <c:pt idx="22">
                  <c:v>-1.7253939397916928E-2</c:v>
                </c:pt>
                <c:pt idx="23">
                  <c:v>-1.4865033372492141E-2</c:v>
                </c:pt>
                <c:pt idx="24">
                  <c:v>-8.9321458807778385E-3</c:v>
                </c:pt>
                <c:pt idx="25">
                  <c:v>-6.2150934232892089E-3</c:v>
                </c:pt>
                <c:pt idx="26">
                  <c:v>-4.5481095484048804E-3</c:v>
                </c:pt>
                <c:pt idx="27">
                  <c:v>-2.1592035229800947E-3</c:v>
                </c:pt>
                <c:pt idx="28">
                  <c:v>2.6908007429235221E-4</c:v>
                </c:pt>
                <c:pt idx="29">
                  <c:v>3.9968235425376216E-3</c:v>
                </c:pt>
                <c:pt idx="30">
                  <c:v>6.3069744242670849E-3</c:v>
                </c:pt>
                <c:pt idx="31">
                  <c:v>8.6039994487139941E-3</c:v>
                </c:pt>
                <c:pt idx="32">
                  <c:v>1.0730388328487704E-2</c:v>
                </c:pt>
                <c:pt idx="33">
                  <c:v>1.2633637634458E-2</c:v>
                </c:pt>
                <c:pt idx="34">
                  <c:v>1.4202177579723176E-2</c:v>
                </c:pt>
                <c:pt idx="35">
                  <c:v>1.7299879898405864E-2</c:v>
                </c:pt>
                <c:pt idx="36">
                  <c:v>1.8927486201442533E-2</c:v>
                </c:pt>
                <c:pt idx="37">
                  <c:v>2.0351641716599617E-2</c:v>
                </c:pt>
                <c:pt idx="38">
                  <c:v>2.228114273713502E-2</c:v>
                </c:pt>
                <c:pt idx="39">
                  <c:v>2.4505975546527881E-2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96C1-48DD-A242-9D5A53364A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8107744"/>
        <c:axId val="568105664"/>
        <c:extLst/>
      </c:lineChart>
      <c:dateAx>
        <c:axId val="568107744"/>
        <c:scaling>
          <c:orientation val="minMax"/>
        </c:scaling>
        <c:delete val="0"/>
        <c:axPos val="b"/>
        <c:numFmt formatCode="mmm\ yyyy" sourceLinked="0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568105664"/>
        <c:crosses val="autoZero"/>
        <c:auto val="1"/>
        <c:lblOffset val="100"/>
        <c:baseTimeUnit val="months"/>
      </c:dateAx>
      <c:valAx>
        <c:axId val="5681056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chemeClr val="tx2"/>
                    </a:solidFill>
                    <a:latin typeface="Franklin Gothic Book" panose="020B0503020102020204" pitchFamily="34" charset="0"/>
                  </a:rPr>
                  <a:t>% Change from February 2020</a:t>
                </a:r>
              </a:p>
            </c:rich>
          </c:tx>
          <c:layout>
            <c:manualLayout>
              <c:xMode val="edge"/>
              <c:yMode val="edge"/>
              <c:x val="1.028924864867274E-3"/>
              <c:y val="0.25083928646227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2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5681077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034080184730222"/>
          <c:y val="0.51063841254107545"/>
          <c:w val="0.22129439781538546"/>
          <c:h val="0.261404627882456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43509668243347E-2"/>
          <c:y val="2.0280323031370364E-2"/>
          <c:w val="0.87687406721218653"/>
          <c:h val="0.85594161726489304"/>
        </c:manualLayout>
      </c:layout>
      <c:lineChart>
        <c:grouping val="standard"/>
        <c:varyColors val="0"/>
        <c:ser>
          <c:idx val="0"/>
          <c:order val="0"/>
          <c:tx>
            <c:strRef>
              <c:f>'Labor Force Chg'!$N$2</c:f>
              <c:strCache>
                <c:ptCount val="1"/>
                <c:pt idx="0">
                  <c:v>Alexandria/Arlington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Pt>
            <c:idx val="2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42A5-4C43-B7D0-FF34BC327D5F}"/>
              </c:ext>
            </c:extLst>
          </c:dPt>
          <c:dPt>
            <c:idx val="3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42A5-4C43-B7D0-FF34BC327D5F}"/>
              </c:ext>
            </c:extLst>
          </c:dPt>
          <c:dPt>
            <c:idx val="3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42A5-4C43-B7D0-FF34BC327D5F}"/>
              </c:ext>
            </c:extLst>
          </c:dPt>
          <c:dPt>
            <c:idx val="38"/>
            <c:marker>
              <c:symbol val="circle"/>
              <c:size val="7"/>
              <c:spPr>
                <a:solidFill>
                  <a:schemeClr val="accent6"/>
                </a:solidFill>
                <a:ln w="9525">
                  <a:solidFill>
                    <a:schemeClr val="accent6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42A5-4C43-B7D0-FF34BC327D5F}"/>
              </c:ext>
            </c:extLst>
          </c:dPt>
          <c:dLbls>
            <c:dLbl>
              <c:idx val="3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A5-4C43-B7D0-FF34BC327D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6"/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'Labor Force Chg'!$A$4:$A$42</c:f>
              <c:numCache>
                <c:formatCode>m/d/yyyy</c:formatCode>
                <c:ptCount val="39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</c:numCache>
            </c:numRef>
          </c:cat>
          <c:val>
            <c:numRef>
              <c:f>'Labor Force Chg'!$J$4:$J$42</c:f>
              <c:numCache>
                <c:formatCode>0.0%</c:formatCode>
                <c:ptCount val="39"/>
                <c:pt idx="0">
                  <c:v>0</c:v>
                </c:pt>
                <c:pt idx="1">
                  <c:v>-3.09151425941534E-3</c:v>
                </c:pt>
                <c:pt idx="2">
                  <c:v>-5.4097615727884629E-2</c:v>
                </c:pt>
                <c:pt idx="3">
                  <c:v>-6.0113640335716645E-2</c:v>
                </c:pt>
                <c:pt idx="4">
                  <c:v>-2.3761161104400741E-2</c:v>
                </c:pt>
                <c:pt idx="5">
                  <c:v>-2.3077610212871691E-2</c:v>
                </c:pt>
                <c:pt idx="6">
                  <c:v>-2.1155123330446335E-2</c:v>
                </c:pt>
                <c:pt idx="7">
                  <c:v>-3.5066937497815309E-2</c:v>
                </c:pt>
                <c:pt idx="8">
                  <c:v>-2.9497551256607357E-2</c:v>
                </c:pt>
                <c:pt idx="9">
                  <c:v>-3.6632113686941414E-2</c:v>
                </c:pt>
                <c:pt idx="10">
                  <c:v>-4.4205546860132228E-2</c:v>
                </c:pt>
                <c:pt idx="11">
                  <c:v>-4.1801467304129702E-2</c:v>
                </c:pt>
                <c:pt idx="12">
                  <c:v>-3.5237825220697627E-2</c:v>
                </c:pt>
                <c:pt idx="13">
                  <c:v>-2.7411944275067102E-2</c:v>
                </c:pt>
                <c:pt idx="14">
                  <c:v>-2.5353523976712644E-2</c:v>
                </c:pt>
                <c:pt idx="15">
                  <c:v>-2.2211520162809362E-2</c:v>
                </c:pt>
                <c:pt idx="16">
                  <c:v>-9.9813965410771033E-3</c:v>
                </c:pt>
                <c:pt idx="17">
                  <c:v>-2.1477479716792702E-3</c:v>
                </c:pt>
                <c:pt idx="18">
                  <c:v>-1.6409105208580077E-2</c:v>
                </c:pt>
                <c:pt idx="19">
                  <c:v>-3.0014098237137743E-2</c:v>
                </c:pt>
                <c:pt idx="20">
                  <c:v>-2.5574901254082905E-2</c:v>
                </c:pt>
                <c:pt idx="21">
                  <c:v>-2.7112890760023101E-2</c:v>
                </c:pt>
                <c:pt idx="22">
                  <c:v>-2.0638576349915949E-2</c:v>
                </c:pt>
                <c:pt idx="23">
                  <c:v>-1.7717949813382816E-2</c:v>
                </c:pt>
                <c:pt idx="24">
                  <c:v>-7.8724866882348143E-3</c:v>
                </c:pt>
                <c:pt idx="25">
                  <c:v>6.8355089152905002E-4</c:v>
                </c:pt>
                <c:pt idx="26">
                  <c:v>-1.8486944566352692E-3</c:v>
                </c:pt>
                <c:pt idx="27">
                  <c:v>4.6994123792620801E-3</c:v>
                </c:pt>
                <c:pt idx="28">
                  <c:v>8.5288508965779553E-3</c:v>
                </c:pt>
                <c:pt idx="29">
                  <c:v>1.2385476097079851E-2</c:v>
                </c:pt>
                <c:pt idx="30">
                  <c:v>7.6977151534687316E-3</c:v>
                </c:pt>
                <c:pt idx="31">
                  <c:v>1.7360639120083121E-3</c:v>
                </c:pt>
                <c:pt idx="32">
                  <c:v>7.9695819853269345E-3</c:v>
                </c:pt>
                <c:pt idx="33">
                  <c:v>2.9361617840677479E-3</c:v>
                </c:pt>
                <c:pt idx="34">
                  <c:v>4.3187988146606848E-3</c:v>
                </c:pt>
                <c:pt idx="35">
                  <c:v>1.1430058373692598E-2</c:v>
                </c:pt>
                <c:pt idx="36">
                  <c:v>2.0700717340054853E-2</c:v>
                </c:pt>
                <c:pt idx="37">
                  <c:v>3.5967981854830855E-2</c:v>
                </c:pt>
                <c:pt idx="38">
                  <c:v>3.3144450615389953E-2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2A5-4C43-B7D0-FF34BC327D5F}"/>
            </c:ext>
          </c:extLst>
        </c:ser>
        <c:ser>
          <c:idx val="1"/>
          <c:order val="1"/>
          <c:tx>
            <c:strRef>
              <c:f>'Labor Force Chg'!$L$2</c:f>
              <c:strCache>
                <c:ptCount val="1"/>
                <c:pt idx="0">
                  <c:v>D.C. MSA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Pt>
            <c:idx val="2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42A5-4C43-B7D0-FF34BC327D5F}"/>
              </c:ext>
            </c:extLst>
          </c:dPt>
          <c:dPt>
            <c:idx val="3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42A5-4C43-B7D0-FF34BC327D5F}"/>
              </c:ext>
            </c:extLst>
          </c:dPt>
          <c:dPt>
            <c:idx val="3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42A5-4C43-B7D0-FF34BC327D5F}"/>
              </c:ext>
            </c:extLst>
          </c:dPt>
          <c:dPt>
            <c:idx val="38"/>
            <c:marker>
              <c:symbol val="circle"/>
              <c:size val="7"/>
              <c:spPr>
                <a:solidFill>
                  <a:schemeClr val="accent5"/>
                </a:solidFill>
                <a:ln w="9525">
                  <a:solidFill>
                    <a:schemeClr val="accent5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42A5-4C43-B7D0-FF34BC327D5F}"/>
              </c:ext>
            </c:extLst>
          </c:dPt>
          <c:dLbls>
            <c:dLbl>
              <c:idx val="3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2A5-4C43-B7D0-FF34BC327D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5"/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'Labor Force Chg'!$A$4:$A$42</c:f>
              <c:numCache>
                <c:formatCode>m/d/yyyy</c:formatCode>
                <c:ptCount val="39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</c:numCache>
            </c:numRef>
          </c:cat>
          <c:val>
            <c:numRef>
              <c:f>'Labor Force Chg'!$L$4:$L$42</c:f>
              <c:numCache>
                <c:formatCode>0.0%</c:formatCode>
                <c:ptCount val="39"/>
                <c:pt idx="0">
                  <c:v>0</c:v>
                </c:pt>
                <c:pt idx="1">
                  <c:v>-3.8085913402480243E-3</c:v>
                </c:pt>
                <c:pt idx="2">
                  <c:v>-4.4476110222244403E-2</c:v>
                </c:pt>
                <c:pt idx="3">
                  <c:v>-5.330184277619876E-2</c:v>
                </c:pt>
                <c:pt idx="4">
                  <c:v>-3.3640287794270307E-2</c:v>
                </c:pt>
                <c:pt idx="5">
                  <c:v>-3.0413139129588873E-2</c:v>
                </c:pt>
                <c:pt idx="6">
                  <c:v>-3.1402442569772426E-2</c:v>
                </c:pt>
                <c:pt idx="7">
                  <c:v>-4.3387819711927733E-2</c:v>
                </c:pt>
                <c:pt idx="8">
                  <c:v>-3.8680686714999246E-2</c:v>
                </c:pt>
                <c:pt idx="9">
                  <c:v>-4.6795924682468515E-2</c:v>
                </c:pt>
                <c:pt idx="10">
                  <c:v>-5.4816430038406416E-2</c:v>
                </c:pt>
                <c:pt idx="11">
                  <c:v>-5.7422144116665241E-2</c:v>
                </c:pt>
                <c:pt idx="12">
                  <c:v>-5.2446696597255649E-2</c:v>
                </c:pt>
                <c:pt idx="13">
                  <c:v>-4.6987375319545333E-2</c:v>
                </c:pt>
                <c:pt idx="14">
                  <c:v>-4.7875706275581686E-2</c:v>
                </c:pt>
                <c:pt idx="15">
                  <c:v>-4.5454635700637014E-2</c:v>
                </c:pt>
                <c:pt idx="16">
                  <c:v>-3.2035506009706394E-2</c:v>
                </c:pt>
                <c:pt idx="17">
                  <c:v>-2.44205923737979E-2</c:v>
                </c:pt>
                <c:pt idx="18">
                  <c:v>-3.7501350790606014E-2</c:v>
                </c:pt>
                <c:pt idx="19">
                  <c:v>-4.798320226291819E-2</c:v>
                </c:pt>
                <c:pt idx="20">
                  <c:v>-4.4103136018161404E-2</c:v>
                </c:pt>
                <c:pt idx="21">
                  <c:v>-4.4596369585386042E-2</c:v>
                </c:pt>
                <c:pt idx="22">
                  <c:v>-4.5568938821736182E-2</c:v>
                </c:pt>
                <c:pt idx="23">
                  <c:v>-4.3146166463350788E-2</c:v>
                </c:pt>
                <c:pt idx="24">
                  <c:v>-3.5424891362399569E-2</c:v>
                </c:pt>
                <c:pt idx="25">
                  <c:v>-2.9159208364379019E-2</c:v>
                </c:pt>
                <c:pt idx="26">
                  <c:v>-3.3326308749464295E-2</c:v>
                </c:pt>
                <c:pt idx="27">
                  <c:v>-2.9551185816882986E-2</c:v>
                </c:pt>
                <c:pt idx="28">
                  <c:v>-2.193910848670888E-2</c:v>
                </c:pt>
                <c:pt idx="29">
                  <c:v>-1.5770994405954197E-2</c:v>
                </c:pt>
                <c:pt idx="30">
                  <c:v>-2.388679963457041E-2</c:v>
                </c:pt>
                <c:pt idx="31">
                  <c:v>-3.040236116779782E-2</c:v>
                </c:pt>
                <c:pt idx="32">
                  <c:v>-2.4675576259326815E-2</c:v>
                </c:pt>
                <c:pt idx="33">
                  <c:v>-2.9073835561771455E-2</c:v>
                </c:pt>
                <c:pt idx="34">
                  <c:v>-2.9191542249752067E-2</c:v>
                </c:pt>
                <c:pt idx="35">
                  <c:v>-2.324154007997814E-2</c:v>
                </c:pt>
                <c:pt idx="36">
                  <c:v>-1.6897575043686164E-2</c:v>
                </c:pt>
                <c:pt idx="37">
                  <c:v>-6.2078223610373406E-3</c:v>
                </c:pt>
                <c:pt idx="38">
                  <c:v>-1.2331690072334256E-2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42A5-4C43-B7D0-FF34BC327D5F}"/>
            </c:ext>
          </c:extLst>
        </c:ser>
        <c:ser>
          <c:idx val="2"/>
          <c:order val="2"/>
          <c:tx>
            <c:strRef>
              <c:f>'Labor Force Chg'!$Q$2</c:f>
              <c:strCache>
                <c:ptCount val="1"/>
                <c:pt idx="0">
                  <c:v>United States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2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A-42A5-4C43-B7D0-FF34BC327D5F}"/>
              </c:ext>
            </c:extLst>
          </c:dPt>
          <c:dPt>
            <c:idx val="3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B-42A5-4C43-B7D0-FF34BC327D5F}"/>
              </c:ext>
            </c:extLst>
          </c:dPt>
          <c:dPt>
            <c:idx val="3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C-42A5-4C43-B7D0-FF34BC327D5F}"/>
              </c:ext>
            </c:extLst>
          </c:dPt>
          <c:dPt>
            <c:idx val="38"/>
            <c:marker>
              <c:symbol val="circle"/>
              <c:size val="7"/>
              <c:spPr>
                <a:solidFill>
                  <a:schemeClr val="accent2"/>
                </a:solidFill>
                <a:ln w="9525">
                  <a:solidFill>
                    <a:schemeClr val="accent2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42A5-4C43-B7D0-FF34BC327D5F}"/>
              </c:ext>
            </c:extLst>
          </c:dPt>
          <c:dLbls>
            <c:dLbl>
              <c:idx val="3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2A5-4C43-B7D0-FF34BC327D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/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'Labor Force Chg'!$A$4:$A$42</c:f>
              <c:numCache>
                <c:formatCode>m/d/yyyy</c:formatCode>
                <c:ptCount val="39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</c:numCache>
            </c:numRef>
          </c:cat>
          <c:val>
            <c:numRef>
              <c:f>'Labor Force Chg'!$M$4:$M$42</c:f>
              <c:numCache>
                <c:formatCode>0.0%</c:formatCode>
                <c:ptCount val="39"/>
                <c:pt idx="0">
                  <c:v>0</c:v>
                </c:pt>
                <c:pt idx="1">
                  <c:v>-1.033884373002103E-2</c:v>
                </c:pt>
                <c:pt idx="2">
                  <c:v>-5.1176667579992063E-2</c:v>
                </c:pt>
                <c:pt idx="3">
                  <c:v>-3.8116114104788879E-2</c:v>
                </c:pt>
                <c:pt idx="4">
                  <c:v>-2.0409778670807066E-2</c:v>
                </c:pt>
                <c:pt idx="5">
                  <c:v>-1.7420160136389917E-2</c:v>
                </c:pt>
                <c:pt idx="6">
                  <c:v>-1.9904405272932024E-2</c:v>
                </c:pt>
                <c:pt idx="7">
                  <c:v>-2.5341735927177478E-2</c:v>
                </c:pt>
                <c:pt idx="8">
                  <c:v>-1.9374676530581225E-2</c:v>
                </c:pt>
                <c:pt idx="9">
                  <c:v>-2.2936645660182053E-2</c:v>
                </c:pt>
                <c:pt idx="10">
                  <c:v>-2.5682710749840187E-2</c:v>
                </c:pt>
                <c:pt idx="11">
                  <c:v>-3.0450269430998267E-2</c:v>
                </c:pt>
                <c:pt idx="12">
                  <c:v>-2.5737510274911002E-2</c:v>
                </c:pt>
                <c:pt idx="13">
                  <c:v>-2.336895302462938E-2</c:v>
                </c:pt>
                <c:pt idx="14">
                  <c:v>-2.3478552074770898E-2</c:v>
                </c:pt>
                <c:pt idx="15">
                  <c:v>-2.2090297439644413E-2</c:v>
                </c:pt>
                <c:pt idx="16">
                  <c:v>-1.2591713094042056E-2</c:v>
                </c:pt>
                <c:pt idx="17">
                  <c:v>-8.633969616707815E-3</c:v>
                </c:pt>
                <c:pt idx="18">
                  <c:v>-1.4899381983133897E-2</c:v>
                </c:pt>
                <c:pt idx="19">
                  <c:v>-1.7310561086248399E-2</c:v>
                </c:pt>
                <c:pt idx="20">
                  <c:v>-1.4442719274210702E-2</c:v>
                </c:pt>
                <c:pt idx="21">
                  <c:v>-1.3005753950132481E-2</c:v>
                </c:pt>
                <c:pt idx="22">
                  <c:v>-1.5459554906079753E-2</c:v>
                </c:pt>
                <c:pt idx="23">
                  <c:v>-8.5852589277559677E-3</c:v>
                </c:pt>
                <c:pt idx="24">
                  <c:v>-3.1053064206776337E-3</c:v>
                </c:pt>
                <c:pt idx="25">
                  <c:v>2.3746460864004781E-4</c:v>
                </c:pt>
                <c:pt idx="26">
                  <c:v>-4.7858251895149806E-3</c:v>
                </c:pt>
                <c:pt idx="27">
                  <c:v>-4.7492921728009563E-4</c:v>
                </c:pt>
                <c:pt idx="28">
                  <c:v>4.7310256644441662E-3</c:v>
                </c:pt>
                <c:pt idx="29">
                  <c:v>6.6124760252077586E-3</c:v>
                </c:pt>
                <c:pt idx="30">
                  <c:v>4.4813833835661843E-3</c:v>
                </c:pt>
                <c:pt idx="31">
                  <c:v>1.3882546351264846E-3</c:v>
                </c:pt>
                <c:pt idx="32">
                  <c:v>3.1540171096295921E-3</c:v>
                </c:pt>
                <c:pt idx="33">
                  <c:v>2.2528693640211372E-4</c:v>
                </c:pt>
                <c:pt idx="34">
                  <c:v>-6.6977197308748515E-5</c:v>
                </c:pt>
                <c:pt idx="35">
                  <c:v>5.0841781593449209E-3</c:v>
                </c:pt>
                <c:pt idx="36">
                  <c:v>1.1830608579170176E-2</c:v>
                </c:pt>
                <c:pt idx="37">
                  <c:v>1.5514354431150457E-2</c:v>
                </c:pt>
                <c:pt idx="38">
                  <c:v>1.2092428532286092E-2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42A5-4C43-B7D0-FF34BC327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63948720"/>
        <c:axId val="163159856"/>
      </c:lineChart>
      <c:dateAx>
        <c:axId val="1263948720"/>
        <c:scaling>
          <c:orientation val="minMax"/>
        </c:scaling>
        <c:delete val="0"/>
        <c:axPos val="b"/>
        <c:numFmt formatCode="mmm\ 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63159856"/>
        <c:crosses val="autoZero"/>
        <c:auto val="1"/>
        <c:lblOffset val="100"/>
        <c:baseTimeUnit val="months"/>
      </c:dateAx>
      <c:valAx>
        <c:axId val="1631598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chemeClr val="tx2"/>
                    </a:solidFill>
                    <a:latin typeface="Franklin Gothic Book" panose="020B0503020102020204" pitchFamily="34" charset="0"/>
                  </a:rPr>
                  <a:t>% Change from February 2020</a:t>
                </a:r>
              </a:p>
            </c:rich>
          </c:tx>
          <c:layout>
            <c:manualLayout>
              <c:xMode val="edge"/>
              <c:yMode val="edge"/>
              <c:x val="1.0048717067131106E-3"/>
              <c:y val="0.217990838685150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2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bg2">
                <a:lumMod val="1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2639487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250137462633765E-2"/>
          <c:y val="2.0693567859532129E-2"/>
          <c:w val="0.89898183046905844"/>
          <c:h val="0.81769074042902978"/>
        </c:manualLayout>
      </c:layout>
      <c:lineChart>
        <c:grouping val="standard"/>
        <c:varyColors val="0"/>
        <c:ser>
          <c:idx val="0"/>
          <c:order val="0"/>
          <c:tx>
            <c:strRef>
              <c:f>UR!$B$1</c:f>
              <c:strCache>
                <c:ptCount val="1"/>
                <c:pt idx="0">
                  <c:v>Alexandria/Arlington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circle"/>
              <c:size val="7"/>
              <c:spPr>
                <a:solidFill>
                  <a:schemeClr val="accent6"/>
                </a:solidFill>
                <a:ln w="9525">
                  <a:solidFill>
                    <a:schemeClr val="accent6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494F-4082-BCF5-80EF9F476D69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6"/>
                </a:solidFill>
                <a:ln w="9525">
                  <a:solidFill>
                    <a:schemeClr val="accent6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494F-4082-BCF5-80EF9F476D69}"/>
              </c:ext>
            </c:extLst>
          </c:dPt>
          <c:dPt>
            <c:idx val="2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494F-4082-BCF5-80EF9F476D69}"/>
              </c:ext>
            </c:extLst>
          </c:dPt>
          <c:dPt>
            <c:idx val="2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494F-4082-BCF5-80EF9F476D69}"/>
              </c:ext>
            </c:extLst>
          </c:dPt>
          <c:dPt>
            <c:idx val="2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494F-4082-BCF5-80EF9F476D69}"/>
              </c:ext>
            </c:extLst>
          </c:dPt>
          <c:dPt>
            <c:idx val="2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494F-4082-BCF5-80EF9F476D69}"/>
              </c:ext>
            </c:extLst>
          </c:dPt>
          <c:dPt>
            <c:idx val="3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494F-4082-BCF5-80EF9F476D69}"/>
              </c:ext>
            </c:extLst>
          </c:dPt>
          <c:dPt>
            <c:idx val="3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494F-4082-BCF5-80EF9F476D69}"/>
              </c:ext>
            </c:extLst>
          </c:dPt>
          <c:dPt>
            <c:idx val="3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8-494F-4082-BCF5-80EF9F476D69}"/>
              </c:ext>
            </c:extLst>
          </c:dPt>
          <c:dPt>
            <c:idx val="3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494F-4082-BCF5-80EF9F476D69}"/>
              </c:ext>
            </c:extLst>
          </c:dPt>
          <c:dPt>
            <c:idx val="39"/>
            <c:marker>
              <c:symbol val="circle"/>
              <c:size val="7"/>
              <c:spPr>
                <a:solidFill>
                  <a:schemeClr val="accent6"/>
                </a:solidFill>
                <a:ln w="9525">
                  <a:solidFill>
                    <a:schemeClr val="accent6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494F-4082-BCF5-80EF9F476D69}"/>
              </c:ext>
            </c:extLst>
          </c:dPt>
          <c:dLbls>
            <c:dLbl>
              <c:idx val="1"/>
              <c:layout>
                <c:manualLayout>
                  <c:x val="-2.6699381212694707E-2"/>
                  <c:y val="2.950940612320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4F-4082-BCF5-80EF9F476D69}"/>
                </c:ext>
              </c:extLst>
            </c:dLbl>
            <c:dLbl>
              <c:idx val="3"/>
              <c:layout>
                <c:manualLayout>
                  <c:x val="-7.2816494216440056E-3"/>
                  <c:y val="-1.4754703061600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4F-4082-BCF5-80EF9F476D69}"/>
                </c:ext>
              </c:extLst>
            </c:dLbl>
            <c:dLbl>
              <c:idx val="39"/>
              <c:layout>
                <c:manualLayout>
                  <c:x val="-4.8544329477626701E-3"/>
                  <c:y val="2.950940612320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94F-4082-BCF5-80EF9F476D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6"/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UR!$A$2:$A$41</c:f>
              <c:numCache>
                <c:formatCode>m/d/yyyy</c:formatCode>
                <c:ptCount val="40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</c:numCache>
            </c:numRef>
          </c:cat>
          <c:val>
            <c:numRef>
              <c:f>UR!$B$2:$B$41</c:f>
              <c:numCache>
                <c:formatCode>0.0%</c:formatCode>
                <c:ptCount val="40"/>
                <c:pt idx="0">
                  <c:v>2.1223767501325267E-2</c:v>
                </c:pt>
                <c:pt idx="1">
                  <c:v>1.887920956660543E-2</c:v>
                </c:pt>
                <c:pt idx="2">
                  <c:v>2.2720632063673869E-2</c:v>
                </c:pt>
                <c:pt idx="3">
                  <c:v>8.3621432970642576E-2</c:v>
                </c:pt>
                <c:pt idx="4">
                  <c:v>7.7074061677431083E-2</c:v>
                </c:pt>
                <c:pt idx="5">
                  <c:v>8.2542637879384637E-2</c:v>
                </c:pt>
                <c:pt idx="6">
                  <c:v>7.517383128525823E-2</c:v>
                </c:pt>
                <c:pt idx="7">
                  <c:v>6.35038407821229E-2</c:v>
                </c:pt>
                <c:pt idx="8">
                  <c:v>5.3089152747031597E-2</c:v>
                </c:pt>
                <c:pt idx="9">
                  <c:v>4.9242848681788347E-2</c:v>
                </c:pt>
                <c:pt idx="10">
                  <c:v>4.7039472358061177E-2</c:v>
                </c:pt>
                <c:pt idx="11">
                  <c:v>4.0089883257414756E-2</c:v>
                </c:pt>
                <c:pt idx="12">
                  <c:v>4.1841631673665267E-2</c:v>
                </c:pt>
                <c:pt idx="13">
                  <c:v>3.9934623157250632E-2</c:v>
                </c:pt>
                <c:pt idx="14">
                  <c:v>3.9026279744909576E-2</c:v>
                </c:pt>
                <c:pt idx="15">
                  <c:v>3.5795832652589551E-2</c:v>
                </c:pt>
                <c:pt idx="16">
                  <c:v>3.6475214489990464E-2</c:v>
                </c:pt>
                <c:pt idx="17">
                  <c:v>4.0779258480477344E-2</c:v>
                </c:pt>
                <c:pt idx="18">
                  <c:v>4.0268404131929038E-2</c:v>
                </c:pt>
                <c:pt idx="19">
                  <c:v>3.657592772473485E-2</c:v>
                </c:pt>
                <c:pt idx="20">
                  <c:v>2.5877774263166113E-2</c:v>
                </c:pt>
                <c:pt idx="21">
                  <c:v>2.1698406498361859E-2</c:v>
                </c:pt>
                <c:pt idx="22">
                  <c:v>1.7449241111705482E-2</c:v>
                </c:pt>
                <c:pt idx="23">
                  <c:v>1.9947256756488806E-2</c:v>
                </c:pt>
                <c:pt idx="24">
                  <c:v>2.3588766275102108E-2</c:v>
                </c:pt>
                <c:pt idx="25">
                  <c:v>2.115074456257927E-2</c:v>
                </c:pt>
                <c:pt idx="26">
                  <c:v>2.1140672604839806E-2</c:v>
                </c:pt>
                <c:pt idx="27">
                  <c:v>1.9135963393423425E-2</c:v>
                </c:pt>
                <c:pt idx="28">
                  <c:v>2.2123089887857619E-2</c:v>
                </c:pt>
                <c:pt idx="29">
                  <c:v>2.2335611822470396E-2</c:v>
                </c:pt>
                <c:pt idx="30">
                  <c:v>2.2664845704114044E-2</c:v>
                </c:pt>
                <c:pt idx="31">
                  <c:v>2.4597145621114543E-2</c:v>
                </c:pt>
                <c:pt idx="32">
                  <c:v>2.1800826593674154E-2</c:v>
                </c:pt>
                <c:pt idx="33">
                  <c:v>2.1958841140364734E-2</c:v>
                </c:pt>
                <c:pt idx="34">
                  <c:v>2.2487269347687185E-2</c:v>
                </c:pt>
                <c:pt idx="35">
                  <c:v>1.9579181023314809E-2</c:v>
                </c:pt>
                <c:pt idx="36">
                  <c:v>2.5047807020912211E-2</c:v>
                </c:pt>
                <c:pt idx="37">
                  <c:v>2.2000768619035115E-2</c:v>
                </c:pt>
                <c:pt idx="38">
                  <c:v>2.1863987403464048E-2</c:v>
                </c:pt>
                <c:pt idx="39">
                  <c:v>1.9765951288094944E-2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494F-4082-BCF5-80EF9F476D69}"/>
            </c:ext>
          </c:extLst>
        </c:ser>
        <c:ser>
          <c:idx val="1"/>
          <c:order val="1"/>
          <c:tx>
            <c:strRef>
              <c:f>UR!$D$1</c:f>
              <c:strCache>
                <c:ptCount val="1"/>
                <c:pt idx="0">
                  <c:v>NOVA Region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circle"/>
              <c:size val="7"/>
              <c:spPr>
                <a:solidFill>
                  <a:schemeClr val="accent5"/>
                </a:solidFill>
                <a:ln w="9525">
                  <a:solidFill>
                    <a:schemeClr val="accent5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494F-4082-BCF5-80EF9F476D69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5"/>
                </a:solidFill>
                <a:ln w="9525">
                  <a:solidFill>
                    <a:schemeClr val="accent5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494F-4082-BCF5-80EF9F476D69}"/>
              </c:ext>
            </c:extLst>
          </c:dPt>
          <c:dPt>
            <c:idx val="2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E-494F-4082-BCF5-80EF9F476D69}"/>
              </c:ext>
            </c:extLst>
          </c:dPt>
          <c:dPt>
            <c:idx val="2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F-494F-4082-BCF5-80EF9F476D69}"/>
              </c:ext>
            </c:extLst>
          </c:dPt>
          <c:dPt>
            <c:idx val="2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0-494F-4082-BCF5-80EF9F476D69}"/>
              </c:ext>
            </c:extLst>
          </c:dPt>
          <c:dPt>
            <c:idx val="2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1-494F-4082-BCF5-80EF9F476D69}"/>
              </c:ext>
            </c:extLst>
          </c:dPt>
          <c:dPt>
            <c:idx val="3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2-494F-4082-BCF5-80EF9F476D69}"/>
              </c:ext>
            </c:extLst>
          </c:dPt>
          <c:dPt>
            <c:idx val="3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3-494F-4082-BCF5-80EF9F476D69}"/>
              </c:ext>
            </c:extLst>
          </c:dPt>
          <c:dPt>
            <c:idx val="3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4-494F-4082-BCF5-80EF9F476D69}"/>
              </c:ext>
            </c:extLst>
          </c:dPt>
          <c:dPt>
            <c:idx val="39"/>
            <c:marker>
              <c:symbol val="circle"/>
              <c:size val="7"/>
              <c:spPr>
                <a:solidFill>
                  <a:schemeClr val="accent5"/>
                </a:solidFill>
                <a:ln w="9525">
                  <a:solidFill>
                    <a:schemeClr val="accent5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494F-4082-BCF5-80EF9F476D69}"/>
              </c:ext>
            </c:extLst>
          </c:dPt>
          <c:dLbls>
            <c:dLbl>
              <c:idx val="1"/>
              <c:layout>
                <c:manualLayout>
                  <c:x val="-2.9126597686576033E-2"/>
                  <c:y val="-3.1968523300135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94F-4082-BCF5-80EF9F476D69}"/>
                </c:ext>
              </c:extLst>
            </c:dLbl>
            <c:dLbl>
              <c:idx val="3"/>
              <c:layout>
                <c:manualLayout>
                  <c:x val="-8.4952576585846946E-3"/>
                  <c:y val="-1.4754703061600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94F-4082-BCF5-80EF9F476D69}"/>
                </c:ext>
              </c:extLst>
            </c:dLbl>
            <c:dLbl>
              <c:idx val="39"/>
              <c:layout>
                <c:manualLayout>
                  <c:x val="-1.7799381855151718E-16"/>
                  <c:y val="2.45911717693339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94F-4082-BCF5-80EF9F476D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5"/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UR!$A$2:$A$41</c:f>
              <c:numCache>
                <c:formatCode>m/d/yyyy</c:formatCode>
                <c:ptCount val="40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</c:numCache>
            </c:numRef>
          </c:cat>
          <c:val>
            <c:numRef>
              <c:f>UR!$D$2:$D$41</c:f>
              <c:numCache>
                <c:formatCode>0.0%</c:formatCode>
                <c:ptCount val="40"/>
                <c:pt idx="0">
                  <c:v>2.3962019708025105E-2</c:v>
                </c:pt>
                <c:pt idx="1">
                  <c:v>2.1277086392042614E-2</c:v>
                </c:pt>
                <c:pt idx="2">
                  <c:v>2.5920979238550652E-2</c:v>
                </c:pt>
                <c:pt idx="3">
                  <c:v>0.10098660859923957</c:v>
                </c:pt>
                <c:pt idx="4">
                  <c:v>9.2123445754354091E-2</c:v>
                </c:pt>
                <c:pt idx="5">
                  <c:v>9.5454285251886775E-2</c:v>
                </c:pt>
                <c:pt idx="6">
                  <c:v>8.5338366648569031E-2</c:v>
                </c:pt>
                <c:pt idx="7">
                  <c:v>7.0650793177692531E-2</c:v>
                </c:pt>
                <c:pt idx="8">
                  <c:v>5.8123580039892486E-2</c:v>
                </c:pt>
                <c:pt idx="9">
                  <c:v>5.1544603942264171E-2</c:v>
                </c:pt>
                <c:pt idx="10">
                  <c:v>4.7972405523250536E-2</c:v>
                </c:pt>
                <c:pt idx="11">
                  <c:v>4.1668220468802211E-2</c:v>
                </c:pt>
                <c:pt idx="12">
                  <c:v>4.420840061675968E-2</c:v>
                </c:pt>
                <c:pt idx="13">
                  <c:v>4.2071007545764941E-2</c:v>
                </c:pt>
                <c:pt idx="14">
                  <c:v>4.0958501681626035E-2</c:v>
                </c:pt>
                <c:pt idx="15">
                  <c:v>3.6865588839631425E-2</c:v>
                </c:pt>
                <c:pt idx="16">
                  <c:v>3.8432933655590334E-2</c:v>
                </c:pt>
                <c:pt idx="17">
                  <c:v>4.2096896135717557E-2</c:v>
                </c:pt>
                <c:pt idx="18">
                  <c:v>3.9581339603737248E-2</c:v>
                </c:pt>
                <c:pt idx="19">
                  <c:v>3.6909292313996846E-2</c:v>
                </c:pt>
                <c:pt idx="20">
                  <c:v>2.9151979707342915E-2</c:v>
                </c:pt>
                <c:pt idx="21">
                  <c:v>2.5348750167281282E-2</c:v>
                </c:pt>
                <c:pt idx="22">
                  <c:v>1.8723368180260463E-2</c:v>
                </c:pt>
                <c:pt idx="23">
                  <c:v>2.2758601027775601E-2</c:v>
                </c:pt>
                <c:pt idx="24">
                  <c:v>2.5242102372685062E-2</c:v>
                </c:pt>
                <c:pt idx="25">
                  <c:v>2.3148301422413885E-2</c:v>
                </c:pt>
                <c:pt idx="26">
                  <c:v>2.3186240981246022E-2</c:v>
                </c:pt>
                <c:pt idx="27">
                  <c:v>2.0656663882925953E-2</c:v>
                </c:pt>
                <c:pt idx="28">
                  <c:v>2.4978381820153425E-2</c:v>
                </c:pt>
                <c:pt idx="29">
                  <c:v>2.5324614187488406E-2</c:v>
                </c:pt>
                <c:pt idx="30">
                  <c:v>2.5727148056477626E-2</c:v>
                </c:pt>
                <c:pt idx="31">
                  <c:v>2.8110591737410075E-2</c:v>
                </c:pt>
                <c:pt idx="32">
                  <c:v>2.502462999232339E-2</c:v>
                </c:pt>
                <c:pt idx="33">
                  <c:v>2.5169623331639062E-2</c:v>
                </c:pt>
                <c:pt idx="34">
                  <c:v>2.5471788078732627E-2</c:v>
                </c:pt>
                <c:pt idx="35">
                  <c:v>2.1972570984907989E-2</c:v>
                </c:pt>
                <c:pt idx="36">
                  <c:v>2.7454154448782953E-2</c:v>
                </c:pt>
                <c:pt idx="37">
                  <c:v>2.4413530479441743E-2</c:v>
                </c:pt>
                <c:pt idx="38">
                  <c:v>2.4463844031277899E-2</c:v>
                </c:pt>
                <c:pt idx="39">
                  <c:v>2.1347053054959424E-2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494F-4082-BCF5-80EF9F476D69}"/>
            </c:ext>
          </c:extLst>
        </c:ser>
        <c:ser>
          <c:idx val="2"/>
          <c:order val="2"/>
          <c:tx>
            <c:strRef>
              <c:f>UR!$C$1</c:f>
              <c:strCache>
                <c:ptCount val="1"/>
                <c:pt idx="0">
                  <c:v>D.C. MSA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circle"/>
              <c:size val="7"/>
              <c:spPr>
                <a:solidFill>
                  <a:schemeClr val="accent2"/>
                </a:solidFill>
                <a:ln w="9525">
                  <a:solidFill>
                    <a:schemeClr val="accent2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494F-4082-BCF5-80EF9F476D69}"/>
              </c:ext>
            </c:extLst>
          </c:dPt>
          <c:dPt>
            <c:idx val="3"/>
            <c:marker>
              <c:symbol val="circle"/>
              <c:size val="7"/>
              <c:spPr>
                <a:solidFill>
                  <a:schemeClr val="accent2"/>
                </a:solidFill>
                <a:ln w="9525">
                  <a:solidFill>
                    <a:schemeClr val="accent2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494F-4082-BCF5-80EF9F476D69}"/>
              </c:ext>
            </c:extLst>
          </c:dPt>
          <c:dPt>
            <c:idx val="2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9-494F-4082-BCF5-80EF9F476D69}"/>
              </c:ext>
            </c:extLst>
          </c:dPt>
          <c:dPt>
            <c:idx val="2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A-494F-4082-BCF5-80EF9F476D69}"/>
              </c:ext>
            </c:extLst>
          </c:dPt>
          <c:dPt>
            <c:idx val="3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B-494F-4082-BCF5-80EF9F476D69}"/>
              </c:ext>
            </c:extLst>
          </c:dPt>
          <c:dPt>
            <c:idx val="3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C-494F-4082-BCF5-80EF9F476D69}"/>
              </c:ext>
            </c:extLst>
          </c:dPt>
          <c:dPt>
            <c:idx val="3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D-494F-4082-BCF5-80EF9F476D69}"/>
              </c:ext>
            </c:extLst>
          </c:dPt>
          <c:dPt>
            <c:idx val="39"/>
            <c:marker>
              <c:symbol val="circle"/>
              <c:size val="7"/>
              <c:spPr>
                <a:solidFill>
                  <a:schemeClr val="accent2"/>
                </a:solidFill>
                <a:ln w="9525">
                  <a:solidFill>
                    <a:schemeClr val="accent2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E-494F-4082-BCF5-80EF9F476D69}"/>
              </c:ext>
            </c:extLst>
          </c:dPt>
          <c:dLbls>
            <c:dLbl>
              <c:idx val="1"/>
              <c:layout>
                <c:manualLayout>
                  <c:x val="-2.9126597686576033E-2"/>
                  <c:y val="-4.4264109184802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94F-4082-BCF5-80EF9F476D69}"/>
                </c:ext>
              </c:extLst>
            </c:dLbl>
            <c:dLbl>
              <c:idx val="3"/>
              <c:layout>
                <c:manualLayout>
                  <c:x val="-5.33987624253893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94F-4082-BCF5-80EF9F476D69}"/>
                </c:ext>
              </c:extLst>
            </c:dLbl>
            <c:dLbl>
              <c:idx val="39"/>
              <c:layout>
                <c:manualLayout>
                  <c:x val="-2.4272164738815133E-3"/>
                  <c:y val="-2.950940612320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494F-4082-BCF5-80EF9F476D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/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UR!$A$2:$A$41</c:f>
              <c:numCache>
                <c:formatCode>m/d/yyyy</c:formatCode>
                <c:ptCount val="40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</c:numCache>
            </c:numRef>
          </c:cat>
          <c:val>
            <c:numRef>
              <c:f>UR!$C$2:$C$41</c:f>
              <c:numCache>
                <c:formatCode>0.0%</c:formatCode>
                <c:ptCount val="40"/>
                <c:pt idx="0">
                  <c:v>3.0875292407751449E-2</c:v>
                </c:pt>
                <c:pt idx="1">
                  <c:v>2.9360302440953077E-2</c:v>
                </c:pt>
                <c:pt idx="2">
                  <c:v>3.6140859867579082E-2</c:v>
                </c:pt>
                <c:pt idx="3">
                  <c:v>9.425738882953888E-2</c:v>
                </c:pt>
                <c:pt idx="4">
                  <c:v>9.2145212425242359E-2</c:v>
                </c:pt>
                <c:pt idx="5">
                  <c:v>9.0417764983606333E-2</c:v>
                </c:pt>
                <c:pt idx="6">
                  <c:v>8.4655337086457894E-2</c:v>
                </c:pt>
                <c:pt idx="7">
                  <c:v>7.3464779032016717E-2</c:v>
                </c:pt>
                <c:pt idx="8">
                  <c:v>6.7993678730053311E-2</c:v>
                </c:pt>
                <c:pt idx="9">
                  <c:v>6.2495131789825499E-2</c:v>
                </c:pt>
                <c:pt idx="10">
                  <c:v>5.9923695013336414E-2</c:v>
                </c:pt>
                <c:pt idx="11">
                  <c:v>5.5255809096381454E-2</c:v>
                </c:pt>
                <c:pt idx="12">
                  <c:v>5.6475586164063653E-2</c:v>
                </c:pt>
                <c:pt idx="13">
                  <c:v>5.4989806336863525E-2</c:v>
                </c:pt>
                <c:pt idx="14">
                  <c:v>5.3657550827383764E-2</c:v>
                </c:pt>
                <c:pt idx="15">
                  <c:v>4.9444773284534588E-2</c:v>
                </c:pt>
                <c:pt idx="16">
                  <c:v>5.042114687086701E-2</c:v>
                </c:pt>
                <c:pt idx="17">
                  <c:v>5.5854710183678047E-2</c:v>
                </c:pt>
                <c:pt idx="18">
                  <c:v>5.2288731319482744E-2</c:v>
                </c:pt>
                <c:pt idx="19">
                  <c:v>5.0327479582990275E-2</c:v>
                </c:pt>
                <c:pt idx="20">
                  <c:v>4.0632342014301638E-2</c:v>
                </c:pt>
                <c:pt idx="21">
                  <c:v>3.6719583124889842E-2</c:v>
                </c:pt>
                <c:pt idx="22">
                  <c:v>3.2289944512048314E-2</c:v>
                </c:pt>
                <c:pt idx="23">
                  <c:v>2.9897921279030029E-2</c:v>
                </c:pt>
                <c:pt idx="24">
                  <c:v>3.4528182423956423E-2</c:v>
                </c:pt>
                <c:pt idx="25">
                  <c:v>3.2127886991794613E-2</c:v>
                </c:pt>
                <c:pt idx="26">
                  <c:v>3.0523479172375752E-2</c:v>
                </c:pt>
                <c:pt idx="27">
                  <c:v>2.6393002317342748E-2</c:v>
                </c:pt>
                <c:pt idx="28">
                  <c:v>2.9547651865075329E-2</c:v>
                </c:pt>
                <c:pt idx="29">
                  <c:v>3.2739892157493906E-2</c:v>
                </c:pt>
                <c:pt idx="30">
                  <c:v>3.1490653463623189E-2</c:v>
                </c:pt>
                <c:pt idx="31">
                  <c:v>3.2594846135182529E-2</c:v>
                </c:pt>
                <c:pt idx="32">
                  <c:v>2.8661793411950132E-2</c:v>
                </c:pt>
                <c:pt idx="33">
                  <c:v>2.9545929088606961E-2</c:v>
                </c:pt>
                <c:pt idx="34">
                  <c:v>2.8100842280352898E-2</c:v>
                </c:pt>
                <c:pt idx="35">
                  <c:v>2.5195220743767077E-2</c:v>
                </c:pt>
                <c:pt idx="36">
                  <c:v>3.0312128858779767E-2</c:v>
                </c:pt>
                <c:pt idx="37">
                  <c:v>2.919417207109817E-2</c:v>
                </c:pt>
                <c:pt idx="38">
                  <c:v>2.6733918864692483E-2</c:v>
                </c:pt>
                <c:pt idx="39">
                  <c:v>2.2812073280522423E-2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494F-4082-BCF5-80EF9F476D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9274048"/>
        <c:axId val="429277792"/>
      </c:lineChart>
      <c:dateAx>
        <c:axId val="429274048"/>
        <c:scaling>
          <c:orientation val="minMax"/>
        </c:scaling>
        <c:delete val="0"/>
        <c:axPos val="b"/>
        <c:numFmt formatCode="mmm\ 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429277792"/>
        <c:crosses val="autoZero"/>
        <c:auto val="1"/>
        <c:lblOffset val="100"/>
        <c:baseTimeUnit val="months"/>
      </c:dateAx>
      <c:valAx>
        <c:axId val="429277792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bg2">
                <a:lumMod val="1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4292740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281533997955842E-2"/>
          <c:y val="2.312216879598197E-2"/>
          <c:w val="0.8830328146780696"/>
          <c:h val="0.81927096799467236"/>
        </c:manualLayout>
      </c:layout>
      <c:lineChart>
        <c:grouping val="standard"/>
        <c:varyColors val="0"/>
        <c:ser>
          <c:idx val="0"/>
          <c:order val="0"/>
          <c:tx>
            <c:strRef>
              <c:f>'Unemployment per postings - all'!$H$2</c:f>
              <c:strCache>
                <c:ptCount val="1"/>
                <c:pt idx="0">
                  <c:v>Alexandria/Arlington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Pt>
            <c:idx val="50"/>
            <c:marker>
              <c:symbol val="circle"/>
              <c:size val="7"/>
              <c:spPr>
                <a:solidFill>
                  <a:schemeClr val="accent6"/>
                </a:solidFill>
                <a:ln w="9525">
                  <a:solidFill>
                    <a:schemeClr val="accent6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9012-486C-8619-B90DDFFAAD47}"/>
              </c:ext>
            </c:extLst>
          </c:dPt>
          <c:dLbls>
            <c:dLbl>
              <c:idx val="5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012-486C-8619-B90DDFFAAD47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6"/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'Unemployment per postings - all'!$A$3:$A$53</c:f>
              <c:numCache>
                <c:formatCode>m/d/yyyy</c:formatCode>
                <c:ptCount val="51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</c:numCache>
            </c:numRef>
          </c:cat>
          <c:val>
            <c:numRef>
              <c:f>'Unemployment per postings - all'!$H$3:$H$53</c:f>
              <c:numCache>
                <c:formatCode>General</c:formatCode>
                <c:ptCount val="51"/>
                <c:pt idx="0">
                  <c:v>0.72207678883071558</c:v>
                </c:pt>
                <c:pt idx="1">
                  <c:v>0.58233404710920766</c:v>
                </c:pt>
                <c:pt idx="2">
                  <c:v>0.54031311154598827</c:v>
                </c:pt>
                <c:pt idx="3">
                  <c:v>0.55579078455790787</c:v>
                </c:pt>
                <c:pt idx="4">
                  <c:v>0.50705204608661103</c:v>
                </c:pt>
                <c:pt idx="5">
                  <c:v>0.63289408254599699</c:v>
                </c:pt>
                <c:pt idx="6">
                  <c:v>0.7086754241926656</c:v>
                </c:pt>
                <c:pt idx="7">
                  <c:v>0.49842722333428652</c:v>
                </c:pt>
                <c:pt idx="8">
                  <c:v>0.44856503913529633</c:v>
                </c:pt>
                <c:pt idx="9">
                  <c:v>0.4347105916996411</c:v>
                </c:pt>
                <c:pt idx="10">
                  <c:v>0.49401260504201683</c:v>
                </c:pt>
                <c:pt idx="11">
                  <c:v>0.4001335368180084</c:v>
                </c:pt>
                <c:pt idx="12">
                  <c:v>0.47273832262545579</c:v>
                </c:pt>
                <c:pt idx="13">
                  <c:v>0.41547008547008546</c:v>
                </c:pt>
                <c:pt idx="14">
                  <c:v>0.47717231222385864</c:v>
                </c:pt>
                <c:pt idx="15">
                  <c:v>2.5137003209084177</c:v>
                </c:pt>
                <c:pt idx="16">
                  <c:v>2.4538876463623209</c:v>
                </c:pt>
                <c:pt idx="17">
                  <c:v>2.4210035005834305</c:v>
                </c:pt>
                <c:pt idx="18">
                  <c:v>2.4515752625437575</c:v>
                </c:pt>
                <c:pt idx="19">
                  <c:v>1.9341389728096676</c:v>
                </c:pt>
                <c:pt idx="20">
                  <c:v>1.749104893250232</c:v>
                </c:pt>
                <c:pt idx="21">
                  <c:v>1.4775456292026896</c:v>
                </c:pt>
                <c:pt idx="22">
                  <c:v>1.9238252267106348</c:v>
                </c:pt>
                <c:pt idx="23">
                  <c:v>1.44071261682243</c:v>
                </c:pt>
                <c:pt idx="24">
                  <c:v>1.3869407496977026</c:v>
                </c:pt>
                <c:pt idx="25">
                  <c:v>1.3235490326884589</c:v>
                </c:pt>
                <c:pt idx="26">
                  <c:v>1.1788902291917973</c:v>
                </c:pt>
                <c:pt idx="27">
                  <c:v>1.0369387048366616</c:v>
                </c:pt>
                <c:pt idx="28">
                  <c:v>1.1360880861066436</c:v>
                </c:pt>
                <c:pt idx="29">
                  <c:v>1.1403027643703378</c:v>
                </c:pt>
                <c:pt idx="30">
                  <c:v>1.1937233183339102</c:v>
                </c:pt>
                <c:pt idx="31">
                  <c:v>1.037173888702273</c:v>
                </c:pt>
                <c:pt idx="32">
                  <c:v>0.72075387532062007</c:v>
                </c:pt>
                <c:pt idx="33">
                  <c:v>0.60908480644439467</c:v>
                </c:pt>
                <c:pt idx="34">
                  <c:v>0.49428926834784576</c:v>
                </c:pt>
                <c:pt idx="35">
                  <c:v>0.59365041897792992</c:v>
                </c:pt>
                <c:pt idx="36">
                  <c:v>0.6651059085841694</c:v>
                </c:pt>
                <c:pt idx="37">
                  <c:v>0.5152584398245279</c:v>
                </c:pt>
                <c:pt idx="38">
                  <c:v>0.50009181050312157</c:v>
                </c:pt>
                <c:pt idx="39">
                  <c:v>0.44946079327362459</c:v>
                </c:pt>
                <c:pt idx="40">
                  <c:v>0.54551520350776861</c:v>
                </c:pt>
                <c:pt idx="41">
                  <c:v>0.62158396742042654</c:v>
                </c:pt>
                <c:pt idx="42">
                  <c:v>0.62399662019433888</c:v>
                </c:pt>
                <c:pt idx="43">
                  <c:v>0.68535223367697595</c:v>
                </c:pt>
                <c:pt idx="44">
                  <c:v>0.6017765410958904</c:v>
                </c:pt>
                <c:pt idx="45">
                  <c:v>0.62393255966717753</c:v>
                </c:pt>
                <c:pt idx="46">
                  <c:v>0.70808437995366413</c:v>
                </c:pt>
                <c:pt idx="47">
                  <c:v>0.67832261521972137</c:v>
                </c:pt>
                <c:pt idx="48">
                  <c:v>0.80560701494380638</c:v>
                </c:pt>
                <c:pt idx="49">
                  <c:v>0.70883903395856318</c:v>
                </c:pt>
                <c:pt idx="50">
                  <c:v>0.67460960092539035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12-486C-8619-B90DDFFAAD47}"/>
            </c:ext>
          </c:extLst>
        </c:ser>
        <c:ser>
          <c:idx val="1"/>
          <c:order val="1"/>
          <c:tx>
            <c:strRef>
              <c:f>'Unemployment per postings - all'!$I$2</c:f>
              <c:strCache>
                <c:ptCount val="1"/>
                <c:pt idx="0">
                  <c:v>NOVA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Pt>
            <c:idx val="50"/>
            <c:marker>
              <c:symbol val="circle"/>
              <c:size val="7"/>
              <c:spPr>
                <a:solidFill>
                  <a:schemeClr val="accent5"/>
                </a:solidFill>
                <a:ln w="9525">
                  <a:solidFill>
                    <a:schemeClr val="accent5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9012-486C-8619-B90DDFFAAD47}"/>
              </c:ext>
            </c:extLst>
          </c:dPt>
          <c:dLbls>
            <c:dLbl>
              <c:idx val="50"/>
              <c:layout>
                <c:manualLayout>
                  <c:x val="-1.8522313489179358E-16"/>
                  <c:y val="7.285975892407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012-486C-8619-B90DDFFAAD47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5"/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'Unemployment per postings - all'!$A$3:$A$53</c:f>
              <c:numCache>
                <c:formatCode>m/d/yyyy</c:formatCode>
                <c:ptCount val="51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</c:numCache>
            </c:numRef>
          </c:cat>
          <c:val>
            <c:numRef>
              <c:f>'Unemployment per postings - all'!$I$3:$I$53</c:f>
              <c:numCache>
                <c:formatCode>General</c:formatCode>
                <c:ptCount val="51"/>
                <c:pt idx="0">
                  <c:v>0.97657972960015338</c:v>
                </c:pt>
                <c:pt idx="1">
                  <c:v>0.92600444967936135</c:v>
                </c:pt>
                <c:pt idx="2">
                  <c:v>0.91686491856422059</c:v>
                </c:pt>
                <c:pt idx="3">
                  <c:v>0.82814658085750392</c:v>
                </c:pt>
                <c:pt idx="4">
                  <c:v>0.79934162399414777</c:v>
                </c:pt>
                <c:pt idx="5">
                  <c:v>0.96593451890236726</c:v>
                </c:pt>
                <c:pt idx="6">
                  <c:v>1.098134340507277</c:v>
                </c:pt>
                <c:pt idx="7">
                  <c:v>0.76103925832665675</c:v>
                </c:pt>
                <c:pt idx="8">
                  <c:v>0.66212492677529233</c:v>
                </c:pt>
                <c:pt idx="9">
                  <c:v>0.6466741973324065</c:v>
                </c:pt>
                <c:pt idx="10">
                  <c:v>0.70873392656917245</c:v>
                </c:pt>
                <c:pt idx="11">
                  <c:v>0.58862578245082531</c:v>
                </c:pt>
                <c:pt idx="12">
                  <c:v>0.70608163939844659</c:v>
                </c:pt>
                <c:pt idx="13">
                  <c:v>0.62226400441437946</c:v>
                </c:pt>
                <c:pt idx="14">
                  <c:v>0.71251637260189538</c:v>
                </c:pt>
                <c:pt idx="15">
                  <c:v>4.1102140998343977</c:v>
                </c:pt>
                <c:pt idx="16">
                  <c:v>3.9048107084070933</c:v>
                </c:pt>
                <c:pt idx="17">
                  <c:v>3.4651854892503464</c:v>
                </c:pt>
                <c:pt idx="18">
                  <c:v>3.6194498722380879</c:v>
                </c:pt>
                <c:pt idx="19">
                  <c:v>2.7858242157987521</c:v>
                </c:pt>
                <c:pt idx="20">
                  <c:v>2.4101635024255854</c:v>
                </c:pt>
                <c:pt idx="21">
                  <c:v>1.9434586792555213</c:v>
                </c:pt>
                <c:pt idx="22">
                  <c:v>2.3815358005116933</c:v>
                </c:pt>
                <c:pt idx="23">
                  <c:v>1.8474955422272654</c:v>
                </c:pt>
                <c:pt idx="24">
                  <c:v>1.8380770513170259</c:v>
                </c:pt>
                <c:pt idx="25">
                  <c:v>1.790481181221294</c:v>
                </c:pt>
                <c:pt idx="26">
                  <c:v>1.5669462395160181</c:v>
                </c:pt>
                <c:pt idx="27">
                  <c:v>1.3046912702242768</c:v>
                </c:pt>
                <c:pt idx="28">
                  <c:v>1.4751693311761318</c:v>
                </c:pt>
                <c:pt idx="29">
                  <c:v>1.6112507092486017</c:v>
                </c:pt>
                <c:pt idx="30">
                  <c:v>1.4904293570219966</c:v>
                </c:pt>
                <c:pt idx="31">
                  <c:v>1.3209166136218968</c:v>
                </c:pt>
                <c:pt idx="32">
                  <c:v>1.0827718960538979</c:v>
                </c:pt>
                <c:pt idx="33">
                  <c:v>0.9189518744324815</c:v>
                </c:pt>
                <c:pt idx="34">
                  <c:v>0.70618361153262521</c:v>
                </c:pt>
                <c:pt idx="35">
                  <c:v>0.90898997950353</c:v>
                </c:pt>
                <c:pt idx="36">
                  <c:v>0.99081313526192338</c:v>
                </c:pt>
                <c:pt idx="37">
                  <c:v>0.75245575069264758</c:v>
                </c:pt>
                <c:pt idx="38">
                  <c:v>0.75058238154472467</c:v>
                </c:pt>
                <c:pt idx="39">
                  <c:v>0.68427404381730417</c:v>
                </c:pt>
                <c:pt idx="40">
                  <c:v>0.80276120903424708</c:v>
                </c:pt>
                <c:pt idx="41">
                  <c:v>0.90301160207356213</c:v>
                </c:pt>
                <c:pt idx="42">
                  <c:v>0.90521844660194173</c:v>
                </c:pt>
                <c:pt idx="43">
                  <c:v>1.0413598460551636</c:v>
                </c:pt>
                <c:pt idx="44">
                  <c:v>0.86638825858156709</c:v>
                </c:pt>
                <c:pt idx="45">
                  <c:v>0.90161982487038916</c:v>
                </c:pt>
                <c:pt idx="46">
                  <c:v>0.975111253231007</c:v>
                </c:pt>
                <c:pt idx="47">
                  <c:v>0.97109737724072198</c:v>
                </c:pt>
                <c:pt idx="48">
                  <c:v>1.0739390009995406</c:v>
                </c:pt>
                <c:pt idx="49">
                  <c:v>0.95087167457482535</c:v>
                </c:pt>
                <c:pt idx="50">
                  <c:v>0.96435406698564596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12-486C-8619-B90DDFFAAD47}"/>
            </c:ext>
          </c:extLst>
        </c:ser>
        <c:ser>
          <c:idx val="2"/>
          <c:order val="2"/>
          <c:tx>
            <c:strRef>
              <c:f>'Unemployment per postings - all'!$J$2</c:f>
              <c:strCache>
                <c:ptCount val="1"/>
                <c:pt idx="0">
                  <c:v>DC Metro Area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50"/>
            <c:marker>
              <c:symbol val="circle"/>
              <c:size val="7"/>
              <c:spPr>
                <a:solidFill>
                  <a:schemeClr val="accent2"/>
                </a:solidFill>
                <a:ln w="9525">
                  <a:solidFill>
                    <a:schemeClr val="accent2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9012-486C-8619-B90DDFFAAD47}"/>
              </c:ext>
            </c:extLst>
          </c:dPt>
          <c:dLbls>
            <c:dLbl>
              <c:idx val="50"/>
              <c:layout>
                <c:manualLayout>
                  <c:x val="-1.8522313489179358E-16"/>
                  <c:y val="-1.9429269046420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12-486C-8619-B90DDFFAAD47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/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'Unemployment per postings - all'!$A$3:$A$53</c:f>
              <c:numCache>
                <c:formatCode>m/d/yyyy</c:formatCode>
                <c:ptCount val="51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</c:numCache>
            </c:numRef>
          </c:cat>
          <c:val>
            <c:numRef>
              <c:f>'Unemployment per postings - all'!$J$3:$J$53</c:f>
              <c:numCache>
                <c:formatCode>General</c:formatCode>
                <c:ptCount val="51"/>
                <c:pt idx="0">
                  <c:v>1.5075174056854717</c:v>
                </c:pt>
                <c:pt idx="1">
                  <c:v>1.4098863650144924</c:v>
                </c:pt>
                <c:pt idx="2">
                  <c:v>1.3255062549560319</c:v>
                </c:pt>
                <c:pt idx="3">
                  <c:v>1.2714569481612272</c:v>
                </c:pt>
                <c:pt idx="4">
                  <c:v>1.1480607233552227</c:v>
                </c:pt>
                <c:pt idx="5">
                  <c:v>1.5493538141394227</c:v>
                </c:pt>
                <c:pt idx="6">
                  <c:v>1.7100622561139078</c:v>
                </c:pt>
                <c:pt idx="7">
                  <c:v>1.1049063028914856</c:v>
                </c:pt>
                <c:pt idx="8">
                  <c:v>0.9914729706381552</c:v>
                </c:pt>
                <c:pt idx="9">
                  <c:v>1.0389559674082831</c:v>
                </c:pt>
                <c:pt idx="10">
                  <c:v>1.0712963488728635</c:v>
                </c:pt>
                <c:pt idx="11">
                  <c:v>0.93325893322764342</c:v>
                </c:pt>
                <c:pt idx="12">
                  <c:v>1.0487889943809339</c:v>
                </c:pt>
                <c:pt idx="13">
                  <c:v>0.97856008470089995</c:v>
                </c:pt>
                <c:pt idx="14">
                  <c:v>1.1907004230491431</c:v>
                </c:pt>
                <c:pt idx="15">
                  <c:v>4.2595339977732767</c:v>
                </c:pt>
                <c:pt idx="16">
                  <c:v>4.3232594425155675</c:v>
                </c:pt>
                <c:pt idx="17">
                  <c:v>3.5440092033362092</c:v>
                </c:pt>
                <c:pt idx="18">
                  <c:v>3.7286665893600297</c:v>
                </c:pt>
                <c:pt idx="19">
                  <c:v>3.1456980214158539</c:v>
                </c:pt>
                <c:pt idx="20">
                  <c:v>3.1459633719733864</c:v>
                </c:pt>
                <c:pt idx="21">
                  <c:v>2.6211406862927076</c:v>
                </c:pt>
                <c:pt idx="22">
                  <c:v>3.2295294910035599</c:v>
                </c:pt>
                <c:pt idx="23">
                  <c:v>2.7188524348108554</c:v>
                </c:pt>
                <c:pt idx="24">
                  <c:v>2.5963589580422481</c:v>
                </c:pt>
                <c:pt idx="25">
                  <c:v>2.4676947048867635</c:v>
                </c:pt>
                <c:pt idx="26">
                  <c:v>2.1262353468405784</c:v>
                </c:pt>
                <c:pt idx="27">
                  <c:v>1.8645891842099351</c:v>
                </c:pt>
                <c:pt idx="28">
                  <c:v>1.7594119049840846</c:v>
                </c:pt>
                <c:pt idx="29">
                  <c:v>2.1917535730300903</c:v>
                </c:pt>
                <c:pt idx="30">
                  <c:v>2.0846479281367718</c:v>
                </c:pt>
                <c:pt idx="31">
                  <c:v>1.9192241563374426</c:v>
                </c:pt>
                <c:pt idx="32">
                  <c:v>1.56716383609496</c:v>
                </c:pt>
                <c:pt idx="33">
                  <c:v>1.369979630695656</c:v>
                </c:pt>
                <c:pt idx="34">
                  <c:v>1.1892672046185133</c:v>
                </c:pt>
                <c:pt idx="35">
                  <c:v>1.2075906521191171</c:v>
                </c:pt>
                <c:pt idx="36">
                  <c:v>1.2896240201939684</c:v>
                </c:pt>
                <c:pt idx="37">
                  <c:v>1.1408687480421844</c:v>
                </c:pt>
                <c:pt idx="38">
                  <c:v>1.015917621205344</c:v>
                </c:pt>
                <c:pt idx="39">
                  <c:v>0.88449360865290072</c:v>
                </c:pt>
                <c:pt idx="40">
                  <c:v>0.96675113554864933</c:v>
                </c:pt>
                <c:pt idx="41">
                  <c:v>1.1924397173607664</c:v>
                </c:pt>
                <c:pt idx="42">
                  <c:v>1.1094348051209681</c:v>
                </c:pt>
                <c:pt idx="43">
                  <c:v>1.1395960745270943</c:v>
                </c:pt>
                <c:pt idx="44">
                  <c:v>1.0375825991189427</c:v>
                </c:pt>
                <c:pt idx="45">
                  <c:v>1.0442790774164372</c:v>
                </c:pt>
                <c:pt idx="46">
                  <c:v>1.0007698629851958</c:v>
                </c:pt>
                <c:pt idx="47">
                  <c:v>1.0005569091541942</c:v>
                </c:pt>
                <c:pt idx="48">
                  <c:v>1.0891107702901499</c:v>
                </c:pt>
                <c:pt idx="49">
                  <c:v>1.1164301948410158</c:v>
                </c:pt>
                <c:pt idx="50">
                  <c:v>1.0396568181313681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012-486C-8619-B90DDFFAAD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9274048"/>
        <c:axId val="429277792"/>
      </c:lineChart>
      <c:dateAx>
        <c:axId val="429274048"/>
        <c:scaling>
          <c:orientation val="minMax"/>
        </c:scaling>
        <c:delete val="0"/>
        <c:axPos val="b"/>
        <c:numFmt formatCode="mmm\ 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429277792"/>
        <c:crosses val="autoZero"/>
        <c:auto val="1"/>
        <c:lblOffset val="100"/>
        <c:baseTimeUnit val="months"/>
      </c:dateAx>
      <c:valAx>
        <c:axId val="4292777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chemeClr val="tx2"/>
                    </a:solidFill>
                    <a:latin typeface="Franklin Gothic Book" panose="020B0503020102020204" pitchFamily="34" charset="0"/>
                  </a:rPr>
                  <a:t>Unemployment</a:t>
                </a:r>
                <a:r>
                  <a:rPr lang="en-US" sz="1200" b="1" baseline="0">
                    <a:solidFill>
                      <a:schemeClr val="tx2"/>
                    </a:solidFill>
                    <a:latin typeface="Franklin Gothic Book" panose="020B0503020102020204" pitchFamily="34" charset="0"/>
                  </a:rPr>
                  <a:t> Per Postings Ratio</a:t>
                </a:r>
                <a:endParaRPr lang="en-US" sz="1200" b="1">
                  <a:solidFill>
                    <a:schemeClr val="tx2"/>
                  </a:solidFill>
                  <a:latin typeface="Franklin Gothic Book" panose="020B05030201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0.233612253692169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2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2">
                <a:lumMod val="1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4292740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192196063653253"/>
          <c:y val="0.10022074666039878"/>
          <c:w val="0.2108243334603627"/>
          <c:h val="0.158187715806398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5336214258192E-2"/>
          <c:y val="2.242856683898032E-2"/>
          <c:w val="0.8830328146780696"/>
          <c:h val="0.81927096799467236"/>
        </c:manualLayout>
      </c:layout>
      <c:lineChart>
        <c:grouping val="standard"/>
        <c:varyColors val="0"/>
        <c:ser>
          <c:idx val="0"/>
          <c:order val="0"/>
          <c:tx>
            <c:strRef>
              <c:f>'Unemployment per postings - edu'!$H$2</c:f>
              <c:strCache>
                <c:ptCount val="1"/>
                <c:pt idx="0">
                  <c:v>Alexandria/Arlington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Pt>
            <c:idx val="50"/>
            <c:marker>
              <c:symbol val="circle"/>
              <c:size val="7"/>
              <c:spPr>
                <a:solidFill>
                  <a:schemeClr val="accent6"/>
                </a:solidFill>
                <a:ln w="9525">
                  <a:solidFill>
                    <a:schemeClr val="accent6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56DC-4E58-9C30-C361AF8341FD}"/>
              </c:ext>
            </c:extLst>
          </c:dPt>
          <c:dLbls>
            <c:dLbl>
              <c:idx val="50"/>
              <c:layout>
                <c:manualLayout>
                  <c:x val="-2.3674238011095576E-3"/>
                  <c:y val="2.1857927677223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DC-4E58-9C30-C361AF8341FD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6"/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'Unemployment per postings - edu'!$A$3:$A$53</c:f>
              <c:numCache>
                <c:formatCode>m/d/yyyy</c:formatCode>
                <c:ptCount val="51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</c:numCache>
            </c:numRef>
          </c:cat>
          <c:val>
            <c:numRef>
              <c:f>'Unemployment per postings - edu'!$H$3:$H$53</c:f>
              <c:numCache>
                <c:formatCode>General</c:formatCode>
                <c:ptCount val="51"/>
                <c:pt idx="0">
                  <c:v>0.28202196368705357</c:v>
                </c:pt>
                <c:pt idx="1">
                  <c:v>0.17182434022796611</c:v>
                </c:pt>
                <c:pt idx="2">
                  <c:v>0.16330920088583334</c:v>
                </c:pt>
                <c:pt idx="3">
                  <c:v>0.223779604375</c:v>
                </c:pt>
                <c:pt idx="4">
                  <c:v>0.19701999506425338</c:v>
                </c:pt>
                <c:pt idx="5">
                  <c:v>0.64570924679391895</c:v>
                </c:pt>
                <c:pt idx="6">
                  <c:v>0.84979178031168834</c:v>
                </c:pt>
                <c:pt idx="7">
                  <c:v>0.3238528709785185</c:v>
                </c:pt>
                <c:pt idx="8">
                  <c:v>0.2295983716403846</c:v>
                </c:pt>
                <c:pt idx="9">
                  <c:v>0.33246473853899366</c:v>
                </c:pt>
                <c:pt idx="10">
                  <c:v>0.21218211306590909</c:v>
                </c:pt>
                <c:pt idx="11">
                  <c:v>0.24579078800197368</c:v>
                </c:pt>
                <c:pt idx="12">
                  <c:v>0.1441730402953405</c:v>
                </c:pt>
                <c:pt idx="13">
                  <c:v>0.13757391669482072</c:v>
                </c:pt>
                <c:pt idx="14">
                  <c:v>0.16736192810548522</c:v>
                </c:pt>
                <c:pt idx="15">
                  <c:v>2.5706389970473373</c:v>
                </c:pt>
                <c:pt idx="16">
                  <c:v>3.2076815616742422</c:v>
                </c:pt>
                <c:pt idx="17">
                  <c:v>2.6318528356480444</c:v>
                </c:pt>
                <c:pt idx="18">
                  <c:v>3.6803540888139534</c:v>
                </c:pt>
                <c:pt idx="19">
                  <c:v>1.9786400549999998</c:v>
                </c:pt>
                <c:pt idx="20">
                  <c:v>2.8480088013524592</c:v>
                </c:pt>
                <c:pt idx="21">
                  <c:v>1.7026062886258504</c:v>
                </c:pt>
                <c:pt idx="22">
                  <c:v>2.2547034298316833</c:v>
                </c:pt>
                <c:pt idx="23">
                  <c:v>1.2285349550133333</c:v>
                </c:pt>
                <c:pt idx="24">
                  <c:v>1.5925478402222222</c:v>
                </c:pt>
                <c:pt idx="25">
                  <c:v>0.94227134554761904</c:v>
                </c:pt>
                <c:pt idx="26">
                  <c:v>0.6441531895118483</c:v>
                </c:pt>
                <c:pt idx="27">
                  <c:v>0.66896850293010757</c:v>
                </c:pt>
                <c:pt idx="28">
                  <c:v>0.8091935639289618</c:v>
                </c:pt>
                <c:pt idx="29">
                  <c:v>1.0618562674970762</c:v>
                </c:pt>
                <c:pt idx="30">
                  <c:v>1.1974046650171428</c:v>
                </c:pt>
                <c:pt idx="31">
                  <c:v>1.3334972819153439</c:v>
                </c:pt>
                <c:pt idx="32">
                  <c:v>0.61076176864423082</c:v>
                </c:pt>
                <c:pt idx="33">
                  <c:v>0.53793940262763151</c:v>
                </c:pt>
                <c:pt idx="34">
                  <c:v>0.57602141399880247</c:v>
                </c:pt>
                <c:pt idx="35">
                  <c:v>0.42871883758235296</c:v>
                </c:pt>
                <c:pt idx="36">
                  <c:v>0.51541157247756408</c:v>
                </c:pt>
                <c:pt idx="37">
                  <c:v>0.2306861976925311</c:v>
                </c:pt>
                <c:pt idx="38">
                  <c:v>0.22766726436499998</c:v>
                </c:pt>
                <c:pt idx="39">
                  <c:v>0.25913931594162437</c:v>
                </c:pt>
                <c:pt idx="40">
                  <c:v>0.32641346718101855</c:v>
                </c:pt>
                <c:pt idx="41">
                  <c:v>0.73021113547804872</c:v>
                </c:pt>
                <c:pt idx="42">
                  <c:v>0.98302049470854269</c:v>
                </c:pt>
                <c:pt idx="43">
                  <c:v>0.62878758764397902</c:v>
                </c:pt>
                <c:pt idx="44">
                  <c:v>0.29748477701724135</c:v>
                </c:pt>
                <c:pt idx="45">
                  <c:v>0.3546702294290503</c:v>
                </c:pt>
                <c:pt idx="46">
                  <c:v>0.40362918566379313</c:v>
                </c:pt>
                <c:pt idx="47">
                  <c:v>0.27391404491861704</c:v>
                </c:pt>
                <c:pt idx="48">
                  <c:v>0.30555747349039303</c:v>
                </c:pt>
                <c:pt idx="49">
                  <c:v>0.10529171613411514</c:v>
                </c:pt>
                <c:pt idx="50">
                  <c:v>0.26360111448486484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DC-4E58-9C30-C361AF8341FD}"/>
            </c:ext>
          </c:extLst>
        </c:ser>
        <c:ser>
          <c:idx val="1"/>
          <c:order val="1"/>
          <c:tx>
            <c:strRef>
              <c:f>'Unemployment per postings - edu'!$I$2</c:f>
              <c:strCache>
                <c:ptCount val="1"/>
                <c:pt idx="0">
                  <c:v>NOVA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Pt>
            <c:idx val="50"/>
            <c:marker>
              <c:symbol val="circle"/>
              <c:size val="7"/>
              <c:spPr>
                <a:solidFill>
                  <a:schemeClr val="accent5"/>
                </a:solidFill>
                <a:ln w="9525">
                  <a:solidFill>
                    <a:schemeClr val="accent5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56DC-4E58-9C30-C361AF8341FD}"/>
              </c:ext>
            </c:extLst>
          </c:dPt>
          <c:dLbls>
            <c:dLbl>
              <c:idx val="50"/>
              <c:layout>
                <c:manualLayout>
                  <c:x val="-3.6276575497239958E-3"/>
                  <c:y val="-7.2859758924078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6DC-4E58-9C30-C361AF8341FD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5"/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'Unemployment per postings - edu'!$A$3:$A$53</c:f>
              <c:numCache>
                <c:formatCode>m/d/yyyy</c:formatCode>
                <c:ptCount val="51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</c:numCache>
            </c:numRef>
          </c:cat>
          <c:val>
            <c:numRef>
              <c:f>'Unemployment per postings - edu'!$I$3:$I$53</c:f>
              <c:numCache>
                <c:formatCode>General</c:formatCode>
                <c:ptCount val="51"/>
                <c:pt idx="0">
                  <c:v>0.776441307611898</c:v>
                </c:pt>
                <c:pt idx="1">
                  <c:v>0.47193376329040737</c:v>
                </c:pt>
                <c:pt idx="2">
                  <c:v>0.38990417514139109</c:v>
                </c:pt>
                <c:pt idx="3">
                  <c:v>0.49926100193481715</c:v>
                </c:pt>
                <c:pt idx="4">
                  <c:v>0.49996765745137156</c:v>
                </c:pt>
                <c:pt idx="5">
                  <c:v>1.4100325249133225</c:v>
                </c:pt>
                <c:pt idx="6">
                  <c:v>2.065373572657581</c:v>
                </c:pt>
                <c:pt idx="7">
                  <c:v>0.83089814373096982</c:v>
                </c:pt>
                <c:pt idx="8">
                  <c:v>0.58915272445729727</c:v>
                </c:pt>
                <c:pt idx="9">
                  <c:v>0.62137511852529181</c:v>
                </c:pt>
                <c:pt idx="10">
                  <c:v>0.40886789210147784</c:v>
                </c:pt>
                <c:pt idx="11">
                  <c:v>0.47092568345942026</c:v>
                </c:pt>
                <c:pt idx="12">
                  <c:v>0.3244167144482431</c:v>
                </c:pt>
                <c:pt idx="13">
                  <c:v>0.28198511781660229</c:v>
                </c:pt>
                <c:pt idx="14">
                  <c:v>0.3578825736408669</c:v>
                </c:pt>
                <c:pt idx="15">
                  <c:v>6.1422869236498521</c:v>
                </c:pt>
                <c:pt idx="16">
                  <c:v>7.1871709605272729</c:v>
                </c:pt>
                <c:pt idx="17">
                  <c:v>5.1102545072342993</c:v>
                </c:pt>
                <c:pt idx="18">
                  <c:v>5.9003396251768034</c:v>
                </c:pt>
                <c:pt idx="19">
                  <c:v>3.8017415901317122</c:v>
                </c:pt>
                <c:pt idx="20">
                  <c:v>4.4079253693353477</c:v>
                </c:pt>
                <c:pt idx="21">
                  <c:v>3.0739971247553517</c:v>
                </c:pt>
                <c:pt idx="22">
                  <c:v>2.6799223225075077</c:v>
                </c:pt>
                <c:pt idx="23">
                  <c:v>2.3916323947419356</c:v>
                </c:pt>
                <c:pt idx="24">
                  <c:v>2.5132859368476357</c:v>
                </c:pt>
                <c:pt idx="25">
                  <c:v>1.9209685017514968</c:v>
                </c:pt>
                <c:pt idx="26">
                  <c:v>1.136631205486911</c:v>
                </c:pt>
                <c:pt idx="27">
                  <c:v>1.1092709881510712</c:v>
                </c:pt>
                <c:pt idx="28">
                  <c:v>1.2516539137589375</c:v>
                </c:pt>
                <c:pt idx="29">
                  <c:v>1.5673449994504312</c:v>
                </c:pt>
                <c:pt idx="30">
                  <c:v>1.8024767598747153</c:v>
                </c:pt>
                <c:pt idx="31">
                  <c:v>2.0692602337068062</c:v>
                </c:pt>
                <c:pt idx="32">
                  <c:v>1.332016403234245</c:v>
                </c:pt>
                <c:pt idx="33">
                  <c:v>0.95499429118005186</c:v>
                </c:pt>
                <c:pt idx="34">
                  <c:v>0.87596235449145299</c:v>
                </c:pt>
                <c:pt idx="35">
                  <c:v>0.85608835017214391</c:v>
                </c:pt>
                <c:pt idx="36">
                  <c:v>0.81834250443796519</c:v>
                </c:pt>
                <c:pt idx="37">
                  <c:v>0.44067719681628786</c:v>
                </c:pt>
                <c:pt idx="38">
                  <c:v>0.43794558458199362</c:v>
                </c:pt>
                <c:pt idx="39">
                  <c:v>0.42372553793166501</c:v>
                </c:pt>
                <c:pt idx="40">
                  <c:v>0.55931212320880064</c:v>
                </c:pt>
                <c:pt idx="41">
                  <c:v>1.070801575007776</c:v>
                </c:pt>
                <c:pt idx="42">
                  <c:v>1.6166251762724013</c:v>
                </c:pt>
                <c:pt idx="43">
                  <c:v>1.1122446187599206</c:v>
                </c:pt>
                <c:pt idx="44">
                  <c:v>0.75290988884228582</c:v>
                </c:pt>
                <c:pt idx="45">
                  <c:v>0.65639981051686613</c:v>
                </c:pt>
                <c:pt idx="46">
                  <c:v>0.47692299706304347</c:v>
                </c:pt>
                <c:pt idx="47">
                  <c:v>0.48707894034374999</c:v>
                </c:pt>
                <c:pt idx="48">
                  <c:v>0.48018660833254156</c:v>
                </c:pt>
                <c:pt idx="49">
                  <c:v>0.28759037725901637</c:v>
                </c:pt>
                <c:pt idx="50">
                  <c:v>0.42166118311969841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DC-4E58-9C30-C361AF8341FD}"/>
            </c:ext>
          </c:extLst>
        </c:ser>
        <c:ser>
          <c:idx val="2"/>
          <c:order val="2"/>
          <c:tx>
            <c:strRef>
              <c:f>'Unemployment per postings - edu'!$J$2</c:f>
              <c:strCache>
                <c:ptCount val="1"/>
                <c:pt idx="0">
                  <c:v>DC Metro Area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50"/>
            <c:marker>
              <c:symbol val="circle"/>
              <c:size val="7"/>
              <c:spPr>
                <a:solidFill>
                  <a:schemeClr val="accent2"/>
                </a:solidFill>
                <a:ln w="9525">
                  <a:solidFill>
                    <a:schemeClr val="accent2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56DC-4E58-9C30-C361AF8341FD}"/>
              </c:ext>
            </c:extLst>
          </c:dPt>
          <c:dLbls>
            <c:dLbl>
              <c:idx val="50"/>
              <c:layout>
                <c:manualLayout>
                  <c:x val="-3.6276942175601538E-3"/>
                  <c:y val="-3.1572562200433474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accent2"/>
                      </a:solidFill>
                      <a:latin typeface="Franklin Gothic Demi" panose="020B07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DC-4E58-9C30-C361AF8341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'Unemployment per postings - edu'!$A$3:$A$53</c:f>
              <c:numCache>
                <c:formatCode>m/d/yyyy</c:formatCode>
                <c:ptCount val="51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</c:numCache>
            </c:numRef>
          </c:cat>
          <c:val>
            <c:numRef>
              <c:f>'Unemployment per postings - edu'!$J$3:$J$53</c:f>
              <c:numCache>
                <c:formatCode>General</c:formatCode>
                <c:ptCount val="51"/>
                <c:pt idx="0">
                  <c:v>2.6975125106368329</c:v>
                </c:pt>
                <c:pt idx="1">
                  <c:v>2.139461111502921</c:v>
                </c:pt>
                <c:pt idx="2">
                  <c:v>1.5864348925462184</c:v>
                </c:pt>
                <c:pt idx="3">
                  <c:v>2.0419872516677273</c:v>
                </c:pt>
                <c:pt idx="4">
                  <c:v>1.727474766209756</c:v>
                </c:pt>
                <c:pt idx="5">
                  <c:v>2.936675936825397</c:v>
                </c:pt>
                <c:pt idx="6">
                  <c:v>2.9417033445681477</c:v>
                </c:pt>
                <c:pt idx="7">
                  <c:v>1.8588349185966173</c:v>
                </c:pt>
                <c:pt idx="8">
                  <c:v>1.7458634771830988</c:v>
                </c:pt>
                <c:pt idx="9">
                  <c:v>2.0463532582619162</c:v>
                </c:pt>
                <c:pt idx="10">
                  <c:v>1.8528502401739972</c:v>
                </c:pt>
                <c:pt idx="11">
                  <c:v>1.862049619994778</c:v>
                </c:pt>
                <c:pt idx="12">
                  <c:v>1.6114145036467118</c:v>
                </c:pt>
                <c:pt idx="13">
                  <c:v>1.3906294573708557</c:v>
                </c:pt>
                <c:pt idx="14">
                  <c:v>2.0060211411292515</c:v>
                </c:pt>
                <c:pt idx="15">
                  <c:v>8.5210765229264993</c:v>
                </c:pt>
                <c:pt idx="16">
                  <c:v>8.2072762874765175</c:v>
                </c:pt>
                <c:pt idx="17">
                  <c:v>6.9305740956776942</c:v>
                </c:pt>
                <c:pt idx="18">
                  <c:v>7.1975808758963042</c:v>
                </c:pt>
                <c:pt idx="19">
                  <c:v>5.2157861729249886</c:v>
                </c:pt>
                <c:pt idx="20">
                  <c:v>8.7533751614141426</c:v>
                </c:pt>
                <c:pt idx="21">
                  <c:v>6.3504362805589301</c:v>
                </c:pt>
                <c:pt idx="22">
                  <c:v>7.056552585423729</c:v>
                </c:pt>
                <c:pt idx="23">
                  <c:v>5.7694975038159679</c:v>
                </c:pt>
                <c:pt idx="24">
                  <c:v>5.0551264186071201</c:v>
                </c:pt>
                <c:pt idx="25">
                  <c:v>3.5948830892356325</c:v>
                </c:pt>
                <c:pt idx="26">
                  <c:v>2.5701323557541134</c:v>
                </c:pt>
                <c:pt idx="27">
                  <c:v>2.1869163182761953</c:v>
                </c:pt>
                <c:pt idx="28">
                  <c:v>1.6536205931684642</c:v>
                </c:pt>
                <c:pt idx="29">
                  <c:v>2.5542177388308791</c:v>
                </c:pt>
                <c:pt idx="30">
                  <c:v>2.8822427949706015</c:v>
                </c:pt>
                <c:pt idx="31">
                  <c:v>2.9408225683828126</c:v>
                </c:pt>
                <c:pt idx="32">
                  <c:v>1.7071565011215688</c:v>
                </c:pt>
                <c:pt idx="33">
                  <c:v>1.949865037169217</c:v>
                </c:pt>
                <c:pt idx="34">
                  <c:v>1.8049296196654996</c:v>
                </c:pt>
                <c:pt idx="35">
                  <c:v>1.6595706552232901</c:v>
                </c:pt>
                <c:pt idx="36">
                  <c:v>1.4212090866439602</c:v>
                </c:pt>
                <c:pt idx="37">
                  <c:v>1.0450762938673139</c:v>
                </c:pt>
                <c:pt idx="38">
                  <c:v>0.81717957020304566</c:v>
                </c:pt>
                <c:pt idx="39">
                  <c:v>0.72671972212477065</c:v>
                </c:pt>
                <c:pt idx="40">
                  <c:v>0.90439041684137933</c:v>
                </c:pt>
                <c:pt idx="41">
                  <c:v>1.4852643163535912</c:v>
                </c:pt>
                <c:pt idx="42">
                  <c:v>1.7495943321710525</c:v>
                </c:pt>
                <c:pt idx="43">
                  <c:v>1.3963492427583979</c:v>
                </c:pt>
                <c:pt idx="44">
                  <c:v>1.0318990417959826</c:v>
                </c:pt>
                <c:pt idx="45">
                  <c:v>0.96200810199999998</c:v>
                </c:pt>
                <c:pt idx="46">
                  <c:v>0.71923968279411765</c:v>
                </c:pt>
                <c:pt idx="47">
                  <c:v>0.69476263709076502</c:v>
                </c:pt>
                <c:pt idx="48">
                  <c:v>0.65911769590708713</c:v>
                </c:pt>
                <c:pt idx="49">
                  <c:v>0.56147564705976871</c:v>
                </c:pt>
                <c:pt idx="50">
                  <c:v>0.5711419690562981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6DC-4E58-9C30-C361AF8341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9274048"/>
        <c:axId val="429277792"/>
      </c:lineChart>
      <c:dateAx>
        <c:axId val="429274048"/>
        <c:scaling>
          <c:orientation val="minMax"/>
        </c:scaling>
        <c:delete val="0"/>
        <c:axPos val="b"/>
        <c:numFmt formatCode="mmm\ 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429277792"/>
        <c:crosses val="autoZero"/>
        <c:auto val="1"/>
        <c:lblOffset val="100"/>
        <c:baseTimeUnit val="months"/>
      </c:dateAx>
      <c:valAx>
        <c:axId val="4292777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2"/>
                    </a:solidFill>
                    <a:latin typeface="Franklin Gothic Book" panose="020B0503020102020204" pitchFamily="34" charset="0"/>
                  </a:rPr>
                  <a:t>Unemployment</a:t>
                </a:r>
                <a:r>
                  <a:rPr lang="en-US" sz="1200" b="1" baseline="0" dirty="0">
                    <a:solidFill>
                      <a:schemeClr val="tx2"/>
                    </a:solidFill>
                    <a:latin typeface="Franklin Gothic Book" panose="020B0503020102020204" pitchFamily="34" charset="0"/>
                  </a:rPr>
                  <a:t> Per Postings Ratio</a:t>
                </a:r>
                <a:endParaRPr lang="en-US" sz="1200" b="1" dirty="0">
                  <a:solidFill>
                    <a:schemeClr val="tx2"/>
                  </a:solidFill>
                  <a:latin typeface="Franklin Gothic Book" panose="020B05030201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1.0653407104993009E-2"/>
              <c:y val="0.219040339446158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2">
                <a:lumMod val="1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4292740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192196063653253"/>
          <c:y val="0.10022074666039878"/>
          <c:w val="0.2108243334603627"/>
          <c:h val="0.158187715806398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5A6BB-9A58-449B-AED0-02DF38B10F06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BC5D4-1E2A-4CF4-96C8-04B013069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57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5689-81FC-DA48-9923-EB178ACCB1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7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5689-81FC-DA48-9923-EB178ACCB1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54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5689-81FC-DA48-9923-EB178ACCB1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77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5689-81FC-DA48-9923-EB178ACCB1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92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5689-81FC-DA48-9923-EB178ACCB1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60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5689-81FC-DA48-9923-EB178ACCB1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22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1532587"/>
            <a:ext cx="7612340" cy="1905844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8" y="3781338"/>
            <a:ext cx="7612341" cy="970966"/>
          </a:xfr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120000"/>
              <a:buFont typeface="Arial" panose="020B0604020202020204" pitchFamily="34" charset="0"/>
              <a:buNone/>
              <a:tabLst/>
              <a:defRPr lang="en-US" sz="2400" b="0" i="1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39B52C-0CF1-C44E-85EF-FEBB2A3264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1019" y="5097699"/>
            <a:ext cx="4029599" cy="8059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055B6A4-FA3F-C245-B04E-D38F2FB45B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858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6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Dual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2D1318-1734-4747-809B-74127EA5C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8834" y="2834557"/>
            <a:ext cx="4658275" cy="3334423"/>
          </a:xfrm>
        </p:spPr>
        <p:txBody>
          <a:bodyPr anchor="t" anchorCtr="0">
            <a:normAutofit/>
          </a:bodyPr>
          <a:lstStyle>
            <a:lvl1pPr marL="0" indent="0">
              <a:buClr>
                <a:schemeClr val="accent5"/>
              </a:buClr>
              <a:buSzPct val="100000"/>
              <a:buFontTx/>
              <a:buNone/>
              <a:defRPr/>
            </a:lvl1pPr>
            <a:lvl2pPr marL="324000" indent="0">
              <a:buClr>
                <a:schemeClr val="accent5"/>
              </a:buClr>
              <a:buSzPct val="100000"/>
              <a:buFontTx/>
              <a:buNone/>
              <a:defRPr/>
            </a:lvl2pPr>
            <a:lvl3pPr marL="630000" indent="0">
              <a:buClr>
                <a:schemeClr val="accent5"/>
              </a:buClr>
              <a:buSzPct val="100000"/>
              <a:buFontTx/>
              <a:buNone/>
              <a:defRPr/>
            </a:lvl3pPr>
            <a:lvl4pPr marL="1008000" indent="0">
              <a:buClr>
                <a:schemeClr val="accent5"/>
              </a:buClr>
              <a:buSzPct val="100000"/>
              <a:buFontTx/>
              <a:buNone/>
              <a:defRPr/>
            </a:lvl4pPr>
            <a:lvl5pPr marL="1368000" indent="0">
              <a:buClr>
                <a:schemeClr val="accent5"/>
              </a:buClr>
              <a:buSzPct val="100000"/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B8527A6-94EF-5F44-97A6-54762DD54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4890" y="2834557"/>
            <a:ext cx="4658275" cy="3334423"/>
          </a:xfrm>
        </p:spPr>
        <p:txBody>
          <a:bodyPr anchor="t" anchorCtr="0">
            <a:normAutofit/>
          </a:bodyPr>
          <a:lstStyle>
            <a:lvl1pPr marL="0" indent="0">
              <a:buClr>
                <a:schemeClr val="accent5"/>
              </a:buClr>
              <a:buSzPct val="100000"/>
              <a:buFontTx/>
              <a:buNone/>
              <a:defRPr/>
            </a:lvl1pPr>
            <a:lvl2pPr marL="324000" indent="0">
              <a:buClr>
                <a:schemeClr val="accent5"/>
              </a:buClr>
              <a:buSzPct val="100000"/>
              <a:buFontTx/>
              <a:buNone/>
              <a:defRPr/>
            </a:lvl2pPr>
            <a:lvl3pPr marL="630000" indent="0">
              <a:buClr>
                <a:schemeClr val="accent5"/>
              </a:buClr>
              <a:buSzPct val="100000"/>
              <a:buFontTx/>
              <a:buNone/>
              <a:defRPr/>
            </a:lvl3pPr>
            <a:lvl4pPr marL="1008000" indent="0">
              <a:buClr>
                <a:schemeClr val="accent5"/>
              </a:buClr>
              <a:buSzPct val="100000"/>
              <a:buFontTx/>
              <a:buNone/>
              <a:defRPr/>
            </a:lvl4pPr>
            <a:lvl5pPr marL="1368000" indent="0">
              <a:buClr>
                <a:schemeClr val="accent5"/>
              </a:buClr>
              <a:buSzPct val="100000"/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36D23F68-C8EB-D34A-9016-A3DFFF4A4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2" y="705124"/>
            <a:ext cx="9693803" cy="1189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30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s, Dual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390EF6D-E565-9B44-8FE1-ADC434A4552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248834" y="2566554"/>
            <a:ext cx="4658275" cy="461665"/>
          </a:xfrm>
        </p:spPr>
        <p:txBody>
          <a:bodyPr anchor="b" anchorCtr="0">
            <a:spAutoFit/>
          </a:bodyPr>
          <a:lstStyle>
            <a:lvl1pPr marL="0" indent="0">
              <a:buNone/>
              <a:defRPr lang="en-US" sz="24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519C73D-1E12-0345-B4A9-A717C73F0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890" y="2566554"/>
            <a:ext cx="4658275" cy="461665"/>
          </a:xfrm>
        </p:spPr>
        <p:txBody>
          <a:bodyPr anchor="b" anchorCtr="0">
            <a:spAutoFit/>
          </a:bodyPr>
          <a:lstStyle>
            <a:lvl1pPr marL="0" indent="0">
              <a:buNone/>
              <a:defRPr lang="en-US" sz="24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E6ED999-73A8-2D44-BD01-4FDE20BB9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2" y="705124"/>
            <a:ext cx="9693803" cy="1189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06A9239-E5FE-674D-B746-87E6A3198B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8834" y="3216948"/>
            <a:ext cx="4658275" cy="3084100"/>
          </a:xfrm>
        </p:spPr>
        <p:txBody>
          <a:bodyPr anchor="t" anchorCtr="0">
            <a:normAutofit/>
          </a:bodyPr>
          <a:lstStyle>
            <a:lvl1pPr marL="306000" indent="-306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1pPr>
            <a:lvl2pPr marL="630000" indent="-306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2pPr>
            <a:lvl3pPr marL="900000" indent="-270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3pPr>
            <a:lvl4pPr marL="1242000" indent="-234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4pPr>
            <a:lvl5pPr marL="1602000" indent="-234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473F9BF-4D54-BC48-B9C1-D722921B4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4890" y="3216947"/>
            <a:ext cx="4658275" cy="3084101"/>
          </a:xfrm>
        </p:spPr>
        <p:txBody>
          <a:bodyPr anchor="t" anchorCtr="0">
            <a:normAutofit/>
          </a:bodyPr>
          <a:lstStyle>
            <a:lvl1pPr marL="306000" indent="-306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1pPr>
            <a:lvl2pPr marL="630000" indent="-306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2pPr>
            <a:lvl3pPr marL="900000" indent="-270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3pPr>
            <a:lvl4pPr marL="1242000" indent="-234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4pPr>
            <a:lvl5pPr marL="1602000" indent="-234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076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s, Dual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390EF6D-E565-9B44-8FE1-ADC434A4552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248834" y="2566554"/>
            <a:ext cx="4658275" cy="461665"/>
          </a:xfrm>
        </p:spPr>
        <p:txBody>
          <a:bodyPr anchor="b" anchorCtr="0">
            <a:spAutoFit/>
          </a:bodyPr>
          <a:lstStyle>
            <a:lvl1pPr marL="0" indent="0">
              <a:buNone/>
              <a:defRPr lang="en-US" sz="24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519C73D-1E12-0345-B4A9-A717C73F0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890" y="2566554"/>
            <a:ext cx="4658275" cy="461665"/>
          </a:xfrm>
        </p:spPr>
        <p:txBody>
          <a:bodyPr anchor="b" anchorCtr="0">
            <a:spAutoFit/>
          </a:bodyPr>
          <a:lstStyle>
            <a:lvl1pPr marL="0" indent="0">
              <a:buNone/>
              <a:defRPr lang="en-US" sz="24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E6ED999-73A8-2D44-BD01-4FDE20BB9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2" y="705124"/>
            <a:ext cx="9693803" cy="1189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06A9239-E5FE-674D-B746-87E6A3198B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8834" y="3216948"/>
            <a:ext cx="4658275" cy="3084100"/>
          </a:xfrm>
        </p:spPr>
        <p:txBody>
          <a:bodyPr anchor="t" anchorCtr="0">
            <a:normAutofit/>
          </a:bodyPr>
          <a:lstStyle>
            <a:lvl1pPr marL="0" indent="0">
              <a:buClr>
                <a:schemeClr val="accent5"/>
              </a:buClr>
              <a:buSzPct val="100000"/>
              <a:buFontTx/>
              <a:buNone/>
              <a:defRPr/>
            </a:lvl1pPr>
            <a:lvl2pPr marL="324000" indent="0">
              <a:buClr>
                <a:schemeClr val="accent5"/>
              </a:buClr>
              <a:buSzPct val="100000"/>
              <a:buFontTx/>
              <a:buNone/>
              <a:defRPr/>
            </a:lvl2pPr>
            <a:lvl3pPr marL="630000" indent="0">
              <a:buClr>
                <a:schemeClr val="accent5"/>
              </a:buClr>
              <a:buSzPct val="100000"/>
              <a:buFontTx/>
              <a:buNone/>
              <a:defRPr/>
            </a:lvl3pPr>
            <a:lvl4pPr marL="1008000" indent="0">
              <a:buClr>
                <a:schemeClr val="accent5"/>
              </a:buClr>
              <a:buSzPct val="100000"/>
              <a:buFontTx/>
              <a:buNone/>
              <a:defRPr/>
            </a:lvl4pPr>
            <a:lvl5pPr marL="1368000" indent="0">
              <a:buClr>
                <a:schemeClr val="accent5"/>
              </a:buClr>
              <a:buSzPct val="100000"/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473F9BF-4D54-BC48-B9C1-D722921B4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4890" y="3216947"/>
            <a:ext cx="4658275" cy="3084101"/>
          </a:xfrm>
        </p:spPr>
        <p:txBody>
          <a:bodyPr anchor="t" anchorCtr="0">
            <a:normAutofit/>
          </a:bodyPr>
          <a:lstStyle>
            <a:lvl1pPr marL="0" indent="0">
              <a:buClr>
                <a:schemeClr val="accent5"/>
              </a:buClr>
              <a:buSzPct val="100000"/>
              <a:buFontTx/>
              <a:buNone/>
              <a:defRPr/>
            </a:lvl1pPr>
            <a:lvl2pPr marL="324000" indent="0">
              <a:buClr>
                <a:schemeClr val="accent5"/>
              </a:buClr>
              <a:buSzPct val="100000"/>
              <a:buFontTx/>
              <a:buNone/>
              <a:defRPr/>
            </a:lvl2pPr>
            <a:lvl3pPr marL="630000" indent="0">
              <a:buClr>
                <a:schemeClr val="accent5"/>
              </a:buClr>
              <a:buSzPct val="100000"/>
              <a:buFontTx/>
              <a:buNone/>
              <a:defRPr/>
            </a:lvl3pPr>
            <a:lvl4pPr marL="1008000" indent="0">
              <a:buClr>
                <a:schemeClr val="accent5"/>
              </a:buClr>
              <a:buSzPct val="100000"/>
              <a:buFontTx/>
              <a:buNone/>
              <a:defRPr/>
            </a:lvl4pPr>
            <a:lvl5pPr marL="1368000" indent="0">
              <a:buClr>
                <a:schemeClr val="accent5"/>
              </a:buClr>
              <a:buSzPct val="100000"/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158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/4 Image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4873" y="1205978"/>
            <a:ext cx="7208292" cy="1200329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0" y="-847"/>
            <a:ext cx="3052293" cy="6852631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695EA-30AF-D24E-B131-A294455CB7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35388" y="2707481"/>
            <a:ext cx="7207250" cy="3721894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6152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/4 Image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4873" y="1205978"/>
            <a:ext cx="7208292" cy="1200329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0" y="-847"/>
            <a:ext cx="3052293" cy="6852631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695EA-30AF-D24E-B131-A294455CB7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35388" y="2707481"/>
            <a:ext cx="7207250" cy="3721894"/>
          </a:xfrm>
        </p:spPr>
        <p:txBody>
          <a:bodyPr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746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/3 Image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3524" y="1205978"/>
            <a:ext cx="6748998" cy="1200329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0" y="-847"/>
            <a:ext cx="3953814" cy="6852631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A279529-0A0E-9E4B-98A9-6CCF35F384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23524" y="2707481"/>
            <a:ext cx="6748998" cy="3721894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9057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Image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3524" y="1205978"/>
            <a:ext cx="6748998" cy="1200329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0" y="-847"/>
            <a:ext cx="3953814" cy="6852631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A279529-0A0E-9E4B-98A9-6CCF35F384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23524" y="2707481"/>
            <a:ext cx="6748998" cy="3721894"/>
          </a:xfrm>
        </p:spPr>
        <p:txBody>
          <a:bodyPr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85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/2 Image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61438" y="1205978"/>
            <a:ext cx="4610851" cy="1200329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-1" y="-847"/>
            <a:ext cx="6096001" cy="6852631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04175F6-AA52-0740-A7BA-125F1F2EE7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1438" y="2707481"/>
            <a:ext cx="4611084" cy="3721894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2272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Image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61438" y="1205978"/>
            <a:ext cx="4610851" cy="1200329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-1" y="-847"/>
            <a:ext cx="6096001" cy="6852631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04175F6-AA52-0740-A7BA-125F1F2EE7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1438" y="2707481"/>
            <a:ext cx="4611084" cy="3721894"/>
          </a:xfrm>
        </p:spPr>
        <p:txBody>
          <a:bodyPr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0165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1060146" y="1125114"/>
            <a:ext cx="4610851" cy="4607772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3C84B35-FBE1-4249-8A88-E41B64FF9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745043"/>
            <a:ext cx="4610851" cy="59867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9E189CD-5995-9F43-B52E-30C33C26E3D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125114"/>
            <a:ext cx="527604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7BA1774-663E-0841-A850-8707CB11A32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2406307"/>
            <a:ext cx="5276045" cy="3338736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68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53FE80-9210-F946-82FD-472BD6FA16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547" y="0"/>
            <a:ext cx="4848453" cy="38303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39B52C-0CF1-C44E-85EF-FEBB2A3264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0054" y="5097699"/>
            <a:ext cx="4029599" cy="80592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2D2FAA-E3E0-9241-BE8B-A53BB3F99650}"/>
              </a:ext>
            </a:extLst>
          </p:cNvPr>
          <p:cNvSpPr/>
          <p:nvPr userDrawn="1"/>
        </p:nvSpPr>
        <p:spPr>
          <a:xfrm>
            <a:off x="9431712" y="1544626"/>
            <a:ext cx="957263" cy="837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9F6841-D323-4C4F-8844-CA12DFC25829}"/>
              </a:ext>
            </a:extLst>
          </p:cNvPr>
          <p:cNvSpPr/>
          <p:nvPr userDrawn="1"/>
        </p:nvSpPr>
        <p:spPr>
          <a:xfrm>
            <a:off x="10558194" y="4371659"/>
            <a:ext cx="957263" cy="1531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1435" y="1544627"/>
            <a:ext cx="7612340" cy="1893804"/>
          </a:xfrm>
          <a:effectLst/>
        </p:spPr>
        <p:txBody>
          <a:bodyPr anchor="b" anchorCtr="0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1433" y="3781338"/>
            <a:ext cx="7612341" cy="1061118"/>
          </a:xfrm>
        </p:spPr>
        <p:txBody>
          <a:bodyPr anchor="t">
            <a:normAutofit/>
          </a:bodyPr>
          <a:lstStyle>
            <a:lvl1pPr marL="0" indent="0" algn="l">
              <a:buNone/>
              <a:defRPr lang="en-US" sz="2400" b="0" i="1" dirty="0"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28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1060146" y="1125114"/>
            <a:ext cx="4610851" cy="4607772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3C84B35-FBE1-4249-8A88-E41B64FF9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745043"/>
            <a:ext cx="4610851" cy="59867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9E189CD-5995-9F43-B52E-30C33C26E3D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125114"/>
            <a:ext cx="527604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7BA1774-663E-0841-A850-8707CB11A32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2406307"/>
            <a:ext cx="5276045" cy="3338736"/>
          </a:xfrm>
        </p:spPr>
        <p:txBody>
          <a:bodyPr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3850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1060146" y="1125114"/>
            <a:ext cx="10092958" cy="4607772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3C84B35-FBE1-4249-8A88-E41B64FF9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745043"/>
            <a:ext cx="10092958" cy="59867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F4CEE72-5D36-254D-8754-CF8C20DC550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069631" y="78008"/>
            <a:ext cx="793259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7180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EF90D462-3AC6-2148-BA2F-C7342847D681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069631" y="1125114"/>
            <a:ext cx="4610851" cy="4782072"/>
          </a:xfrm>
        </p:spPr>
        <p:txBody>
          <a:bodyPr anchor="ctr" anchorCtr="0"/>
          <a:lstStyle/>
          <a:p>
            <a:r>
              <a:rPr lang="en-US"/>
              <a:t>Click icon to add chart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67CE385-4E3F-BD4C-94F7-488B77FECF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125114"/>
            <a:ext cx="527604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8BDF71F-A8A7-FB41-8DAE-430448E12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907186"/>
            <a:ext cx="4610851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009FCB7-0316-E146-8575-2AA7037F40B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2406307"/>
            <a:ext cx="5276045" cy="3338736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0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EF90D462-3AC6-2148-BA2F-C7342847D681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069631" y="1125114"/>
            <a:ext cx="4610851" cy="4782072"/>
          </a:xfrm>
        </p:spPr>
        <p:txBody>
          <a:bodyPr anchor="ctr" anchorCtr="0"/>
          <a:lstStyle/>
          <a:p>
            <a:r>
              <a:rPr lang="en-US"/>
              <a:t>Click icon to add chart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67CE385-4E3F-BD4C-94F7-488B77FECF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125114"/>
            <a:ext cx="527604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8BDF71F-A8A7-FB41-8DAE-430448E12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907186"/>
            <a:ext cx="4610851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009FCB7-0316-E146-8575-2AA7037F40B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2406307"/>
            <a:ext cx="5276045" cy="3338736"/>
          </a:xfrm>
        </p:spPr>
        <p:txBody>
          <a:bodyPr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79249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EF90D462-3AC6-2148-BA2F-C7342847D681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069631" y="1125114"/>
            <a:ext cx="10062223" cy="4782072"/>
          </a:xfrm>
        </p:spPr>
        <p:txBody>
          <a:bodyPr anchor="ctr" anchorCtr="0"/>
          <a:lstStyle/>
          <a:p>
            <a:r>
              <a:rPr lang="en-US"/>
              <a:t>Click icon to add chart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AD96EA2-BABC-1548-AB22-8D9AEECC5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907186"/>
            <a:ext cx="10071708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A3FD427-C6CE-2545-B8F6-26C48587802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069631" y="78008"/>
            <a:ext cx="793259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34118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67CE385-4E3F-BD4C-94F7-488B77FECF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125114"/>
            <a:ext cx="527604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F44A4568-2EA0-974E-BE1E-CDC24B6EE892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069631" y="1125114"/>
            <a:ext cx="4610850" cy="4782072"/>
          </a:xfrm>
        </p:spPr>
        <p:txBody>
          <a:bodyPr anchor="ctr" anchorCtr="0"/>
          <a:lstStyle/>
          <a:p>
            <a:r>
              <a:rPr lang="en-US"/>
              <a:t>Click icon to add table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C445C82-3F23-1245-A74B-5FA866B7C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907186"/>
            <a:ext cx="4610851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FD365D1-0F6A-D441-BD43-C7E6F4D3AED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0" y="2406307"/>
            <a:ext cx="5276045" cy="3338736"/>
          </a:xfrm>
        </p:spPr>
        <p:txBody>
          <a:bodyPr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622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67CE385-4E3F-BD4C-94F7-488B77FECF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125114"/>
            <a:ext cx="527604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F44A4568-2EA0-974E-BE1E-CDC24B6EE892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069631" y="1125114"/>
            <a:ext cx="4610850" cy="4782072"/>
          </a:xfrm>
        </p:spPr>
        <p:txBody>
          <a:bodyPr anchor="ctr" anchorCtr="0"/>
          <a:lstStyle/>
          <a:p>
            <a:r>
              <a:rPr lang="en-US"/>
              <a:t>Click icon to add table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C445C82-3F23-1245-A74B-5FA866B7C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907186"/>
            <a:ext cx="4610851" cy="59867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FD365D1-0F6A-D441-BD43-C7E6F4D3AED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0" y="2406307"/>
            <a:ext cx="5276045" cy="3338736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30309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F44A4568-2EA0-974E-BE1E-CDC24B6EE892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069630" y="1125114"/>
            <a:ext cx="10062223" cy="4782072"/>
          </a:xfrm>
        </p:spPr>
        <p:txBody>
          <a:bodyPr anchor="ctr" anchorCtr="0"/>
          <a:lstStyle/>
          <a:p>
            <a:r>
              <a:rPr lang="en-US"/>
              <a:t>Click icon to add table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C445C82-3F23-1245-A74B-5FA866B7C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927968"/>
            <a:ext cx="10071707" cy="59867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62BBAD5-0142-CA4E-A564-7885FC0F013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069631" y="78008"/>
            <a:ext cx="793259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43318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67CE385-4E3F-BD4C-94F7-488B77FECF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125114"/>
            <a:ext cx="527604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04D617-B74E-514F-B2BA-87A2DCA7708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070006" y="1125115"/>
            <a:ext cx="4610100" cy="47820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B347FF2-8404-A843-9920-67CC14A8C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907186"/>
            <a:ext cx="4610851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275DB01-3854-BC49-80E1-7A27105E8A2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2406307"/>
            <a:ext cx="5276045" cy="3338736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01933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67CE385-4E3F-BD4C-94F7-488B77FECF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125114"/>
            <a:ext cx="527604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04D617-B74E-514F-B2BA-87A2DCA7708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070006" y="1125115"/>
            <a:ext cx="4610100" cy="47820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B347FF2-8404-A843-9920-67CC14A8C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927968"/>
            <a:ext cx="4610851" cy="59867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275DB01-3854-BC49-80E1-7A27105E8A2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2406307"/>
            <a:ext cx="5276045" cy="3338736"/>
          </a:xfrm>
        </p:spPr>
        <p:txBody>
          <a:bodyPr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956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1435" y="1532587"/>
            <a:ext cx="7612340" cy="1905844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1433" y="3781338"/>
            <a:ext cx="7612341" cy="958087"/>
          </a:xfrm>
        </p:spPr>
        <p:txBody>
          <a:bodyPr anchor="t">
            <a:normAutofit/>
          </a:bodyPr>
          <a:lstStyle>
            <a:lvl1pPr marL="0" indent="0" algn="l">
              <a:buNone/>
              <a:defRPr lang="en-US" sz="2400" b="0" i="1" dirty="0"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39B52C-0CF1-C44E-85EF-FEBB2A3264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0054" y="5097699"/>
            <a:ext cx="4029599" cy="80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879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0A91AB-00FC-264E-98D8-48CDB26712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547" y="0"/>
            <a:ext cx="4848453" cy="38303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3BDE705-7BC3-E24B-A350-8AD012F53A3D}"/>
              </a:ext>
            </a:extLst>
          </p:cNvPr>
          <p:cNvSpPr/>
          <p:nvPr userDrawn="1"/>
        </p:nvSpPr>
        <p:spPr>
          <a:xfrm>
            <a:off x="9431712" y="1544626"/>
            <a:ext cx="957263" cy="837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1435" y="1532587"/>
            <a:ext cx="7612340" cy="1905844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1433" y="3781338"/>
            <a:ext cx="7612341" cy="958087"/>
          </a:xfrm>
        </p:spPr>
        <p:txBody>
          <a:bodyPr anchor="t">
            <a:normAutofit/>
          </a:bodyPr>
          <a:lstStyle>
            <a:lvl1pPr marL="0" indent="0" algn="l">
              <a:buNone/>
              <a:defRPr lang="en-US" b="0" i="1" dirty="0"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73AD39-9F89-4E43-98C6-AAF12338D0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1938" y="5082332"/>
            <a:ext cx="7612062" cy="105176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 dirty="0"/>
              <a:t>Contact information  </a:t>
            </a:r>
          </a:p>
          <a:p>
            <a:pPr lvl="0"/>
            <a:r>
              <a:rPr lang="en-US" dirty="0" err="1"/>
              <a:t>Email@nvcc.edu</a:t>
            </a:r>
            <a:r>
              <a:rPr lang="en-US" dirty="0"/>
              <a:t>  |  (xxx) xxx-</a:t>
            </a:r>
            <a:r>
              <a:rPr lang="en-US" dirty="0" err="1"/>
              <a:t>xxxx</a:t>
            </a:r>
            <a:r>
              <a:rPr lang="en-US" dirty="0"/>
              <a:t>  |  </a:t>
            </a:r>
            <a:r>
              <a:rPr lang="en-US" dirty="0" err="1"/>
              <a:t>website@websiteaddress.com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8444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365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6685280"/>
            <a:ext cx="12189023" cy="1727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" y="5984240"/>
            <a:ext cx="9418321" cy="629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9489440" y="5984240"/>
            <a:ext cx="2699582" cy="6299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123440" y="2032000"/>
            <a:ext cx="8920480" cy="3556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983848" y="650240"/>
            <a:ext cx="10060072" cy="1381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  <a:latin typeface="Franklin Gothic Demi Cond" charset="0"/>
                <a:ea typeface="Franklin Gothic Demi Cond" charset="0"/>
                <a:cs typeface="Franklin Gothic Demi Con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843" y="6076149"/>
            <a:ext cx="1037538" cy="44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6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1596981"/>
            <a:ext cx="6809678" cy="1841450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3781338"/>
            <a:ext cx="6809680" cy="970966"/>
          </a:xfrm>
        </p:spPr>
        <p:txBody>
          <a:bodyPr anchor="t">
            <a:normAutofit/>
          </a:bodyPr>
          <a:lstStyle>
            <a:lvl1pPr marL="0" indent="0" algn="l">
              <a:buNone/>
              <a:defRPr lang="en-US" sz="2400" b="0" i="1" dirty="0"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39B52C-0CF1-C44E-85EF-FEBB2A3264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1019" y="5097699"/>
            <a:ext cx="4029599" cy="805920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52297B3-C37C-6642-8A04-143A90D9A7D7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0" y="0"/>
            <a:ext cx="2858678" cy="6852631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1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DABA436-CA93-604F-BD69-39E81AB917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35870"/>
            <a:ext cx="2021906" cy="1511264"/>
          </a:xfrm>
          <a:prstGeom prst="rect">
            <a:avLst/>
          </a:prstGeom>
        </p:spPr>
      </p:pic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85B3FFB1-41C7-E744-8040-8B66015C9B0D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-1" y="1"/>
            <a:ext cx="12192001" cy="5335382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1906" y="5491093"/>
            <a:ext cx="9363489" cy="1200329"/>
          </a:xfrm>
          <a:solidFill>
            <a:schemeClr val="bg1"/>
          </a:solidFill>
          <a:effectLst/>
        </p:spPr>
        <p:txBody>
          <a:bodyPr lIns="731520" rIns="457200" anchor="ctr">
            <a:normAutofit/>
          </a:bodyPr>
          <a:lstStyle>
            <a:lvl1pPr algn="l">
              <a:defRPr lang="en-US" sz="3600" b="1" i="0" kern="1200" cap="all" dirty="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50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4ACCA3-BBEA-7A47-B4DB-F3B4A5D9A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1435" y="1532587"/>
            <a:ext cx="8995316" cy="1905844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1433" y="3781338"/>
            <a:ext cx="8995318" cy="958087"/>
          </a:xfrm>
        </p:spPr>
        <p:txBody>
          <a:bodyPr anchor="t">
            <a:normAutofit/>
          </a:bodyPr>
          <a:lstStyle>
            <a:lvl1pPr marL="0" indent="0" algn="l">
              <a:buNone/>
              <a:defRPr lang="en-US" sz="2400" b="0" i="1" dirty="0"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632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13E4447-F213-B24B-BFB4-A923F594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2" y="705124"/>
            <a:ext cx="9692747" cy="1189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DF3AEC8-3B7C-8F49-9813-87F623725C7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49363" y="3112278"/>
            <a:ext cx="9692746" cy="2988485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1EAE715-A7B6-624C-867B-0AB81A47108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248834" y="2423674"/>
            <a:ext cx="9693275" cy="461665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lang="en-US" sz="24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346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153F51-FD1B-5A41-9E80-30C8173E09E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248834" y="2423674"/>
            <a:ext cx="9693275" cy="461665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lang="en-US" sz="24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A409C5C6-4EBF-1A43-A161-86CF6E07E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2" y="705124"/>
            <a:ext cx="9692747" cy="1189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3143AE76-A819-7A46-BDDD-C4EC50521FF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49363" y="3112278"/>
            <a:ext cx="9692746" cy="2988485"/>
          </a:xfrm>
        </p:spPr>
        <p:txBody>
          <a:bodyPr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20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Dual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2D1318-1734-4747-809B-74127EA5C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8834" y="2834557"/>
            <a:ext cx="4658275" cy="3334423"/>
          </a:xfrm>
        </p:spPr>
        <p:txBody>
          <a:bodyPr anchor="t" anchorCtr="0">
            <a:normAutofit/>
          </a:bodyPr>
          <a:lstStyle>
            <a:lvl1pPr marL="306000" indent="-306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1pPr>
            <a:lvl2pPr marL="630000" indent="-306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2pPr>
            <a:lvl3pPr marL="900000" indent="-270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3pPr>
            <a:lvl4pPr marL="1242000" indent="-234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4pPr>
            <a:lvl5pPr marL="1602000" indent="-234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B8527A6-94EF-5F44-97A6-54762DD54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4890" y="2834557"/>
            <a:ext cx="4658275" cy="3334423"/>
          </a:xfrm>
        </p:spPr>
        <p:txBody>
          <a:bodyPr anchor="t" anchorCtr="0">
            <a:normAutofit/>
          </a:bodyPr>
          <a:lstStyle>
            <a:lvl1pPr marL="306000" indent="-306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1pPr>
            <a:lvl2pPr marL="630000" indent="-306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2pPr>
            <a:lvl3pPr marL="900000" indent="-270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3pPr>
            <a:lvl4pPr marL="1242000" indent="-234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4pPr>
            <a:lvl5pPr marL="1602000" indent="-234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36D23F68-C8EB-D34A-9016-A3DFFF4A4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2" y="705124"/>
            <a:ext cx="9693803" cy="1189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890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8168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58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</p:sldLayoutIdLst>
  <p:txStyles>
    <p:titleStyle>
      <a:lvl1pPr algn="l" defTabSz="457200" rtl="0" eaLnBrk="1" latinLnBrk="0" hangingPunct="1">
        <a:spcBef>
          <a:spcPct val="0"/>
        </a:spcBef>
        <a:buNone/>
        <a:defRPr lang="en-US" sz="3600" b="1" i="0" kern="1200" cap="all" dirty="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5"/>
        </a:buClr>
        <a:buSzPct val="100000"/>
        <a:buFontTx/>
        <a:buBlip>
          <a:blip r:embed="rId34"/>
        </a:buBlip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5"/>
        </a:buClr>
        <a:buSzPct val="100000"/>
        <a:buFontTx/>
        <a:buBlip>
          <a:blip r:embed="rId34"/>
        </a:buBlip>
        <a:defRPr sz="2000" b="0" i="1" kern="1200">
          <a:solidFill>
            <a:schemeClr val="tx1"/>
          </a:solidFill>
          <a:latin typeface="Georgia" panose="02040502050405020303" pitchFamily="18" charset="0"/>
          <a:ea typeface="+mn-ea"/>
          <a:cs typeface="Arial" panose="020B0604020202020204" pitchFamily="34" charset="0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5"/>
        </a:buClr>
        <a:buSzPct val="100000"/>
        <a:buFontTx/>
        <a:buBlip>
          <a:blip r:embed="rId34"/>
        </a:buBlip>
        <a:defRPr sz="1400" b="1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5"/>
        </a:buClr>
        <a:buSzPct val="100000"/>
        <a:buFontTx/>
        <a:buBlip>
          <a:blip r:embed="rId34"/>
        </a:buBlip>
        <a:defRPr sz="1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5"/>
        </a:buClr>
        <a:buSzPct val="100000"/>
        <a:buFontTx/>
        <a:buBlip>
          <a:blip r:embed="rId34"/>
        </a:buBlip>
        <a:defRPr sz="1200" b="1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hyperlink" Target="https://www.bls.gov/c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s.gov/la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s.gov/la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hyperlink" Target="https://www.bls.gov/la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vcc.edu/lmi" TargetMode="External"/><Relationship Id="rId2" Type="http://schemas.openxmlformats.org/officeDocument/2006/relationships/hyperlink" Target="mailto:mlemma@nvcc.edu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550E5-C392-4FFF-A418-51466714A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8" y="1532587"/>
            <a:ext cx="8008692" cy="1905844"/>
          </a:xfrm>
        </p:spPr>
        <p:txBody>
          <a:bodyPr>
            <a:normAutofit/>
          </a:bodyPr>
          <a:lstStyle/>
          <a:p>
            <a:r>
              <a:rPr lang="en-US" sz="2800" u="sng" dirty="0"/>
              <a:t>Labor market Update Q3 2023</a:t>
            </a:r>
            <a:br>
              <a:rPr lang="en-US" sz="2800" u="sng" dirty="0"/>
            </a:br>
            <a:r>
              <a:rPr lang="en-US" sz="2400" dirty="0"/>
              <a:t>Alexandria/Arlington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2DBD7F-CFA8-4B7C-99B0-B117E0EBA2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8" y="3781337"/>
            <a:ext cx="6792687" cy="1458877"/>
          </a:xfrm>
        </p:spPr>
        <p:txBody>
          <a:bodyPr>
            <a:normAutofit/>
          </a:bodyPr>
          <a:lstStyle/>
          <a:p>
            <a:r>
              <a:rPr lang="en-US" i="0" dirty="0"/>
              <a:t>Marisa Lemma</a:t>
            </a:r>
          </a:p>
          <a:p>
            <a:r>
              <a:rPr lang="en-US" sz="2000" dirty="0"/>
              <a:t>Research Analyst, Labor Market Intelligence</a:t>
            </a:r>
          </a:p>
        </p:txBody>
      </p:sp>
    </p:spTree>
    <p:extLst>
      <p:ext uri="{BB962C8B-B14F-4D97-AF65-F5344CB8AC3E}">
        <p14:creationId xmlns:p14="http://schemas.microsoft.com/office/powerpoint/2010/main" val="1329946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993B2-A212-4107-B06D-8CCB9574A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457200"/>
            <a:ext cx="9692747" cy="640080"/>
          </a:xfrm>
        </p:spPr>
        <p:txBody>
          <a:bodyPr/>
          <a:lstStyle/>
          <a:p>
            <a:r>
              <a:rPr lang="en-US" dirty="0"/>
              <a:t>Employment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B4F305-C87A-49C2-BCFA-CFB0D740D436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280160" y="1097280"/>
            <a:ext cx="9693275" cy="461665"/>
          </a:xfrm>
        </p:spPr>
        <p:txBody>
          <a:bodyPr/>
          <a:lstStyle/>
          <a:p>
            <a:r>
              <a:rPr lang="en-US" i="0" dirty="0">
                <a:latin typeface="Franklin Gothic Medium" panose="020B0603020102020204" pitchFamily="34" charset="0"/>
              </a:rPr>
              <a:t>Percentage Change in Total Employment from February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74FB48-7F3B-453E-91C7-B98D3FB2C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8957" y="6321546"/>
            <a:ext cx="1914478" cy="2599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1CEBB8-DBAA-4081-8AF4-3A70B273083F}"/>
              </a:ext>
            </a:extLst>
          </p:cNvPr>
          <p:cNvSpPr txBox="1"/>
          <p:nvPr/>
        </p:nvSpPr>
        <p:spPr>
          <a:xfrm>
            <a:off x="731520" y="6273760"/>
            <a:ext cx="6378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NOTE: 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Total nonfarm employment, seasonally adjusted. </a:t>
            </a:r>
            <a:endParaRPr lang="en-US" sz="1000" i="1" dirty="0">
              <a:solidFill>
                <a:srgbClr val="64655C"/>
              </a:solidFill>
              <a:latin typeface="Franklin Gothic Book" panose="020B0503020102020204" pitchFamily="34" charset="0"/>
            </a:endParaRPr>
          </a:p>
          <a:p>
            <a:pPr lvl="0"/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Source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: U.S. BLS, </a:t>
            </a:r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Current Employment Statistics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, June 20, 2023, </a:t>
            </a:r>
            <a:r>
              <a:rPr lang="en-US" sz="1000" dirty="0">
                <a:solidFill>
                  <a:srgbClr val="628B1C"/>
                </a:solidFill>
                <a:latin typeface="Franklin Gothic Book" panose="020B0503020102020204" pitchFamily="34" charset="0"/>
                <a:hlinkClick r:id="rId4"/>
              </a:rPr>
              <a:t>https://www.bls.gov/ces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.  </a:t>
            </a:r>
            <a:endParaRPr lang="en-US" sz="1000" dirty="0">
              <a:solidFill>
                <a:srgbClr val="101820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9211378-421F-4ACC-9B87-B558E998B1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3847498"/>
              </p:ext>
            </p:extLst>
          </p:nvPr>
        </p:nvGraphicFramePr>
        <p:xfrm>
          <a:off x="544665" y="1512800"/>
          <a:ext cx="10428770" cy="4760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98385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993B2-A212-4107-B06D-8CCB9574A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457200"/>
            <a:ext cx="9692747" cy="640080"/>
          </a:xfrm>
        </p:spPr>
        <p:txBody>
          <a:bodyPr/>
          <a:lstStyle/>
          <a:p>
            <a:r>
              <a:rPr lang="en-US" dirty="0"/>
              <a:t>Labor force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16EF75-55E5-48AE-A17F-D672345072C6}"/>
              </a:ext>
            </a:extLst>
          </p:cNvPr>
          <p:cNvSpPr txBox="1"/>
          <p:nvPr/>
        </p:nvSpPr>
        <p:spPr>
          <a:xfrm>
            <a:off x="731520" y="6319836"/>
            <a:ext cx="8439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NOTE: 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Data is not seasonally adjusted. LAUS data from January 2020 – December 2022 were subject to revision on April 21, 2023.</a:t>
            </a:r>
            <a:endParaRPr lang="en-US" sz="1000" i="1" dirty="0">
              <a:solidFill>
                <a:srgbClr val="64655C"/>
              </a:solidFill>
              <a:latin typeface="Franklin Gothic Book" panose="020B0503020102020204" pitchFamily="34" charset="0"/>
            </a:endParaRPr>
          </a:p>
          <a:p>
            <a:pPr lvl="0"/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Source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: U.S. BLS, </a:t>
            </a:r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Local Area Unemployment Statistics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, June 20, 2023, </a:t>
            </a:r>
            <a:r>
              <a:rPr lang="en-US" sz="1000" dirty="0">
                <a:solidFill>
                  <a:srgbClr val="628B1C"/>
                </a:solidFill>
                <a:latin typeface="Franklin Gothic Book" panose="020B0503020102020204" pitchFamily="34" charset="0"/>
                <a:hlinkClick r:id="rId3"/>
              </a:rPr>
              <a:t>https://www.bls.gov/lau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; </a:t>
            </a:r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Current Population Survey,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 June 20, 2023.</a:t>
            </a:r>
            <a:endParaRPr lang="en-US" sz="1000" dirty="0">
              <a:solidFill>
                <a:srgbClr val="101820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645FE6-82FC-46E0-A3B7-B0A923FE9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1284" y="6427050"/>
            <a:ext cx="1914478" cy="259991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4160299-9B4A-44F5-8DDC-B1D9C1158F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905555"/>
              </p:ext>
            </p:extLst>
          </p:nvPr>
        </p:nvGraphicFramePr>
        <p:xfrm>
          <a:off x="731520" y="1553602"/>
          <a:ext cx="10687050" cy="4712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3BF46BBC-5188-4195-A90C-18816C81B2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905013"/>
              </p:ext>
            </p:extLst>
          </p:nvPr>
        </p:nvGraphicFramePr>
        <p:xfrm>
          <a:off x="6824524" y="170959"/>
          <a:ext cx="4615001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8266">
                  <a:extLst>
                    <a:ext uri="{9D8B030D-6E8A-4147-A177-3AD203B41FA5}">
                      <a16:colId xmlns:a16="http://schemas.microsoft.com/office/drawing/2014/main" val="3449244985"/>
                    </a:ext>
                  </a:extLst>
                </a:gridCol>
                <a:gridCol w="1076834">
                  <a:extLst>
                    <a:ext uri="{9D8B030D-6E8A-4147-A177-3AD203B41FA5}">
                      <a16:colId xmlns:a16="http://schemas.microsoft.com/office/drawing/2014/main" val="1923456588"/>
                    </a:ext>
                  </a:extLst>
                </a:gridCol>
                <a:gridCol w="1199901">
                  <a:extLst>
                    <a:ext uri="{9D8B030D-6E8A-4147-A177-3AD203B41FA5}">
                      <a16:colId xmlns:a16="http://schemas.microsoft.com/office/drawing/2014/main" val="2603327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20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u="sng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Total Labor Force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399018"/>
                  </a:ext>
                </a:extLst>
              </a:tr>
              <a:tr h="496281">
                <a:tc>
                  <a:txBody>
                    <a:bodyPr/>
                    <a:lstStyle/>
                    <a:p>
                      <a:endParaRPr lang="en-US" sz="20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latin typeface="Franklin Gothic Medium" panose="020B0603020102020204" pitchFamily="34" charset="0"/>
                        </a:rPr>
                        <a:t>February 2020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latin typeface="Franklin Gothic Medium" panose="020B0603020102020204" pitchFamily="34" charset="0"/>
                        </a:rPr>
                        <a:t>April 2023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011684"/>
                  </a:ext>
                </a:extLst>
              </a:tr>
              <a:tr h="3124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accent6"/>
                          </a:solidFill>
                          <a:latin typeface="Franklin Gothic Book" panose="020B0503020102020204" pitchFamily="34" charset="0"/>
                        </a:rPr>
                        <a:t>Alexandria/Arlington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6"/>
                          </a:solidFill>
                          <a:latin typeface="Franklin Gothic Book" panose="020B0503020102020204" pitchFamily="34" charset="0"/>
                        </a:rPr>
                        <a:t>257.4 K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6"/>
                          </a:solidFill>
                          <a:latin typeface="Franklin Gothic Book" panose="020B0503020102020204" pitchFamily="34" charset="0"/>
                        </a:rPr>
                        <a:t>266.0 K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513012"/>
                  </a:ext>
                </a:extLst>
              </a:tr>
              <a:tr h="220569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accent5"/>
                          </a:solidFill>
                          <a:latin typeface="Franklin Gothic Book" panose="020B0503020102020204" pitchFamily="34" charset="0"/>
                        </a:rPr>
                        <a:t>D.C. MSA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5"/>
                          </a:solidFill>
                          <a:latin typeface="Franklin Gothic Book" panose="020B0503020102020204" pitchFamily="34" charset="0"/>
                        </a:rPr>
                        <a:t>3.53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5"/>
                          </a:solidFill>
                          <a:latin typeface="Franklin Gothic Book" panose="020B0503020102020204" pitchFamily="34" charset="0"/>
                        </a:rPr>
                        <a:t>3.48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889615"/>
                  </a:ext>
                </a:extLst>
              </a:tr>
              <a:tr h="220569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accent2"/>
                          </a:solidFill>
                          <a:latin typeface="Franklin Gothic Book" panose="020B0503020102020204" pitchFamily="34" charset="0"/>
                        </a:rPr>
                        <a:t>United States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2"/>
                          </a:solidFill>
                          <a:latin typeface="Franklin Gothic Book" panose="020B0503020102020204" pitchFamily="34" charset="0"/>
                        </a:rPr>
                        <a:t>164.23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2"/>
                          </a:solidFill>
                          <a:latin typeface="Franklin Gothic Book" panose="020B0503020102020204" pitchFamily="34" charset="0"/>
                        </a:rPr>
                        <a:t>166.22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144449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B4F305-C87A-49C2-BCFA-CFB0D740D436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280160" y="1097280"/>
            <a:ext cx="9693275" cy="461665"/>
          </a:xfrm>
        </p:spPr>
        <p:txBody>
          <a:bodyPr/>
          <a:lstStyle/>
          <a:p>
            <a:r>
              <a:rPr lang="en-US" i="0" dirty="0">
                <a:latin typeface="Franklin Gothic Medium" panose="020B0603020102020204" pitchFamily="34" charset="0"/>
              </a:rPr>
              <a:t>Labor Force Change from February 2020</a:t>
            </a:r>
          </a:p>
        </p:txBody>
      </p:sp>
    </p:spTree>
    <p:extLst>
      <p:ext uri="{BB962C8B-B14F-4D97-AF65-F5344CB8AC3E}">
        <p14:creationId xmlns:p14="http://schemas.microsoft.com/office/powerpoint/2010/main" val="2165724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0E41F-F48B-49DA-B776-22EA98EE4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457200"/>
            <a:ext cx="9692747" cy="640080"/>
          </a:xfrm>
        </p:spPr>
        <p:txBody>
          <a:bodyPr/>
          <a:lstStyle/>
          <a:p>
            <a:r>
              <a:rPr lang="en-US" dirty="0"/>
              <a:t>Unemployment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23BE1-2DFB-43B5-9180-7BFF4D714EB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01343" y="1011678"/>
            <a:ext cx="9693275" cy="461665"/>
          </a:xfrm>
        </p:spPr>
        <p:txBody>
          <a:bodyPr/>
          <a:lstStyle/>
          <a:p>
            <a:r>
              <a:rPr lang="en-US" i="0" dirty="0">
                <a:latin typeface="Franklin Gothic Medium" panose="020B0603020102020204" pitchFamily="34" charset="0"/>
              </a:rPr>
              <a:t>Trend in Unemployment Rates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5903AD-6245-4B46-81AA-4BC0C97B9CD5}"/>
              </a:ext>
            </a:extLst>
          </p:cNvPr>
          <p:cNvSpPr txBox="1"/>
          <p:nvPr/>
        </p:nvSpPr>
        <p:spPr>
          <a:xfrm>
            <a:off x="731520" y="6284176"/>
            <a:ext cx="693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NOTE: 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Data is not seasonally adjusted. Data from January 2020 – December 2022 were subject to revision on April 21, 2023.</a:t>
            </a:r>
            <a:endParaRPr lang="en-US" sz="1000" i="1" dirty="0">
              <a:solidFill>
                <a:srgbClr val="64655C"/>
              </a:solidFill>
              <a:latin typeface="Franklin Gothic Book" panose="020B0503020102020204" pitchFamily="34" charset="0"/>
            </a:endParaRPr>
          </a:p>
          <a:p>
            <a:pPr lvl="0"/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Source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: U.S. BLS, </a:t>
            </a:r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Local Area Unemployment Statistics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, June 20, 2023, </a:t>
            </a:r>
            <a:r>
              <a:rPr lang="en-US" sz="1000" dirty="0">
                <a:solidFill>
                  <a:srgbClr val="628B1C"/>
                </a:solidFill>
                <a:latin typeface="Franklin Gothic Book" panose="020B0503020102020204" pitchFamily="34" charset="0"/>
                <a:hlinkClick r:id="rId3"/>
              </a:rPr>
              <a:t>https://www.bls.gov/lau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.  </a:t>
            </a:r>
            <a:endParaRPr lang="en-US" sz="1000" dirty="0">
              <a:solidFill>
                <a:srgbClr val="101820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44A07F-3E93-4117-81EE-3551E6121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8957" y="6354236"/>
            <a:ext cx="1914478" cy="259991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4BAA584-F858-424A-8499-5F702518D0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9183026"/>
              </p:ext>
            </p:extLst>
          </p:nvPr>
        </p:nvGraphicFramePr>
        <p:xfrm>
          <a:off x="863668" y="1119721"/>
          <a:ext cx="10596812" cy="5164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A463176D-3E0B-437E-8E04-F4D1DF227B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426368"/>
              </p:ext>
            </p:extLst>
          </p:nvPr>
        </p:nvGraphicFramePr>
        <p:xfrm>
          <a:off x="6545511" y="1006582"/>
          <a:ext cx="4540250" cy="1898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0393">
                  <a:extLst>
                    <a:ext uri="{9D8B030D-6E8A-4147-A177-3AD203B41FA5}">
                      <a16:colId xmlns:a16="http://schemas.microsoft.com/office/drawing/2014/main" val="3449244985"/>
                    </a:ext>
                  </a:extLst>
                </a:gridCol>
                <a:gridCol w="1059392">
                  <a:extLst>
                    <a:ext uri="{9D8B030D-6E8A-4147-A177-3AD203B41FA5}">
                      <a16:colId xmlns:a16="http://schemas.microsoft.com/office/drawing/2014/main" val="1923456588"/>
                    </a:ext>
                  </a:extLst>
                </a:gridCol>
                <a:gridCol w="1180465">
                  <a:extLst>
                    <a:ext uri="{9D8B030D-6E8A-4147-A177-3AD203B41FA5}">
                      <a16:colId xmlns:a16="http://schemas.microsoft.com/office/drawing/2014/main" val="2603327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20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u="sng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Total Unemployed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399018"/>
                  </a:ext>
                </a:extLst>
              </a:tr>
              <a:tr h="496281">
                <a:tc>
                  <a:txBody>
                    <a:bodyPr/>
                    <a:lstStyle/>
                    <a:p>
                      <a:endParaRPr lang="en-US" sz="20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latin typeface="Franklin Gothic Medium" panose="020B0603020102020204" pitchFamily="34" charset="0"/>
                        </a:rPr>
                        <a:t>April 2020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latin typeface="Franklin Gothic Medium" panose="020B0603020102020204" pitchFamily="34" charset="0"/>
                        </a:rPr>
                        <a:t>April 2023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011684"/>
                  </a:ext>
                </a:extLst>
              </a:tr>
              <a:tr h="3124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accent6"/>
                          </a:solidFill>
                          <a:latin typeface="Franklin Gothic Book" panose="020B0503020102020204" pitchFamily="34" charset="0"/>
                        </a:rPr>
                        <a:t>Alexandria/Arlington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6"/>
                          </a:solidFill>
                          <a:latin typeface="Franklin Gothic Book" panose="020B0503020102020204" pitchFamily="34" charset="0"/>
                        </a:rPr>
                        <a:t>20,366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6"/>
                          </a:solidFill>
                          <a:latin typeface="Franklin Gothic Book" panose="020B0503020102020204" pitchFamily="34" charset="0"/>
                        </a:rPr>
                        <a:t>5,258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513012"/>
                  </a:ext>
                </a:extLst>
              </a:tr>
              <a:tr h="220569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accent5"/>
                          </a:solidFill>
                          <a:latin typeface="Franklin Gothic Book" panose="020B0503020102020204" pitchFamily="34" charset="0"/>
                        </a:rPr>
                        <a:t>NOVA Region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5"/>
                          </a:solidFill>
                          <a:latin typeface="Franklin Gothic Book" panose="020B0503020102020204" pitchFamily="34" charset="0"/>
                        </a:rPr>
                        <a:t>138,991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5"/>
                          </a:solidFill>
                          <a:latin typeface="Franklin Gothic Book" panose="020B0503020102020204" pitchFamily="34" charset="0"/>
                        </a:rPr>
                        <a:t>31,542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889615"/>
                  </a:ext>
                </a:extLst>
              </a:tr>
              <a:tr h="220569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accent2"/>
                          </a:solidFill>
                          <a:latin typeface="Franklin Gothic Book" panose="020B0503020102020204" pitchFamily="34" charset="0"/>
                        </a:rPr>
                        <a:t>D.C. MSA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2"/>
                          </a:solidFill>
                          <a:latin typeface="Franklin Gothic Book" panose="020B0503020102020204" pitchFamily="34" charset="0"/>
                        </a:rPr>
                        <a:t>317,544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2"/>
                          </a:solidFill>
                          <a:latin typeface="Franklin Gothic Book" panose="020B0503020102020204" pitchFamily="34" charset="0"/>
                        </a:rPr>
                        <a:t>79,437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144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478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6A7C-70E1-0926-D379-7E40053FBD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TEACHER SHORTAGES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96FCF-CA2E-7345-4B1C-226087B797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601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0E41F-F48B-49DA-B776-22EA98EE4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27603"/>
            <a:ext cx="10241915" cy="640080"/>
          </a:xfrm>
        </p:spPr>
        <p:txBody>
          <a:bodyPr>
            <a:normAutofit/>
          </a:bodyPr>
          <a:lstStyle/>
          <a:p>
            <a:r>
              <a:rPr lang="en-US" sz="3200" dirty="0"/>
              <a:t>Unemployment per postings ratio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44A07F-3E93-4117-81EE-3551E6121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8957" y="6354236"/>
            <a:ext cx="1914478" cy="2599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144966-56A7-C855-7AD0-F88C5526CD84}"/>
              </a:ext>
            </a:extLst>
          </p:cNvPr>
          <p:cNvSpPr txBox="1"/>
          <p:nvPr/>
        </p:nvSpPr>
        <p:spPr>
          <a:xfrm>
            <a:off x="731519" y="6284176"/>
            <a:ext cx="8249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NOTE: 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Unemployment rate is not seasonally adjusted. LAUS data from January 2020 – December 2022 were subject to revision on April 21, 2023.</a:t>
            </a:r>
            <a:endParaRPr lang="en-US" sz="1000" i="1" dirty="0">
              <a:solidFill>
                <a:srgbClr val="64655C"/>
              </a:solidFill>
              <a:latin typeface="Franklin Gothic Book" panose="020B0503020102020204" pitchFamily="34" charset="0"/>
            </a:endParaRPr>
          </a:p>
          <a:p>
            <a:pPr lvl="0"/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Source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: U.S. BLS, </a:t>
            </a:r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Local Area Unemployment Statistics, 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June 20, 2023, </a:t>
            </a:r>
            <a:r>
              <a:rPr lang="en-US" sz="1000" dirty="0">
                <a:solidFill>
                  <a:srgbClr val="628B1C"/>
                </a:solidFill>
                <a:latin typeface="Franklin Gothic Book" panose="020B0503020102020204" pitchFamily="34" charset="0"/>
                <a:hlinkClick r:id="rId4"/>
              </a:rPr>
              <a:t>https://www.bls.gov/lau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; </a:t>
            </a:r>
            <a:r>
              <a:rPr lang="en-US" sz="1000" dirty="0" err="1">
                <a:solidFill>
                  <a:srgbClr val="64655C"/>
                </a:solidFill>
                <a:latin typeface="Franklin Gothic Book" panose="020B0503020102020204" pitchFamily="34" charset="0"/>
              </a:rPr>
              <a:t>Lightcast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 Analyst (2023.2 release).</a:t>
            </a:r>
            <a:endParaRPr lang="en-US" sz="1000" dirty="0">
              <a:solidFill>
                <a:srgbClr val="101820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C7D49AD-15B3-420B-9060-A9F29F93F1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5978276"/>
              </p:ext>
            </p:extLst>
          </p:nvPr>
        </p:nvGraphicFramePr>
        <p:xfrm>
          <a:off x="731519" y="1054952"/>
          <a:ext cx="10404567" cy="522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91736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0E41F-F48B-49DA-B776-22EA98EE4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43773"/>
            <a:ext cx="10241915" cy="64008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Unemployment per postings ratio – education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5903AD-6245-4B46-81AA-4BC0C97B9CD5}"/>
              </a:ext>
            </a:extLst>
          </p:cNvPr>
          <p:cNvSpPr txBox="1"/>
          <p:nvPr/>
        </p:nvSpPr>
        <p:spPr>
          <a:xfrm>
            <a:off x="731519" y="6284176"/>
            <a:ext cx="80097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Source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: </a:t>
            </a:r>
            <a:r>
              <a:rPr lang="en-US" sz="1000" dirty="0" err="1">
                <a:solidFill>
                  <a:srgbClr val="64655C"/>
                </a:solidFill>
                <a:latin typeface="Franklin Gothic Book" panose="020B0503020102020204" pitchFamily="34" charset="0"/>
              </a:rPr>
              <a:t>Lightcast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 Analyst (2023.2 release).</a:t>
            </a:r>
            <a:endParaRPr lang="en-US" sz="1000" dirty="0">
              <a:solidFill>
                <a:srgbClr val="101820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44A07F-3E93-4117-81EE-3551E6121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8957" y="6354236"/>
            <a:ext cx="1914478" cy="259991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8909218-C51B-4797-AE2A-122D63235E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1185820"/>
              </p:ext>
            </p:extLst>
          </p:nvPr>
        </p:nvGraphicFramePr>
        <p:xfrm>
          <a:off x="731518" y="1054952"/>
          <a:ext cx="10728962" cy="522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84673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0E41F-F48B-49DA-B776-22EA98EE4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427925"/>
            <a:ext cx="10241915" cy="640080"/>
          </a:xfrm>
        </p:spPr>
        <p:txBody>
          <a:bodyPr>
            <a:normAutofit/>
          </a:bodyPr>
          <a:lstStyle/>
          <a:p>
            <a:r>
              <a:rPr lang="en-US" dirty="0"/>
              <a:t>Posting intensity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5903AD-6245-4B46-81AA-4BC0C97B9CD5}"/>
              </a:ext>
            </a:extLst>
          </p:cNvPr>
          <p:cNvSpPr txBox="1"/>
          <p:nvPr/>
        </p:nvSpPr>
        <p:spPr>
          <a:xfrm>
            <a:off x="731520" y="6284176"/>
            <a:ext cx="69315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Source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: </a:t>
            </a:r>
            <a:r>
              <a:rPr lang="en-US" sz="1000" dirty="0" err="1">
                <a:solidFill>
                  <a:srgbClr val="64655C"/>
                </a:solidFill>
                <a:latin typeface="Franklin Gothic Book" panose="020B0503020102020204" pitchFamily="34" charset="0"/>
              </a:rPr>
              <a:t>Lightcast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 Analyst (2023.2 release).</a:t>
            </a:r>
            <a:endParaRPr lang="en-US" sz="1000" dirty="0">
              <a:solidFill>
                <a:srgbClr val="101820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44A07F-3E93-4117-81EE-3551E6121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8957" y="6354236"/>
            <a:ext cx="1914478" cy="259991"/>
          </a:xfrm>
          <a:prstGeom prst="rect">
            <a:avLst/>
          </a:prstGeom>
        </p:spPr>
      </p:pic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44A47FFB-FE87-A8C0-18C5-B367E18D56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195994"/>
              </p:ext>
            </p:extLst>
          </p:nvPr>
        </p:nvGraphicFramePr>
        <p:xfrm>
          <a:off x="599031" y="1079514"/>
          <a:ext cx="10506891" cy="5157355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001256">
                  <a:extLst>
                    <a:ext uri="{9D8B030D-6E8A-4147-A177-3AD203B41FA5}">
                      <a16:colId xmlns:a16="http://schemas.microsoft.com/office/drawing/2014/main" val="3753249361"/>
                    </a:ext>
                  </a:extLst>
                </a:gridCol>
                <a:gridCol w="6063256">
                  <a:extLst>
                    <a:ext uri="{9D8B030D-6E8A-4147-A177-3AD203B41FA5}">
                      <a16:colId xmlns:a16="http://schemas.microsoft.com/office/drawing/2014/main" val="4060813160"/>
                    </a:ext>
                  </a:extLst>
                </a:gridCol>
                <a:gridCol w="1372552">
                  <a:extLst>
                    <a:ext uri="{9D8B030D-6E8A-4147-A177-3AD203B41FA5}">
                      <a16:colId xmlns:a16="http://schemas.microsoft.com/office/drawing/2014/main" val="1840378719"/>
                    </a:ext>
                  </a:extLst>
                </a:gridCol>
                <a:gridCol w="999154">
                  <a:extLst>
                    <a:ext uri="{9D8B030D-6E8A-4147-A177-3AD203B41FA5}">
                      <a16:colId xmlns:a16="http://schemas.microsoft.com/office/drawing/2014/main" val="2915964905"/>
                    </a:ext>
                  </a:extLst>
                </a:gridCol>
                <a:gridCol w="1070673">
                  <a:extLst>
                    <a:ext uri="{9D8B030D-6E8A-4147-A177-3AD203B41FA5}">
                      <a16:colId xmlns:a16="http://schemas.microsoft.com/office/drawing/2014/main" val="3722288856"/>
                    </a:ext>
                  </a:extLst>
                </a:gridCol>
              </a:tblGrid>
              <a:tr h="35410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SOC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Occupation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Posting Intensity (March 2023)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281797"/>
                  </a:ext>
                </a:extLst>
              </a:tr>
              <a:tr h="560661">
                <a:tc vMerge="1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SOC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Occupation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Alexandria/ Arlington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NOVA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DC Metro Area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396929"/>
                  </a:ext>
                </a:extLst>
              </a:tr>
              <a:tr h="3245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25-2021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Elementary School Teachers, Except Special Education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7:1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4:1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3:1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5590499"/>
                  </a:ext>
                </a:extLst>
              </a:tr>
              <a:tr h="3245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25-2012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Kindergarten Teachers, Except Special Education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4:1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17:1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11:1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2940936"/>
                  </a:ext>
                </a:extLst>
              </a:tr>
              <a:tr h="5606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25-2022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Middle School Teachers, Except Special and Career/Technical Education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4:1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10:1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7:1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5234770"/>
                  </a:ext>
                </a:extLst>
              </a:tr>
              <a:tr h="3836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25-2052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Special Education Teachers, Kindergarten and Elementary School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3:1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2:1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2:1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7172437"/>
                  </a:ext>
                </a:extLst>
              </a:tr>
              <a:tr h="3245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25-9045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Teaching Assistants, Except Postsecondary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2:1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8:1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5:1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2712427"/>
                  </a:ext>
                </a:extLst>
              </a:tr>
              <a:tr h="3245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25-2011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Preschool Teachers, Except Special Education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2:1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3:1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3:1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5367840"/>
                  </a:ext>
                </a:extLst>
              </a:tr>
              <a:tr h="3245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25-2057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Special Education Teachers, Middle School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1:1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10:1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6:1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6503430"/>
                  </a:ext>
                </a:extLst>
              </a:tr>
              <a:tr h="5606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25-2031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Secondary School Teachers, Except Special and Career/Technical Education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1:1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9:1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6:1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2322741"/>
                  </a:ext>
                </a:extLst>
              </a:tr>
              <a:tr h="3245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25-2059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Special Education Teachers, All Other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1:1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5:1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3:1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5362503"/>
                  </a:ext>
                </a:extLst>
              </a:tr>
              <a:tr h="3245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25-2032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Career/Technical Education Teachers, Secondary School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1:1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4:1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3:1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8315555"/>
                  </a:ext>
                </a:extLst>
              </a:tr>
              <a:tr h="324593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/>
                        <a:t>Total Across All Teaching Occupations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2:1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7:1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4:1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48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87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391E9-F73E-47A2-879E-DDC1A03EE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2" y="2181124"/>
            <a:ext cx="9692747" cy="720476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5B512-3046-4492-81D3-AC2AEA40C1C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13031" y="3148878"/>
            <a:ext cx="2965938" cy="151415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Franklin Gothic Demi" panose="020B0703020102020204" pitchFamily="34" charset="0"/>
              </a:rPr>
              <a:t>Marisa Lemma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Franklin Gothic Book" panose="020B0503020102020204" pitchFamily="34" charset="0"/>
              </a:rPr>
              <a:t>Research Analyst,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Franklin Gothic Book" panose="020B0503020102020204" pitchFamily="34" charset="0"/>
              </a:rPr>
              <a:t>Labor Market Intelligence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Franklin Gothic Book" panose="020B0503020102020204" pitchFamily="34" charset="0"/>
                <a:hlinkClick r:id="rId2"/>
              </a:rPr>
              <a:t>mlemma@nvcc.edu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B0FC780-143F-158E-B5B0-06696AD60C24}"/>
              </a:ext>
            </a:extLst>
          </p:cNvPr>
          <p:cNvSpPr txBox="1">
            <a:spLocks/>
          </p:cNvSpPr>
          <p:nvPr/>
        </p:nvSpPr>
        <p:spPr>
          <a:xfrm>
            <a:off x="1249363" y="4941079"/>
            <a:ext cx="9692746" cy="49146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100000"/>
              <a:buFontTx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100000"/>
              <a:buFontTx/>
              <a:buNone/>
              <a:defRPr sz="2000" b="0" i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2pPr>
            <a:lvl3pPr marL="630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100000"/>
              <a:buFontTx/>
              <a:buNone/>
              <a:defRPr sz="1400" b="1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8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100000"/>
              <a:buFontTx/>
              <a:buNone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68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100000"/>
              <a:buFontTx/>
              <a:buNone/>
              <a:defRPr sz="1200" b="1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Franklin Gothic Book" panose="020B0503020102020204" pitchFamily="34" charset="0"/>
                <a:hlinkClick r:id="rId3"/>
              </a:rPr>
              <a:t>www.nvcc.edu/lmi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3399519"/>
      </p:ext>
    </p:extLst>
  </p:cSld>
  <p:clrMapOvr>
    <a:masterClrMapping/>
  </p:clrMapOvr>
</p:sld>
</file>

<file path=ppt/theme/theme1.xml><?xml version="1.0" encoding="utf-8"?>
<a:theme xmlns:a="http://schemas.openxmlformats.org/drawingml/2006/main" name="1_Dividend">
  <a:themeElements>
    <a:clrScheme name="NOVA Color Scheme">
      <a:dk1>
        <a:srgbClr val="101820"/>
      </a:dk1>
      <a:lt1>
        <a:srgbClr val="FFFFFF"/>
      </a:lt1>
      <a:dk2>
        <a:srgbClr val="65665C"/>
      </a:dk2>
      <a:lt2>
        <a:srgbClr val="EBEBEB"/>
      </a:lt2>
      <a:accent1>
        <a:srgbClr val="004E59"/>
      </a:accent1>
      <a:accent2>
        <a:srgbClr val="691F74"/>
      </a:accent2>
      <a:accent3>
        <a:srgbClr val="002A3A"/>
      </a:accent3>
      <a:accent4>
        <a:srgbClr val="D1D3D3"/>
      </a:accent4>
      <a:accent5>
        <a:srgbClr val="638C1C"/>
      </a:accent5>
      <a:accent6>
        <a:srgbClr val="C99700"/>
      </a:accent6>
      <a:hlink>
        <a:srgbClr val="046938"/>
      </a:hlink>
      <a:folHlink>
        <a:srgbClr val="004E59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b="0" i="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-Template-Working-Green-06.21.2019" id="{AF60DF2D-5B6E-6548-9C6D-2F032CD6877A}" vid="{C6E7A561-1C60-9B46-AED5-55A98EC013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7926</TotalTime>
  <Words>537</Words>
  <Application>Microsoft Office PowerPoint</Application>
  <PresentationFormat>Widescreen</PresentationFormat>
  <Paragraphs>144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Arial Black</vt:lpstr>
      <vt:lpstr>Calibri</vt:lpstr>
      <vt:lpstr>Cambria</vt:lpstr>
      <vt:lpstr>Franklin Gothic Book</vt:lpstr>
      <vt:lpstr>Franklin Gothic Demi</vt:lpstr>
      <vt:lpstr>Franklin Gothic Demi Cond</vt:lpstr>
      <vt:lpstr>Franklin Gothic Medium</vt:lpstr>
      <vt:lpstr>Georgia</vt:lpstr>
      <vt:lpstr>Wingdings 2</vt:lpstr>
      <vt:lpstr>1_Dividend</vt:lpstr>
      <vt:lpstr>Labor market Update Q3 2023 Alexandria/Arlington</vt:lpstr>
      <vt:lpstr>Employment</vt:lpstr>
      <vt:lpstr>Labor force</vt:lpstr>
      <vt:lpstr>Unemployment</vt:lpstr>
      <vt:lpstr>TEACHER SHORTAGES</vt:lpstr>
      <vt:lpstr>Unemployment per postings ratio</vt:lpstr>
      <vt:lpstr>Unemployment per postings ratio – education</vt:lpstr>
      <vt:lpstr>Posting intensity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AARWC LMI Update</dc:title>
  <dc:creator>Plumlee, Tucker B.</dc:creator>
  <cp:lastModifiedBy>Lemma, Marisa O.</cp:lastModifiedBy>
  <cp:revision>286</cp:revision>
  <dcterms:created xsi:type="dcterms:W3CDTF">2021-03-23T14:13:04Z</dcterms:created>
  <dcterms:modified xsi:type="dcterms:W3CDTF">2023-06-21T17:44:07Z</dcterms:modified>
</cp:coreProperties>
</file>