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56" r:id="rId2"/>
    <p:sldId id="370" r:id="rId3"/>
    <p:sldId id="397" r:id="rId4"/>
    <p:sldId id="396" r:id="rId5"/>
    <p:sldId id="388" r:id="rId6"/>
    <p:sldId id="390" r:id="rId7"/>
    <p:sldId id="391" r:id="rId8"/>
    <p:sldId id="392" r:id="rId9"/>
    <p:sldId id="3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F15D33-1EA5-4619-BBFD-2AB7CFD4B505}">
          <p14:sldIdLst>
            <p14:sldId id="256"/>
            <p14:sldId id="370"/>
            <p14:sldId id="397"/>
            <p14:sldId id="396"/>
            <p14:sldId id="388"/>
            <p14:sldId id="390"/>
            <p14:sldId id="391"/>
            <p14:sldId id="392"/>
            <p14:sldId id="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92AB69-7618-86EB-32D8-EA60F81043C1}" name="Ding, Helen" initials="HD" userId="S::hding@nvcc.edu::c7e326b3-498c-4200-bd46-0afe57a8632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umlee, Tucker B." initials="PTB" lastIdx="16" clrIdx="0">
    <p:extLst>
      <p:ext uri="{19B8F6BF-5375-455C-9EA6-DF929625EA0E}">
        <p15:presenceInfo xmlns:p15="http://schemas.microsoft.com/office/powerpoint/2012/main" userId="S::tplumlee@nvcc.edu::204fa1d7-d71f-436c-855a-f708778190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9700"/>
    <a:srgbClr val="65665C"/>
    <a:srgbClr val="046A38"/>
    <a:srgbClr val="004C97"/>
    <a:srgbClr val="638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2857" autoAdjust="0"/>
  </p:normalViewPr>
  <p:slideViewPr>
    <p:cSldViewPr snapToGrid="0">
      <p:cViewPr varScale="1">
        <p:scale>
          <a:sx n="103" d="100"/>
          <a:sy n="103" d="100"/>
        </p:scale>
        <p:origin x="8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AARWC%20LMI%20Updates\2025_Q3\AARWC%20Data%20-%202025Q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AARWC%20LMI%20Updates\2025_Q3\AARWC%20Data%20-%202025Q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n-eqnacifs2\Group\CS\csoir\Labor%20Market%20Intelligence\Presentations\Prep\AARWC%20LMI%20Updates\2025_Q3\AARWC%20Data%20-%202025Q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n-eqnacifs2\Group\CS\csoir\Labor%20Market%20Intelligence\Presentations\Prep\AARWC%20LMI%20Updates\2025_Q3\AARWC%20Data%20-%202025Q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n-eqnacifs2\Group\CS\csoir\Labor%20Market%20Intelligence\Presentations\Prep\AARWC%20LMI%20Updates\2025_Q3\AARWC%20Data%20-%202025Q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-eqnacifs2\Group\CS\csoir\Labor%20Market%20Intelligence\Presentations\Prep\AARWC%20LMI%20Updates\2025_Q3\AARWC%20Data%20-%202025Q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50137462633765E-2"/>
          <c:y val="2.0693567859532129E-2"/>
          <c:w val="0.89898183046905844"/>
          <c:h val="0.81769074042902978"/>
        </c:manualLayout>
      </c:layout>
      <c:lineChart>
        <c:grouping val="standard"/>
        <c:varyColors val="0"/>
        <c:ser>
          <c:idx val="0"/>
          <c:order val="0"/>
          <c:tx>
            <c:strRef>
              <c:f>UR!$B$1</c:f>
              <c:strCache>
                <c:ptCount val="1"/>
                <c:pt idx="0">
                  <c:v>Alexandria/Arlington</c:v>
                </c:pt>
              </c:strCache>
            </c:strRef>
          </c:tx>
          <c:spPr>
            <a:ln w="28575" cap="rnd">
              <a:solidFill>
                <a:srgbClr val="C997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056F-4100-8075-051A5CAB1151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056F-4100-8075-051A5CAB1151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056F-4100-8075-051A5CAB1151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C-056F-4100-8075-051A5CAB1151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rgbClr val="C99700"/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056F-4100-8075-051A5CAB1151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rgbClr val="C99700"/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056F-4100-8075-051A5CAB1151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rgbClr val="C99700"/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056F-4100-8075-051A5CAB1151}"/>
              </c:ext>
            </c:extLst>
          </c:dPt>
          <c:dLbls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56F-4100-8075-051A5CAB1151}"/>
                </c:ext>
              </c:extLst>
            </c:dLbl>
            <c:dLbl>
              <c:idx val="24"/>
              <c:layout>
                <c:manualLayout>
                  <c:x val="-4.676043606868077E-3"/>
                  <c:y val="5.087241838381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56F-4100-8075-051A5CAB1151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56F-4100-8075-051A5CAB1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UR!$A$2:$A$65</c:f>
              <c:numCache>
                <c:formatCode>m/d/yyyy</c:formatCode>
                <c:ptCount val="28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</c:numCache>
              <c:extLst/>
            </c:numRef>
          </c:cat>
          <c:val>
            <c:numRef>
              <c:f>UR!$B$2:$B$65</c:f>
              <c:numCache>
                <c:formatCode>0.0%</c:formatCode>
                <c:ptCount val="28"/>
                <c:pt idx="0">
                  <c:v>2.2784153278115955E-2</c:v>
                </c:pt>
                <c:pt idx="1">
                  <c:v>2.1916928856166935E-2</c:v>
                </c:pt>
                <c:pt idx="2">
                  <c:v>2.0877498782996499E-2</c:v>
                </c:pt>
                <c:pt idx="3">
                  <c:v>1.8858053222665854E-2</c:v>
                </c:pt>
                <c:pt idx="4">
                  <c:v>2.088964867053425E-2</c:v>
                </c:pt>
                <c:pt idx="5">
                  <c:v>2.1641486320947326E-2</c:v>
                </c:pt>
                <c:pt idx="6">
                  <c:v>2.1161941965154193E-2</c:v>
                </c:pt>
                <c:pt idx="7">
                  <c:v>2.2726116444440964E-2</c:v>
                </c:pt>
                <c:pt idx="8">
                  <c:v>2.2254619961385398E-2</c:v>
                </c:pt>
                <c:pt idx="9">
                  <c:v>2.1986374197613515E-2</c:v>
                </c:pt>
                <c:pt idx="10">
                  <c:v>2.079960291667159E-2</c:v>
                </c:pt>
                <c:pt idx="11">
                  <c:v>1.8688510276894745E-2</c:v>
                </c:pt>
                <c:pt idx="12">
                  <c:v>2.2857977398587706E-2</c:v>
                </c:pt>
                <c:pt idx="13">
                  <c:v>2.357505104911338E-2</c:v>
                </c:pt>
                <c:pt idx="14">
                  <c:v>2.1287738153395214E-2</c:v>
                </c:pt>
                <c:pt idx="15">
                  <c:v>2.0181022400739122E-2</c:v>
                </c:pt>
                <c:pt idx="16">
                  <c:v>2.262480467303923E-2</c:v>
                </c:pt>
                <c:pt idx="17">
                  <c:v>2.3668090562889609E-2</c:v>
                </c:pt>
                <c:pt idx="18">
                  <c:v>2.5513833612120514E-2</c:v>
                </c:pt>
                <c:pt idx="19">
                  <c:v>2.6189079010263447E-2</c:v>
                </c:pt>
                <c:pt idx="20">
                  <c:v>2.4271769083464369E-2</c:v>
                </c:pt>
                <c:pt idx="21">
                  <c:v>2.345203011489165E-2</c:v>
                </c:pt>
                <c:pt idx="22">
                  <c:v>2.3831741036743202E-2</c:v>
                </c:pt>
                <c:pt idx="23">
                  <c:v>2.0590658643351672E-2</c:v>
                </c:pt>
                <c:pt idx="24">
                  <c:v>2.5629278072772269E-2</c:v>
                </c:pt>
                <c:pt idx="25">
                  <c:v>2.8055986583282393E-2</c:v>
                </c:pt>
                <c:pt idx="26">
                  <c:v>3.275484769405404E-2</c:v>
                </c:pt>
                <c:pt idx="27">
                  <c:v>3.198009398327363E-2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D-056F-4100-8075-051A5CAB1151}"/>
            </c:ext>
          </c:extLst>
        </c:ser>
        <c:ser>
          <c:idx val="1"/>
          <c:order val="1"/>
          <c:tx>
            <c:strRef>
              <c:f>UR!$D$1</c:f>
              <c:strCache>
                <c:ptCount val="1"/>
                <c:pt idx="0">
                  <c:v>NOVA Region</c:v>
                </c:pt>
              </c:strCache>
            </c:strRef>
          </c:tx>
          <c:spPr>
            <a:ln w="28575" cap="rnd">
              <a:solidFill>
                <a:srgbClr val="046A38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6-056F-4100-8075-051A5CAB1151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7-056F-4100-8075-051A5CAB1151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8-056F-4100-8075-051A5CAB1151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9-056F-4100-8075-051A5CAB1151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056F-4100-8075-051A5CAB1151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056F-4100-8075-051A5CAB1151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056F-4100-8075-051A5CAB1151}"/>
              </c:ext>
            </c:extLst>
          </c:dPt>
          <c:dLbls>
            <c:dLbl>
              <c:idx val="15"/>
              <c:layout>
                <c:manualLayout>
                  <c:x val="-2.8056261641208464E-2"/>
                  <c:y val="-4.7879923184768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56F-4100-8075-051A5CAB1151}"/>
                </c:ext>
              </c:extLst>
            </c:dLbl>
            <c:dLbl>
              <c:idx val="24"/>
              <c:layout>
                <c:manualLayout>
                  <c:x val="-2.6887250739491442E-2"/>
                  <c:y val="-2.39399615923845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56F-4100-8075-051A5CAB1151}"/>
                </c:ext>
              </c:extLst>
            </c:dLbl>
            <c:dLbl>
              <c:idx val="27"/>
              <c:layout>
                <c:manualLayout>
                  <c:x val="0"/>
                  <c:y val="4.7879923184768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56F-4100-8075-051A5CAB1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6A38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UR!$A$2:$A$65</c:f>
              <c:numCache>
                <c:formatCode>m/d/yyyy</c:formatCode>
                <c:ptCount val="28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</c:numCache>
              <c:extLst/>
            </c:numRef>
          </c:cat>
          <c:val>
            <c:numRef>
              <c:f>UR!$D$2:$D$65</c:f>
              <c:numCache>
                <c:formatCode>0.0%</c:formatCode>
                <c:ptCount val="28"/>
                <c:pt idx="0">
                  <c:v>2.4098988644976321E-2</c:v>
                </c:pt>
                <c:pt idx="1">
                  <c:v>2.3356974445947594E-2</c:v>
                </c:pt>
                <c:pt idx="2">
                  <c:v>2.2721754449387458E-2</c:v>
                </c:pt>
                <c:pt idx="3">
                  <c:v>1.9651576712790268E-2</c:v>
                </c:pt>
                <c:pt idx="4">
                  <c:v>2.3151411941098949E-2</c:v>
                </c:pt>
                <c:pt idx="5">
                  <c:v>2.4062303881641319E-2</c:v>
                </c:pt>
                <c:pt idx="6">
                  <c:v>2.3273237147355956E-2</c:v>
                </c:pt>
                <c:pt idx="7">
                  <c:v>2.5788339139035825E-2</c:v>
                </c:pt>
                <c:pt idx="8">
                  <c:v>2.4553825552838873E-2</c:v>
                </c:pt>
                <c:pt idx="9">
                  <c:v>2.4088438497618245E-2</c:v>
                </c:pt>
                <c:pt idx="10">
                  <c:v>2.2762123046996704E-2</c:v>
                </c:pt>
                <c:pt idx="11">
                  <c:v>2.0520385899855002E-2</c:v>
                </c:pt>
                <c:pt idx="12">
                  <c:v>2.380129768489702E-2</c:v>
                </c:pt>
                <c:pt idx="13">
                  <c:v>2.4938915308966164E-2</c:v>
                </c:pt>
                <c:pt idx="14">
                  <c:v>2.3324427004561419E-2</c:v>
                </c:pt>
                <c:pt idx="15">
                  <c:v>2.137431085612311E-2</c:v>
                </c:pt>
                <c:pt idx="16">
                  <c:v>2.447238692762873E-2</c:v>
                </c:pt>
                <c:pt idx="17">
                  <c:v>2.6670828495538625E-2</c:v>
                </c:pt>
                <c:pt idx="18">
                  <c:v>2.7798855527708711E-2</c:v>
                </c:pt>
                <c:pt idx="19">
                  <c:v>2.8597054008946216E-2</c:v>
                </c:pt>
                <c:pt idx="20">
                  <c:v>2.5649440896441094E-2</c:v>
                </c:pt>
                <c:pt idx="21">
                  <c:v>2.5084717220566821E-2</c:v>
                </c:pt>
                <c:pt idx="22">
                  <c:v>2.5464456632790233E-2</c:v>
                </c:pt>
                <c:pt idx="23">
                  <c:v>2.20081661632009E-2</c:v>
                </c:pt>
                <c:pt idx="24">
                  <c:v>2.7243015457737087E-2</c:v>
                </c:pt>
                <c:pt idx="25">
                  <c:v>2.9710612926755933E-2</c:v>
                </c:pt>
                <c:pt idx="26">
                  <c:v>3.2434422655317242E-2</c:v>
                </c:pt>
                <c:pt idx="27">
                  <c:v>3.1251724170413303E-2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A-056F-4100-8075-051A5CAB1151}"/>
            </c:ext>
          </c:extLst>
        </c:ser>
        <c:ser>
          <c:idx val="2"/>
          <c:order val="2"/>
          <c:tx>
            <c:strRef>
              <c:f>UR!$C$1</c:f>
              <c:strCache>
                <c:ptCount val="1"/>
                <c:pt idx="0">
                  <c:v>D.C. MSA</c:v>
                </c:pt>
              </c:strCache>
            </c:strRef>
          </c:tx>
          <c:spPr>
            <a:ln w="28575" cap="rnd">
              <a:solidFill>
                <a:srgbClr val="65665C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1-056F-4100-8075-051A5CAB1151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2-056F-4100-8075-051A5CAB1151}"/>
              </c:ext>
            </c:extLst>
          </c:dPt>
          <c:dPt>
            <c:idx val="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3-056F-4100-8075-051A5CAB1151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24-056F-4100-8075-051A5CAB1151}"/>
              </c:ext>
            </c:extLst>
          </c:dPt>
          <c:dPt>
            <c:idx val="15"/>
            <c:marker>
              <c:symbol val="circle"/>
              <c:size val="7"/>
              <c:spPr>
                <a:solidFill>
                  <a:srgbClr val="65665C"/>
                </a:solidFill>
                <a:ln w="9525">
                  <a:solidFill>
                    <a:srgbClr val="65665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056F-4100-8075-051A5CAB1151}"/>
              </c:ext>
            </c:extLst>
          </c:dPt>
          <c:dPt>
            <c:idx val="24"/>
            <c:marker>
              <c:symbol val="circle"/>
              <c:size val="7"/>
              <c:spPr>
                <a:solidFill>
                  <a:srgbClr val="65665C"/>
                </a:solidFill>
                <a:ln w="9525">
                  <a:solidFill>
                    <a:srgbClr val="65665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056F-4100-8075-051A5CAB1151}"/>
              </c:ext>
            </c:extLst>
          </c:dPt>
          <c:dPt>
            <c:idx val="27"/>
            <c:marker>
              <c:symbol val="circle"/>
              <c:size val="7"/>
              <c:spPr>
                <a:solidFill>
                  <a:srgbClr val="65665C"/>
                </a:solidFill>
                <a:ln w="9525">
                  <a:solidFill>
                    <a:srgbClr val="65665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056F-4100-8075-051A5CAB1151}"/>
              </c:ext>
            </c:extLst>
          </c:dPt>
          <c:dLbls>
            <c:dLbl>
              <c:idx val="15"/>
              <c:layout>
                <c:manualLayout>
                  <c:x val="-2.8056261641208464E-2"/>
                  <c:y val="-5.9849903980961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56F-4100-8075-051A5CAB1151}"/>
                </c:ext>
              </c:extLst>
            </c:dLbl>
            <c:dLbl>
              <c:idx val="24"/>
              <c:layout>
                <c:manualLayout>
                  <c:x val="-4.0915381560095672E-2"/>
                  <c:y val="-4.7879923184768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56F-4100-8075-051A5CAB1151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56F-4100-8075-051A5CAB1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65665C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UR!$A$2:$A$65</c:f>
              <c:numCache>
                <c:formatCode>m/d/yyyy</c:formatCode>
                <c:ptCount val="28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  <c:pt idx="13">
                  <c:v>45323</c:v>
                </c:pt>
                <c:pt idx="14">
                  <c:v>45352</c:v>
                </c:pt>
                <c:pt idx="15">
                  <c:v>45383</c:v>
                </c:pt>
                <c:pt idx="16">
                  <c:v>45413</c:v>
                </c:pt>
                <c:pt idx="17">
                  <c:v>45444</c:v>
                </c:pt>
                <c:pt idx="18">
                  <c:v>45474</c:v>
                </c:pt>
                <c:pt idx="19">
                  <c:v>45505</c:v>
                </c:pt>
                <c:pt idx="20">
                  <c:v>45536</c:v>
                </c:pt>
                <c:pt idx="21">
                  <c:v>45566</c:v>
                </c:pt>
                <c:pt idx="22">
                  <c:v>45597</c:v>
                </c:pt>
                <c:pt idx="23">
                  <c:v>45627</c:v>
                </c:pt>
                <c:pt idx="24">
                  <c:v>45658</c:v>
                </c:pt>
                <c:pt idx="25">
                  <c:v>45689</c:v>
                </c:pt>
                <c:pt idx="26">
                  <c:v>45717</c:v>
                </c:pt>
                <c:pt idx="27">
                  <c:v>45748</c:v>
                </c:pt>
              </c:numCache>
              <c:extLst/>
            </c:numRef>
          </c:cat>
          <c:val>
            <c:numRef>
              <c:f>UR!$C$2:$C$65</c:f>
              <c:numCache>
                <c:formatCode>0.0%</c:formatCode>
                <c:ptCount val="28"/>
                <c:pt idx="0">
                  <c:v>2.6844063090551665E-2</c:v>
                </c:pt>
                <c:pt idx="1">
                  <c:v>2.6604492108040712E-2</c:v>
                </c:pt>
                <c:pt idx="2">
                  <c:v>2.4714893781615663E-2</c:v>
                </c:pt>
                <c:pt idx="3">
                  <c:v>2.0184987173099626E-2</c:v>
                </c:pt>
                <c:pt idx="4">
                  <c:v>2.3388589080183351E-2</c:v>
                </c:pt>
                <c:pt idx="5">
                  <c:v>2.5640309392464731E-2</c:v>
                </c:pt>
                <c:pt idx="6">
                  <c:v>2.572363506984799E-2</c:v>
                </c:pt>
                <c:pt idx="7">
                  <c:v>2.7901182333168795E-2</c:v>
                </c:pt>
                <c:pt idx="8">
                  <c:v>2.6440095350060436E-2</c:v>
                </c:pt>
                <c:pt idx="9">
                  <c:v>2.7104279228207885E-2</c:v>
                </c:pt>
                <c:pt idx="10">
                  <c:v>2.5289401106310061E-2</c:v>
                </c:pt>
                <c:pt idx="11">
                  <c:v>2.4596693031532623E-2</c:v>
                </c:pt>
                <c:pt idx="12">
                  <c:v>2.8664249335726782E-2</c:v>
                </c:pt>
                <c:pt idx="13">
                  <c:v>3.0175854050566216E-2</c:v>
                </c:pt>
                <c:pt idx="14">
                  <c:v>2.8588591929873952E-2</c:v>
                </c:pt>
                <c:pt idx="15">
                  <c:v>2.519900449074125E-2</c:v>
                </c:pt>
                <c:pt idx="16">
                  <c:v>2.8039074163512055E-2</c:v>
                </c:pt>
                <c:pt idx="17">
                  <c:v>3.2643305003332283E-2</c:v>
                </c:pt>
                <c:pt idx="18">
                  <c:v>3.4009488360530075E-2</c:v>
                </c:pt>
                <c:pt idx="19">
                  <c:v>3.4263972892775607E-2</c:v>
                </c:pt>
                <c:pt idx="20">
                  <c:v>3.0084535616406005E-2</c:v>
                </c:pt>
                <c:pt idx="21">
                  <c:v>3.0395103545315109E-2</c:v>
                </c:pt>
                <c:pt idx="22">
                  <c:v>3.0265194885119001E-2</c:v>
                </c:pt>
                <c:pt idx="23">
                  <c:v>2.7085462737957443E-2</c:v>
                </c:pt>
                <c:pt idx="24">
                  <c:v>3.1414650432460063E-2</c:v>
                </c:pt>
                <c:pt idx="25">
                  <c:v>3.4286428819015169E-2</c:v>
                </c:pt>
                <c:pt idx="26">
                  <c:v>3.5682167782467411E-2</c:v>
                </c:pt>
                <c:pt idx="27">
                  <c:v>3.3943841861750271E-2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25-056F-4100-8075-051A5CAB1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9274048"/>
        <c:axId val="429277792"/>
      </c:lineChart>
      <c:dateAx>
        <c:axId val="429274048"/>
        <c:scaling>
          <c:orientation val="minMax"/>
        </c:scaling>
        <c:delete val="0"/>
        <c:axPos val="b"/>
        <c:numFmt formatCode="mmm\ 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9277792"/>
        <c:crosses val="autoZero"/>
        <c:auto val="1"/>
        <c:lblOffset val="100"/>
        <c:baseTimeUnit val="months"/>
      </c:dateAx>
      <c:valAx>
        <c:axId val="429277792"/>
        <c:scaling>
          <c:orientation val="minMax"/>
        </c:scaling>
        <c:delete val="0"/>
        <c:axPos val="l"/>
        <c:numFmt formatCode="0.0%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429274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r>
              <a:rPr lang="en-US">
                <a:latin typeface="Franklin Gothic Medium" panose="020B0603020102020204" pitchFamily="34" charset="0"/>
              </a:rPr>
              <a:t>Initial Claims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1"/>
          <c:tx>
            <c:strRef>
              <c:f>'UI claims - pivot'!$O$4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C99700"/>
              </a:solidFill>
              <a:round/>
            </a:ln>
            <a:effectLst/>
          </c:spPr>
          <c:marker>
            <c:symbol val="none"/>
          </c:marker>
          <c:cat>
            <c:numRef>
              <c:f>'UI claims - pivot'!$J$5:$J$56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'UI claims - pivot'!$O$5:$O$56</c:f>
              <c:numCache>
                <c:formatCode>#,##0</c:formatCode>
                <c:ptCount val="52"/>
                <c:pt idx="0">
                  <c:v>2883</c:v>
                </c:pt>
                <c:pt idx="1">
                  <c:v>2576</c:v>
                </c:pt>
                <c:pt idx="2">
                  <c:v>2541</c:v>
                </c:pt>
                <c:pt idx="3">
                  <c:v>2536</c:v>
                </c:pt>
                <c:pt idx="4">
                  <c:v>2571</c:v>
                </c:pt>
                <c:pt idx="5">
                  <c:v>2272</c:v>
                </c:pt>
                <c:pt idx="6">
                  <c:v>1996</c:v>
                </c:pt>
                <c:pt idx="7">
                  <c:v>2174</c:v>
                </c:pt>
                <c:pt idx="8">
                  <c:v>2229</c:v>
                </c:pt>
                <c:pt idx="9">
                  <c:v>1904</c:v>
                </c:pt>
                <c:pt idx="10">
                  <c:v>2098</c:v>
                </c:pt>
                <c:pt idx="11">
                  <c:v>2081</c:v>
                </c:pt>
                <c:pt idx="12">
                  <c:v>2288</c:v>
                </c:pt>
                <c:pt idx="13">
                  <c:v>2238</c:v>
                </c:pt>
                <c:pt idx="14">
                  <c:v>2331</c:v>
                </c:pt>
                <c:pt idx="15">
                  <c:v>2266</c:v>
                </c:pt>
                <c:pt idx="16">
                  <c:v>2497</c:v>
                </c:pt>
                <c:pt idx="17">
                  <c:v>2386</c:v>
                </c:pt>
                <c:pt idx="18">
                  <c:v>2224</c:v>
                </c:pt>
                <c:pt idx="19">
                  <c:v>2066</c:v>
                </c:pt>
                <c:pt idx="20">
                  <c:v>1998</c:v>
                </c:pt>
                <c:pt idx="21">
                  <c:v>2531</c:v>
                </c:pt>
                <c:pt idx="22">
                  <c:v>2325</c:v>
                </c:pt>
                <c:pt idx="23">
                  <c:v>2205</c:v>
                </c:pt>
                <c:pt idx="24">
                  <c:v>2112</c:v>
                </c:pt>
                <c:pt idx="25">
                  <c:v>2136</c:v>
                </c:pt>
                <c:pt idx="26">
                  <c:v>2433</c:v>
                </c:pt>
                <c:pt idx="27">
                  <c:v>2045</c:v>
                </c:pt>
                <c:pt idx="28">
                  <c:v>2682</c:v>
                </c:pt>
                <c:pt idx="29">
                  <c:v>1937</c:v>
                </c:pt>
                <c:pt idx="30">
                  <c:v>2294</c:v>
                </c:pt>
                <c:pt idx="31">
                  <c:v>2702</c:v>
                </c:pt>
                <c:pt idx="32">
                  <c:v>2185</c:v>
                </c:pt>
                <c:pt idx="33">
                  <c:v>1826</c:v>
                </c:pt>
                <c:pt idx="34">
                  <c:v>2129</c:v>
                </c:pt>
                <c:pt idx="35">
                  <c:v>2164</c:v>
                </c:pt>
                <c:pt idx="36">
                  <c:v>2852</c:v>
                </c:pt>
                <c:pt idx="37">
                  <c:v>2371</c:v>
                </c:pt>
                <c:pt idx="38">
                  <c:v>3025</c:v>
                </c:pt>
                <c:pt idx="39">
                  <c:v>3202</c:v>
                </c:pt>
                <c:pt idx="40">
                  <c:v>3039</c:v>
                </c:pt>
                <c:pt idx="41">
                  <c:v>2215</c:v>
                </c:pt>
                <c:pt idx="42">
                  <c:v>2359</c:v>
                </c:pt>
                <c:pt idx="43">
                  <c:v>2408</c:v>
                </c:pt>
                <c:pt idx="44">
                  <c:v>2265</c:v>
                </c:pt>
                <c:pt idx="45">
                  <c:v>2244</c:v>
                </c:pt>
                <c:pt idx="46">
                  <c:v>1284</c:v>
                </c:pt>
                <c:pt idx="47">
                  <c:v>2764</c:v>
                </c:pt>
                <c:pt idx="48">
                  <c:v>2417</c:v>
                </c:pt>
                <c:pt idx="49">
                  <c:v>2230</c:v>
                </c:pt>
                <c:pt idx="50">
                  <c:v>1468</c:v>
                </c:pt>
                <c:pt idx="51">
                  <c:v>2314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CC-4C9E-B083-BA14EE62E18F}"/>
            </c:ext>
          </c:extLst>
        </c:ser>
        <c:ser>
          <c:idx val="3"/>
          <c:order val="2"/>
          <c:tx>
            <c:strRef>
              <c:f>'UI claims - pivot'!$P$4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rgbClr val="046A38"/>
              </a:solidFill>
              <a:round/>
            </a:ln>
            <a:effectLst/>
          </c:spPr>
          <c:marker>
            <c:symbol val="none"/>
          </c:marker>
          <c:cat>
            <c:numRef>
              <c:f>'UI claims - pivot'!$J$5:$J$56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'UI claims - pivot'!$P$5:$P$56</c:f>
              <c:numCache>
                <c:formatCode>#,##0</c:formatCode>
                <c:ptCount val="52"/>
                <c:pt idx="0">
                  <c:v>3407</c:v>
                </c:pt>
                <c:pt idx="1">
                  <c:v>2858</c:v>
                </c:pt>
                <c:pt idx="2">
                  <c:v>2522</c:v>
                </c:pt>
                <c:pt idx="3">
                  <c:v>2606</c:v>
                </c:pt>
                <c:pt idx="4">
                  <c:v>3202</c:v>
                </c:pt>
                <c:pt idx="5">
                  <c:v>2899</c:v>
                </c:pt>
                <c:pt idx="6">
                  <c:v>2473</c:v>
                </c:pt>
                <c:pt idx="7">
                  <c:v>2881</c:v>
                </c:pt>
                <c:pt idx="8">
                  <c:v>4036</c:v>
                </c:pt>
                <c:pt idx="9">
                  <c:v>3141</c:v>
                </c:pt>
                <c:pt idx="10">
                  <c:v>2683</c:v>
                </c:pt>
                <c:pt idx="11">
                  <c:v>2575</c:v>
                </c:pt>
                <c:pt idx="12">
                  <c:v>3714</c:v>
                </c:pt>
                <c:pt idx="13">
                  <c:v>3270</c:v>
                </c:pt>
                <c:pt idx="14">
                  <c:v>2384</c:v>
                </c:pt>
                <c:pt idx="15">
                  <c:v>2516</c:v>
                </c:pt>
                <c:pt idx="16">
                  <c:v>2720</c:v>
                </c:pt>
                <c:pt idx="17">
                  <c:v>3992</c:v>
                </c:pt>
                <c:pt idx="18">
                  <c:v>2715</c:v>
                </c:pt>
                <c:pt idx="19">
                  <c:v>3662</c:v>
                </c:pt>
                <c:pt idx="20">
                  <c:v>2827</c:v>
                </c:pt>
                <c:pt idx="21">
                  <c:v>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CC-4C9E-B083-BA14EE62E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0423615"/>
        <c:axId val="1209228287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'UI claims - pivot'!$N$4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ln w="28575" cap="rnd">
                    <a:solidFill>
                      <a:srgbClr val="046A38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'UI claims - pivot'!$J$5:$J$56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'UI claims - pivot'!$N$5:$N$56</c15:sqref>
                        </c15:formulaRef>
                      </c:ext>
                    </c:extLst>
                    <c:numCache>
                      <c:formatCode>#,##0</c:formatCode>
                      <c:ptCount val="52"/>
                      <c:pt idx="0">
                        <c:v>2656</c:v>
                      </c:pt>
                      <c:pt idx="1">
                        <c:v>1948</c:v>
                      </c:pt>
                      <c:pt idx="2">
                        <c:v>1920</c:v>
                      </c:pt>
                      <c:pt idx="3">
                        <c:v>1829</c:v>
                      </c:pt>
                      <c:pt idx="4">
                        <c:v>1815</c:v>
                      </c:pt>
                      <c:pt idx="5">
                        <c:v>1597</c:v>
                      </c:pt>
                      <c:pt idx="6">
                        <c:v>1385</c:v>
                      </c:pt>
                      <c:pt idx="7">
                        <c:v>1886</c:v>
                      </c:pt>
                      <c:pt idx="8">
                        <c:v>1700</c:v>
                      </c:pt>
                      <c:pt idx="9">
                        <c:v>1623</c:v>
                      </c:pt>
                      <c:pt idx="10">
                        <c:v>1876</c:v>
                      </c:pt>
                      <c:pt idx="11">
                        <c:v>1563</c:v>
                      </c:pt>
                      <c:pt idx="12">
                        <c:v>1558</c:v>
                      </c:pt>
                      <c:pt idx="13">
                        <c:v>1760</c:v>
                      </c:pt>
                      <c:pt idx="14">
                        <c:v>1838</c:v>
                      </c:pt>
                      <c:pt idx="15">
                        <c:v>2734</c:v>
                      </c:pt>
                      <c:pt idx="16">
                        <c:v>3336</c:v>
                      </c:pt>
                      <c:pt idx="17">
                        <c:v>2621</c:v>
                      </c:pt>
                      <c:pt idx="18">
                        <c:v>2470</c:v>
                      </c:pt>
                      <c:pt idx="19">
                        <c:v>2401</c:v>
                      </c:pt>
                      <c:pt idx="20">
                        <c:v>2317</c:v>
                      </c:pt>
                      <c:pt idx="21">
                        <c:v>3142</c:v>
                      </c:pt>
                      <c:pt idx="22">
                        <c:v>2486</c:v>
                      </c:pt>
                      <c:pt idx="23">
                        <c:v>2038</c:v>
                      </c:pt>
                      <c:pt idx="24">
                        <c:v>2487</c:v>
                      </c:pt>
                      <c:pt idx="25">
                        <c:v>2816</c:v>
                      </c:pt>
                      <c:pt idx="26">
                        <c:v>2424</c:v>
                      </c:pt>
                      <c:pt idx="27">
                        <c:v>2293</c:v>
                      </c:pt>
                      <c:pt idx="28">
                        <c:v>2269</c:v>
                      </c:pt>
                      <c:pt idx="29">
                        <c:v>2520</c:v>
                      </c:pt>
                      <c:pt idx="30">
                        <c:v>3460</c:v>
                      </c:pt>
                      <c:pt idx="31">
                        <c:v>2311</c:v>
                      </c:pt>
                      <c:pt idx="32">
                        <c:v>2777</c:v>
                      </c:pt>
                      <c:pt idx="33">
                        <c:v>2568</c:v>
                      </c:pt>
                      <c:pt idx="34">
                        <c:v>2118</c:v>
                      </c:pt>
                      <c:pt idx="35">
                        <c:v>1487</c:v>
                      </c:pt>
                      <c:pt idx="36">
                        <c:v>1417</c:v>
                      </c:pt>
                      <c:pt idx="37">
                        <c:v>1748</c:v>
                      </c:pt>
                      <c:pt idx="38">
                        <c:v>1378</c:v>
                      </c:pt>
                      <c:pt idx="39">
                        <c:v>1655</c:v>
                      </c:pt>
                      <c:pt idx="40">
                        <c:v>1481</c:v>
                      </c:pt>
                      <c:pt idx="41">
                        <c:v>1800</c:v>
                      </c:pt>
                      <c:pt idx="42">
                        <c:v>1730</c:v>
                      </c:pt>
                      <c:pt idx="43">
                        <c:v>1711</c:v>
                      </c:pt>
                      <c:pt idx="44">
                        <c:v>1770</c:v>
                      </c:pt>
                      <c:pt idx="45">
                        <c:v>1104</c:v>
                      </c:pt>
                      <c:pt idx="46">
                        <c:v>1945</c:v>
                      </c:pt>
                      <c:pt idx="47">
                        <c:v>1669</c:v>
                      </c:pt>
                      <c:pt idx="48">
                        <c:v>1717</c:v>
                      </c:pt>
                      <c:pt idx="49">
                        <c:v>2019</c:v>
                      </c:pt>
                      <c:pt idx="50">
                        <c:v>2070</c:v>
                      </c:pt>
                      <c:pt idx="51">
                        <c:v>2782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A1CC-4C9E-B083-BA14EE62E18F}"/>
                  </c:ext>
                </c:extLst>
              </c15:ser>
            </c15:filteredLineSeries>
          </c:ext>
        </c:extLst>
      </c:lineChart>
      <c:catAx>
        <c:axId val="1210423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000" b="0" dirty="0"/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09228287"/>
        <c:crosses val="autoZero"/>
        <c:auto val="1"/>
        <c:lblAlgn val="ctr"/>
        <c:lblOffset val="100"/>
        <c:noMultiLvlLbl val="0"/>
      </c:catAx>
      <c:valAx>
        <c:axId val="1209228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1042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r>
              <a:rPr lang="en-US">
                <a:latin typeface="Franklin Gothic Medium" panose="020B0603020102020204" pitchFamily="34" charset="0"/>
              </a:rPr>
              <a:t>Continued Claims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1"/>
          <c:tx>
            <c:strRef>
              <c:f>'UI claims - pivot'!$Y$4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rgbClr val="C99700"/>
              </a:solidFill>
              <a:round/>
            </a:ln>
            <a:effectLst/>
          </c:spPr>
          <c:marker>
            <c:symbol val="none"/>
          </c:marker>
          <c:cat>
            <c:numRef>
              <c:f>'UI claims - pivot'!$T$5:$T$56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'UI claims - pivot'!$Y$5:$Y$56</c:f>
              <c:numCache>
                <c:formatCode>#,##0</c:formatCode>
                <c:ptCount val="52"/>
                <c:pt idx="0">
                  <c:v>13415</c:v>
                </c:pt>
                <c:pt idx="1">
                  <c:v>13999</c:v>
                </c:pt>
                <c:pt idx="2">
                  <c:v>14586</c:v>
                </c:pt>
                <c:pt idx="3">
                  <c:v>14987</c:v>
                </c:pt>
                <c:pt idx="4">
                  <c:v>15511</c:v>
                </c:pt>
                <c:pt idx="5">
                  <c:v>15817</c:v>
                </c:pt>
                <c:pt idx="6">
                  <c:v>15736</c:v>
                </c:pt>
                <c:pt idx="7">
                  <c:v>15827</c:v>
                </c:pt>
                <c:pt idx="8">
                  <c:v>15629</c:v>
                </c:pt>
                <c:pt idx="9">
                  <c:v>15612</c:v>
                </c:pt>
                <c:pt idx="10">
                  <c:v>15497</c:v>
                </c:pt>
                <c:pt idx="11">
                  <c:v>15302</c:v>
                </c:pt>
                <c:pt idx="12">
                  <c:v>15351</c:v>
                </c:pt>
                <c:pt idx="13">
                  <c:v>15263</c:v>
                </c:pt>
                <c:pt idx="14">
                  <c:v>15254</c:v>
                </c:pt>
                <c:pt idx="15">
                  <c:v>15518</c:v>
                </c:pt>
                <c:pt idx="16">
                  <c:v>15546</c:v>
                </c:pt>
                <c:pt idx="17">
                  <c:v>15847</c:v>
                </c:pt>
                <c:pt idx="18">
                  <c:v>15851</c:v>
                </c:pt>
                <c:pt idx="19">
                  <c:v>15907</c:v>
                </c:pt>
                <c:pt idx="20">
                  <c:v>15923</c:v>
                </c:pt>
                <c:pt idx="21">
                  <c:v>15761</c:v>
                </c:pt>
                <c:pt idx="22">
                  <c:v>16034</c:v>
                </c:pt>
                <c:pt idx="23">
                  <c:v>16046</c:v>
                </c:pt>
                <c:pt idx="24">
                  <c:v>16433</c:v>
                </c:pt>
                <c:pt idx="25">
                  <c:v>16471</c:v>
                </c:pt>
                <c:pt idx="26">
                  <c:v>16886</c:v>
                </c:pt>
                <c:pt idx="27">
                  <c:v>16721</c:v>
                </c:pt>
                <c:pt idx="28">
                  <c:v>16858</c:v>
                </c:pt>
                <c:pt idx="29">
                  <c:v>16893</c:v>
                </c:pt>
                <c:pt idx="30">
                  <c:v>16675</c:v>
                </c:pt>
                <c:pt idx="31">
                  <c:v>16290</c:v>
                </c:pt>
                <c:pt idx="32">
                  <c:v>16311</c:v>
                </c:pt>
                <c:pt idx="33">
                  <c:v>15589</c:v>
                </c:pt>
                <c:pt idx="34">
                  <c:v>15006</c:v>
                </c:pt>
                <c:pt idx="35">
                  <c:v>14749</c:v>
                </c:pt>
                <c:pt idx="36">
                  <c:v>14880</c:v>
                </c:pt>
                <c:pt idx="37">
                  <c:v>15395</c:v>
                </c:pt>
                <c:pt idx="38">
                  <c:v>15137</c:v>
                </c:pt>
                <c:pt idx="39">
                  <c:v>15480</c:v>
                </c:pt>
                <c:pt idx="40">
                  <c:v>15663</c:v>
                </c:pt>
                <c:pt idx="41">
                  <c:v>16007</c:v>
                </c:pt>
                <c:pt idx="42">
                  <c:v>15431</c:v>
                </c:pt>
                <c:pt idx="43">
                  <c:v>15404</c:v>
                </c:pt>
                <c:pt idx="44">
                  <c:v>15438</c:v>
                </c:pt>
                <c:pt idx="45">
                  <c:v>15554</c:v>
                </c:pt>
                <c:pt idx="46">
                  <c:v>15070</c:v>
                </c:pt>
                <c:pt idx="47">
                  <c:v>15318</c:v>
                </c:pt>
                <c:pt idx="48">
                  <c:v>15657</c:v>
                </c:pt>
                <c:pt idx="49">
                  <c:v>16104</c:v>
                </c:pt>
                <c:pt idx="50">
                  <c:v>15712</c:v>
                </c:pt>
                <c:pt idx="51">
                  <c:v>15983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58-4350-A7A5-DBF51D806651}"/>
            </c:ext>
          </c:extLst>
        </c:ser>
        <c:ser>
          <c:idx val="3"/>
          <c:order val="2"/>
          <c:tx>
            <c:strRef>
              <c:f>'UI claims - pivot'!$Z$4</c:f>
              <c:strCache>
                <c:ptCount val="1"/>
                <c:pt idx="0">
                  <c:v>2025</c:v>
                </c:pt>
              </c:strCache>
            </c:strRef>
          </c:tx>
          <c:spPr>
            <a:ln w="28575" cap="rnd">
              <a:solidFill>
                <a:srgbClr val="046A38"/>
              </a:solidFill>
              <a:round/>
            </a:ln>
            <a:effectLst/>
          </c:spPr>
          <c:marker>
            <c:symbol val="none"/>
          </c:marker>
          <c:cat>
            <c:numRef>
              <c:f>'UI claims - pivot'!$T$5:$T$56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'UI claims - pivot'!$Z$5:$Z$56</c:f>
              <c:numCache>
                <c:formatCode>#,##0</c:formatCode>
                <c:ptCount val="52"/>
                <c:pt idx="0">
                  <c:v>16539</c:v>
                </c:pt>
                <c:pt idx="1">
                  <c:v>17161</c:v>
                </c:pt>
                <c:pt idx="2">
                  <c:v>17203</c:v>
                </c:pt>
                <c:pt idx="3">
                  <c:v>17201</c:v>
                </c:pt>
                <c:pt idx="4">
                  <c:v>17288</c:v>
                </c:pt>
                <c:pt idx="5">
                  <c:v>17579</c:v>
                </c:pt>
                <c:pt idx="6">
                  <c:v>18179</c:v>
                </c:pt>
                <c:pt idx="7">
                  <c:v>17671</c:v>
                </c:pt>
                <c:pt idx="8">
                  <c:v>17681</c:v>
                </c:pt>
                <c:pt idx="9">
                  <c:v>18349</c:v>
                </c:pt>
                <c:pt idx="10">
                  <c:v>18013</c:v>
                </c:pt>
                <c:pt idx="11">
                  <c:v>17625</c:v>
                </c:pt>
                <c:pt idx="12">
                  <c:v>17598</c:v>
                </c:pt>
                <c:pt idx="13">
                  <c:v>18459</c:v>
                </c:pt>
                <c:pt idx="14">
                  <c:v>17457</c:v>
                </c:pt>
                <c:pt idx="15">
                  <c:v>17638</c:v>
                </c:pt>
                <c:pt idx="16">
                  <c:v>17896</c:v>
                </c:pt>
                <c:pt idx="17">
                  <c:v>18144</c:v>
                </c:pt>
                <c:pt idx="18">
                  <c:v>19765</c:v>
                </c:pt>
                <c:pt idx="19">
                  <c:v>19652</c:v>
                </c:pt>
                <c:pt idx="20">
                  <c:v>20185</c:v>
                </c:pt>
                <c:pt idx="21">
                  <c:v>19596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58-4350-A7A5-DBF51D806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0423615"/>
        <c:axId val="1209228287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'UI claims - pivot'!$X$4</c15:sqref>
                        </c15:formulaRef>
                      </c:ext>
                    </c:extLst>
                    <c:strCache>
                      <c:ptCount val="1"/>
                      <c:pt idx="0">
                        <c:v>2023</c:v>
                      </c:pt>
                    </c:strCache>
                  </c:strRef>
                </c:tx>
                <c:spPr>
                  <a:ln w="28575" cap="rnd">
                    <a:solidFill>
                      <a:srgbClr val="046A38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'UI claims - pivot'!$T$5:$T$56</c15:sqref>
                        </c15:formulaRef>
                      </c:ext>
                    </c:extLst>
                    <c:numCache>
                      <c:formatCode>General</c:formatCode>
                      <c:ptCount val="5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  <c:pt idx="22">
                        <c:v>23</c:v>
                      </c:pt>
                      <c:pt idx="23">
                        <c:v>24</c:v>
                      </c:pt>
                      <c:pt idx="24">
                        <c:v>25</c:v>
                      </c:pt>
                      <c:pt idx="25">
                        <c:v>26</c:v>
                      </c:pt>
                      <c:pt idx="26">
                        <c:v>27</c:v>
                      </c:pt>
                      <c:pt idx="27">
                        <c:v>28</c:v>
                      </c:pt>
                      <c:pt idx="28">
                        <c:v>29</c:v>
                      </c:pt>
                      <c:pt idx="29">
                        <c:v>30</c:v>
                      </c:pt>
                      <c:pt idx="30">
                        <c:v>31</c:v>
                      </c:pt>
                      <c:pt idx="31">
                        <c:v>32</c:v>
                      </c:pt>
                      <c:pt idx="32">
                        <c:v>33</c:v>
                      </c:pt>
                      <c:pt idx="33">
                        <c:v>34</c:v>
                      </c:pt>
                      <c:pt idx="34">
                        <c:v>35</c:v>
                      </c:pt>
                      <c:pt idx="35">
                        <c:v>36</c:v>
                      </c:pt>
                      <c:pt idx="36">
                        <c:v>37</c:v>
                      </c:pt>
                      <c:pt idx="37">
                        <c:v>38</c:v>
                      </c:pt>
                      <c:pt idx="38">
                        <c:v>39</c:v>
                      </c:pt>
                      <c:pt idx="39">
                        <c:v>40</c:v>
                      </c:pt>
                      <c:pt idx="40">
                        <c:v>41</c:v>
                      </c:pt>
                      <c:pt idx="41">
                        <c:v>42</c:v>
                      </c:pt>
                      <c:pt idx="42">
                        <c:v>43</c:v>
                      </c:pt>
                      <c:pt idx="43">
                        <c:v>44</c:v>
                      </c:pt>
                      <c:pt idx="44">
                        <c:v>45</c:v>
                      </c:pt>
                      <c:pt idx="45">
                        <c:v>46</c:v>
                      </c:pt>
                      <c:pt idx="46">
                        <c:v>47</c:v>
                      </c:pt>
                      <c:pt idx="47">
                        <c:v>48</c:v>
                      </c:pt>
                      <c:pt idx="48">
                        <c:v>49</c:v>
                      </c:pt>
                      <c:pt idx="49">
                        <c:v>50</c:v>
                      </c:pt>
                      <c:pt idx="50">
                        <c:v>51</c:v>
                      </c:pt>
                      <c:pt idx="51">
                        <c:v>52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'UI claims - pivot'!$X$5:$X$56</c15:sqref>
                        </c15:formulaRef>
                      </c:ext>
                    </c:extLst>
                    <c:numCache>
                      <c:formatCode>#,##0</c:formatCode>
                      <c:ptCount val="52"/>
                      <c:pt idx="0">
                        <c:v>10677</c:v>
                      </c:pt>
                      <c:pt idx="1">
                        <c:v>11371</c:v>
                      </c:pt>
                      <c:pt idx="2">
                        <c:v>11624</c:v>
                      </c:pt>
                      <c:pt idx="3">
                        <c:v>11699</c:v>
                      </c:pt>
                      <c:pt idx="4">
                        <c:v>11801</c:v>
                      </c:pt>
                      <c:pt idx="5">
                        <c:v>11675</c:v>
                      </c:pt>
                      <c:pt idx="6">
                        <c:v>11785</c:v>
                      </c:pt>
                      <c:pt idx="7">
                        <c:v>11615</c:v>
                      </c:pt>
                      <c:pt idx="8">
                        <c:v>11837</c:v>
                      </c:pt>
                      <c:pt idx="9">
                        <c:v>11781</c:v>
                      </c:pt>
                      <c:pt idx="10">
                        <c:v>11758</c:v>
                      </c:pt>
                      <c:pt idx="11">
                        <c:v>11823</c:v>
                      </c:pt>
                      <c:pt idx="12">
                        <c:v>11681</c:v>
                      </c:pt>
                      <c:pt idx="13">
                        <c:v>11672</c:v>
                      </c:pt>
                      <c:pt idx="14">
                        <c:v>11830</c:v>
                      </c:pt>
                      <c:pt idx="15">
                        <c:v>12390</c:v>
                      </c:pt>
                      <c:pt idx="16">
                        <c:v>12769</c:v>
                      </c:pt>
                      <c:pt idx="17">
                        <c:v>12724</c:v>
                      </c:pt>
                      <c:pt idx="18">
                        <c:v>12736</c:v>
                      </c:pt>
                      <c:pt idx="19">
                        <c:v>12821</c:v>
                      </c:pt>
                      <c:pt idx="20">
                        <c:v>12685</c:v>
                      </c:pt>
                      <c:pt idx="21">
                        <c:v>12788</c:v>
                      </c:pt>
                      <c:pt idx="22">
                        <c:v>13107</c:v>
                      </c:pt>
                      <c:pt idx="23">
                        <c:v>13381</c:v>
                      </c:pt>
                      <c:pt idx="24">
                        <c:v>13313</c:v>
                      </c:pt>
                      <c:pt idx="25">
                        <c:v>13296</c:v>
                      </c:pt>
                      <c:pt idx="26">
                        <c:v>13696</c:v>
                      </c:pt>
                      <c:pt idx="27">
                        <c:v>13714</c:v>
                      </c:pt>
                      <c:pt idx="28">
                        <c:v>13727</c:v>
                      </c:pt>
                      <c:pt idx="29">
                        <c:v>13678</c:v>
                      </c:pt>
                      <c:pt idx="30">
                        <c:v>13710</c:v>
                      </c:pt>
                      <c:pt idx="31">
                        <c:v>13715</c:v>
                      </c:pt>
                      <c:pt idx="32">
                        <c:v>13258</c:v>
                      </c:pt>
                      <c:pt idx="33">
                        <c:v>13092</c:v>
                      </c:pt>
                      <c:pt idx="34">
                        <c:v>13027</c:v>
                      </c:pt>
                      <c:pt idx="35">
                        <c:v>13286</c:v>
                      </c:pt>
                      <c:pt idx="36">
                        <c:v>12830</c:v>
                      </c:pt>
                      <c:pt idx="37">
                        <c:v>12595</c:v>
                      </c:pt>
                      <c:pt idx="38">
                        <c:v>12360</c:v>
                      </c:pt>
                      <c:pt idx="39">
                        <c:v>12355</c:v>
                      </c:pt>
                      <c:pt idx="40">
                        <c:v>12204</c:v>
                      </c:pt>
                      <c:pt idx="41">
                        <c:v>12337</c:v>
                      </c:pt>
                      <c:pt idx="42">
                        <c:v>12341</c:v>
                      </c:pt>
                      <c:pt idx="43">
                        <c:v>12283</c:v>
                      </c:pt>
                      <c:pt idx="44">
                        <c:v>12083</c:v>
                      </c:pt>
                      <c:pt idx="45">
                        <c:v>11522</c:v>
                      </c:pt>
                      <c:pt idx="46">
                        <c:v>11984</c:v>
                      </c:pt>
                      <c:pt idx="47">
                        <c:v>12007</c:v>
                      </c:pt>
                      <c:pt idx="48">
                        <c:v>12258</c:v>
                      </c:pt>
                      <c:pt idx="49">
                        <c:v>12341</c:v>
                      </c:pt>
                      <c:pt idx="50">
                        <c:v>12357</c:v>
                      </c:pt>
                      <c:pt idx="51">
                        <c:v>12827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FA58-4350-A7A5-DBF51D806651}"/>
                  </c:ext>
                </c:extLst>
              </c15:ser>
            </c15:filteredLineSeries>
          </c:ext>
        </c:extLst>
      </c:lineChart>
      <c:catAx>
        <c:axId val="121042361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000" b="0" dirty="0"/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09228287"/>
        <c:crosses val="autoZero"/>
        <c:auto val="1"/>
        <c:lblAlgn val="ctr"/>
        <c:lblOffset val="100"/>
        <c:noMultiLvlLbl val="0"/>
      </c:catAx>
      <c:valAx>
        <c:axId val="1209228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10423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Franklin Gothic Medium" panose="020B0603020102020204" pitchFamily="34" charset="0"/>
                <a:ea typeface="+mn-ea"/>
                <a:cs typeface="+mn-cs"/>
              </a:rPr>
              <a:t>Employees Affected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997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5C-4A2C-A651-6DE77880E602}"/>
              </c:ext>
            </c:extLst>
          </c:dPt>
          <c:dPt>
            <c:idx val="1"/>
            <c:invertIfNegative val="0"/>
            <c:bubble3D val="0"/>
            <c:spPr>
              <a:solidFill>
                <a:srgbClr val="046A3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5C-4A2C-A651-6DE77880E602}"/>
              </c:ext>
            </c:extLst>
          </c:dPt>
          <c:dPt>
            <c:idx val="2"/>
            <c:invertIfNegative val="0"/>
            <c:bubble3D val="0"/>
            <c:spPr>
              <a:solidFill>
                <a:srgbClr val="6566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5C-4A2C-A651-6DE77880E6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00" b="1" i="0" u="none" strike="noStrike" kern="1200" baseline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Sheet3!$F$3:$F$5</c:f>
              <c:strCache>
                <c:ptCount val="3"/>
                <c:pt idx="0">
                  <c:v>Alexandria &amp; Arlington</c:v>
                </c:pt>
                <c:pt idx="1">
                  <c:v>McLean</c:v>
                </c:pt>
                <c:pt idx="2">
                  <c:v>Sterling</c:v>
                </c:pt>
              </c:strCache>
            </c:strRef>
          </c:cat>
          <c:val>
            <c:numRef>
              <c:f>Sheet3!$G$3:$G$5</c:f>
              <c:numCache>
                <c:formatCode>General</c:formatCode>
                <c:ptCount val="3"/>
                <c:pt idx="0">
                  <c:v>310</c:v>
                </c:pt>
                <c:pt idx="1">
                  <c:v>442</c:v>
                </c:pt>
                <c:pt idx="2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C-4A2C-A651-6DE77880E6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35674432"/>
        <c:axId val="935675872"/>
      </c:barChart>
      <c:catAx>
        <c:axId val="93567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0" i="0" u="none" strike="noStrike" kern="1200" baseline="0">
                <a:solidFill>
                  <a:srgbClr val="65665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35675872"/>
        <c:crosses val="autoZero"/>
        <c:auto val="1"/>
        <c:lblAlgn val="ctr"/>
        <c:lblOffset val="100"/>
        <c:noMultiLvlLbl val="0"/>
      </c:catAx>
      <c:valAx>
        <c:axId val="93567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rgbClr val="65665C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93567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177328003778815E-2"/>
          <c:y val="2.2272497955008446E-2"/>
          <c:w val="0.85594205223498165"/>
          <c:h val="0.79681653745475389"/>
        </c:manualLayout>
      </c:layout>
      <c:lineChart>
        <c:grouping val="standard"/>
        <c:varyColors val="0"/>
        <c:ser>
          <c:idx val="1"/>
          <c:order val="0"/>
          <c:tx>
            <c:strRef>
              <c:f>Employment!$F$1</c:f>
              <c:strCache>
                <c:ptCount val="1"/>
                <c:pt idx="0">
                  <c:v>Northern Virginia</c:v>
                </c:pt>
              </c:strCache>
            </c:strRef>
          </c:tx>
          <c:spPr>
            <a:ln w="28575" cap="rnd">
              <a:solidFill>
                <a:srgbClr val="C99700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D1EA-4ED4-9F75-8B6278CD8231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D1EA-4ED4-9F75-8B6278CD8231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D1EA-4ED4-9F75-8B6278CD8231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D1EA-4ED4-9F75-8B6278CD8231}"/>
              </c:ext>
            </c:extLst>
          </c:dPt>
          <c:dPt>
            <c:idx val="2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D1EA-4ED4-9F75-8B6278CD8231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D1EA-4ED4-9F75-8B6278CD8231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3-D1EA-4ED4-9F75-8B6278CD8231}"/>
              </c:ext>
            </c:extLst>
          </c:dPt>
          <c:dPt>
            <c:idx val="39"/>
            <c:marker>
              <c:symbol val="circle"/>
              <c:size val="7"/>
              <c:spPr>
                <a:solidFill>
                  <a:srgbClr val="C99700"/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F317-4719-8085-3AB40A97C2AD}"/>
              </c:ext>
            </c:extLst>
          </c:dPt>
          <c:dLbls>
            <c:dLbl>
              <c:idx val="39"/>
              <c:layout>
                <c:manualLayout>
                  <c:x val="-2.3674242424242425E-3"/>
                  <c:y val="-1.32562508441726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C99700"/>
                      </a:solidFill>
                      <a:latin typeface="Franklin Gothic Demi" panose="020B07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317-4719-8085-3AB40A97C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997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Employment!$A$94:$A$133</c:f>
              <c:numCache>
                <c:formatCode>m/d/yyyy</c:formatCode>
                <c:ptCount val="40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</c:numCache>
              <c:extLst/>
            </c:numRef>
          </c:cat>
          <c:val>
            <c:numRef>
              <c:f>Employment!$F$94:$F$133</c:f>
              <c:numCache>
                <c:formatCode>0.0%</c:formatCode>
                <c:ptCount val="40"/>
                <c:pt idx="0">
                  <c:v>2.9457469089926452E-2</c:v>
                </c:pt>
                <c:pt idx="1">
                  <c:v>3.8292699398932969E-2</c:v>
                </c:pt>
                <c:pt idx="2">
                  <c:v>3.4686743748319537E-2</c:v>
                </c:pt>
                <c:pt idx="3">
                  <c:v>3.7794009247470409E-2</c:v>
                </c:pt>
                <c:pt idx="4">
                  <c:v>3.6325929890286296E-2</c:v>
                </c:pt>
                <c:pt idx="5">
                  <c:v>3.1585976627712821E-2</c:v>
                </c:pt>
                <c:pt idx="6">
                  <c:v>3.3801696712619303E-2</c:v>
                </c:pt>
                <c:pt idx="7">
                  <c:v>3.4539690925901437E-2</c:v>
                </c:pt>
                <c:pt idx="8">
                  <c:v>3.6632943199100772E-2</c:v>
                </c:pt>
                <c:pt idx="9">
                  <c:v>3.23195165210537E-2</c:v>
                </c:pt>
                <c:pt idx="10">
                  <c:v>3.4087184529662404E-2</c:v>
                </c:pt>
                <c:pt idx="11">
                  <c:v>2.7117093570308413E-2</c:v>
                </c:pt>
                <c:pt idx="12">
                  <c:v>3.8065235938833104E-2</c:v>
                </c:pt>
                <c:pt idx="13">
                  <c:v>3.2132171198126613E-2</c:v>
                </c:pt>
                <c:pt idx="14">
                  <c:v>3.2419438669438583E-2</c:v>
                </c:pt>
                <c:pt idx="15">
                  <c:v>2.6990379027571482E-2</c:v>
                </c:pt>
                <c:pt idx="16">
                  <c:v>2.8274481957265628E-2</c:v>
                </c:pt>
                <c:pt idx="17">
                  <c:v>3.217244950802696E-2</c:v>
                </c:pt>
                <c:pt idx="18">
                  <c:v>2.0002564431337379E-2</c:v>
                </c:pt>
                <c:pt idx="19">
                  <c:v>1.8384934567507151E-2</c:v>
                </c:pt>
                <c:pt idx="20">
                  <c:v>1.7988135485105597E-2</c:v>
                </c:pt>
                <c:pt idx="21">
                  <c:v>1.6608335984727909E-2</c:v>
                </c:pt>
                <c:pt idx="22">
                  <c:v>1.3502377179080795E-2</c:v>
                </c:pt>
                <c:pt idx="23">
                  <c:v>1.9784973598829383E-2</c:v>
                </c:pt>
                <c:pt idx="24">
                  <c:v>1.4478093190870496E-2</c:v>
                </c:pt>
                <c:pt idx="25">
                  <c:v>1.3423241744391199E-2</c:v>
                </c:pt>
                <c:pt idx="26">
                  <c:v>1.5480460638097123E-2</c:v>
                </c:pt>
                <c:pt idx="27">
                  <c:v>1.3643508330713641E-2</c:v>
                </c:pt>
                <c:pt idx="28">
                  <c:v>1.4941302027748102E-2</c:v>
                </c:pt>
                <c:pt idx="29">
                  <c:v>1.4926309187833149E-2</c:v>
                </c:pt>
                <c:pt idx="30">
                  <c:v>2.0301697045883065E-2</c:v>
                </c:pt>
                <c:pt idx="31">
                  <c:v>1.9933554817275718E-2</c:v>
                </c:pt>
                <c:pt idx="32">
                  <c:v>2.2808446644526512E-2</c:v>
                </c:pt>
                <c:pt idx="33">
                  <c:v>2.2283425137706647E-2</c:v>
                </c:pt>
                <c:pt idx="34">
                  <c:v>2.1641230923192482E-2</c:v>
                </c:pt>
                <c:pt idx="35">
                  <c:v>2.1459762944479158E-2</c:v>
                </c:pt>
                <c:pt idx="36">
                  <c:v>1.7699115044247846E-2</c:v>
                </c:pt>
                <c:pt idx="37">
                  <c:v>1.6043778371991904E-2</c:v>
                </c:pt>
                <c:pt idx="38">
                  <c:v>1.3137510070025435E-2</c:v>
                </c:pt>
                <c:pt idx="39">
                  <c:v>1.3521895546458227E-2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D1EA-4ED4-9F75-8B6278CD8231}"/>
            </c:ext>
          </c:extLst>
        </c:ser>
        <c:ser>
          <c:idx val="0"/>
          <c:order val="1"/>
          <c:tx>
            <c:strRef>
              <c:f>Employment!$E$1</c:f>
              <c:strCache>
                <c:ptCount val="1"/>
                <c:pt idx="0">
                  <c:v>Washington D.C. MSA</c:v>
                </c:pt>
              </c:strCache>
            </c:strRef>
          </c:tx>
          <c:spPr>
            <a:ln w="28575" cap="rnd">
              <a:solidFill>
                <a:srgbClr val="046A38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D1EA-4ED4-9F75-8B6278CD8231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D1EA-4ED4-9F75-8B6278CD8231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D1EA-4ED4-9F75-8B6278CD8231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A-D1EA-4ED4-9F75-8B6278CD8231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D1EA-4ED4-9F75-8B6278CD8231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5-D1EA-4ED4-9F75-8B6278CD8231}"/>
              </c:ext>
            </c:extLst>
          </c:dPt>
          <c:dPt>
            <c:idx val="39"/>
            <c:marker>
              <c:symbol val="circle"/>
              <c:size val="7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F317-4719-8085-3AB40A97C2AD}"/>
              </c:ext>
            </c:extLst>
          </c:dPt>
          <c:dLbls>
            <c:dLbl>
              <c:idx val="39"/>
              <c:layout>
                <c:manualLayout>
                  <c:x val="-2.3674242424242425E-3"/>
                  <c:y val="2.1210001350676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317-4719-8085-3AB40A97C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6A38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Employment!$A$94:$A$133</c:f>
              <c:numCache>
                <c:formatCode>m/d/yyyy</c:formatCode>
                <c:ptCount val="40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</c:numCache>
              <c:extLst/>
            </c:numRef>
          </c:cat>
          <c:val>
            <c:numRef>
              <c:f>Employment!$E$94:$E$133</c:f>
              <c:numCache>
                <c:formatCode>0.0%</c:formatCode>
                <c:ptCount val="40"/>
                <c:pt idx="0">
                  <c:v>3.5300907371188531E-2</c:v>
                </c:pt>
                <c:pt idx="1">
                  <c:v>4.1766682669227076E-2</c:v>
                </c:pt>
                <c:pt idx="2">
                  <c:v>3.7255589933335519E-2</c:v>
                </c:pt>
                <c:pt idx="3">
                  <c:v>3.6971159954262513E-2</c:v>
                </c:pt>
                <c:pt idx="4">
                  <c:v>3.5289277123686541E-2</c:v>
                </c:pt>
                <c:pt idx="5">
                  <c:v>2.6604809695133555E-2</c:v>
                </c:pt>
                <c:pt idx="6">
                  <c:v>3.1955594581033503E-2</c:v>
                </c:pt>
                <c:pt idx="7">
                  <c:v>2.9409010021541719E-2</c:v>
                </c:pt>
                <c:pt idx="8">
                  <c:v>2.8887503895294427E-2</c:v>
                </c:pt>
                <c:pt idx="9">
                  <c:v>2.0647597820703262E-2</c:v>
                </c:pt>
                <c:pt idx="10">
                  <c:v>2.0439669013214715E-2</c:v>
                </c:pt>
                <c:pt idx="11">
                  <c:v>1.4906106893690261E-2</c:v>
                </c:pt>
                <c:pt idx="12">
                  <c:v>2.6633632703623414E-2</c:v>
                </c:pt>
                <c:pt idx="13">
                  <c:v>2.1290322580645216E-2</c:v>
                </c:pt>
                <c:pt idx="14">
                  <c:v>2.3186444847627569E-2</c:v>
                </c:pt>
                <c:pt idx="15">
                  <c:v>2.1440823327615779E-2</c:v>
                </c:pt>
                <c:pt idx="16">
                  <c:v>2.0910397114120662E-2</c:v>
                </c:pt>
                <c:pt idx="17">
                  <c:v>2.692981647145621E-2</c:v>
                </c:pt>
                <c:pt idx="18">
                  <c:v>1.4373841431914239E-2</c:v>
                </c:pt>
                <c:pt idx="19">
                  <c:v>1.3768841173080894E-2</c:v>
                </c:pt>
                <c:pt idx="20">
                  <c:v>1.1993821364751602E-2</c:v>
                </c:pt>
                <c:pt idx="21">
                  <c:v>1.4315610688180606E-2</c:v>
                </c:pt>
                <c:pt idx="22">
                  <c:v>1.2344931921331371E-2</c:v>
                </c:pt>
                <c:pt idx="23">
                  <c:v>1.5928774756223237E-2</c:v>
                </c:pt>
                <c:pt idx="24">
                  <c:v>1.5987933634992457E-2</c:v>
                </c:pt>
                <c:pt idx="25">
                  <c:v>1.4348885479649796E-2</c:v>
                </c:pt>
                <c:pt idx="26">
                  <c:v>1.466654644907274E-2</c:v>
                </c:pt>
                <c:pt idx="27">
                  <c:v>1.187477509895643E-2</c:v>
                </c:pt>
                <c:pt idx="28">
                  <c:v>1.1828117981733792E-2</c:v>
                </c:pt>
                <c:pt idx="29">
                  <c:v>1.3201616524472357E-2</c:v>
                </c:pt>
                <c:pt idx="30">
                  <c:v>1.5787896944277957E-2</c:v>
                </c:pt>
                <c:pt idx="31">
                  <c:v>1.4120321895473801E-2</c:v>
                </c:pt>
                <c:pt idx="32">
                  <c:v>1.693951456020109E-2</c:v>
                </c:pt>
                <c:pt idx="33">
                  <c:v>1.4861106958107771E-2</c:v>
                </c:pt>
                <c:pt idx="34">
                  <c:v>1.5601649829637102E-2</c:v>
                </c:pt>
                <c:pt idx="35">
                  <c:v>1.5261714558244847E-2</c:v>
                </c:pt>
                <c:pt idx="36">
                  <c:v>1.0391923990498812E-2</c:v>
                </c:pt>
                <c:pt idx="37">
                  <c:v>9.6975088967970989E-3</c:v>
                </c:pt>
                <c:pt idx="38">
                  <c:v>7.8492935635792772E-3</c:v>
                </c:pt>
                <c:pt idx="39">
                  <c:v>9.7202465623517451E-3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D1EA-4ED4-9F75-8B6278CD8231}"/>
            </c:ext>
          </c:extLst>
        </c:ser>
        <c:ser>
          <c:idx val="3"/>
          <c:order val="2"/>
          <c:tx>
            <c:strRef>
              <c:f>Employment!$G$1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rgbClr val="65665C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D1EA-4ED4-9F75-8B6278CD8231}"/>
              </c:ext>
            </c:extLst>
          </c:dPt>
          <c:dPt>
            <c:idx val="1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E-D1EA-4ED4-9F75-8B6278CD8231}"/>
              </c:ext>
            </c:extLst>
          </c:dPt>
          <c:dPt>
            <c:idx val="2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F-D1EA-4ED4-9F75-8B6278CD8231}"/>
              </c:ext>
            </c:extLst>
          </c:dPt>
          <c:dPt>
            <c:idx val="2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0-D1EA-4ED4-9F75-8B6278CD8231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1-D1EA-4ED4-9F75-8B6278CD8231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14-D1EA-4ED4-9F75-8B6278CD8231}"/>
              </c:ext>
            </c:extLst>
          </c:dPt>
          <c:dPt>
            <c:idx val="39"/>
            <c:marker>
              <c:symbol val="circle"/>
              <c:size val="7"/>
              <c:spPr>
                <a:solidFill>
                  <a:srgbClr val="65665C"/>
                </a:solidFill>
                <a:ln w="9525">
                  <a:solidFill>
                    <a:srgbClr val="65665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F317-4719-8085-3AB40A97C2AD}"/>
              </c:ext>
            </c:extLst>
          </c:dPt>
          <c:dLbls>
            <c:dLbl>
              <c:idx val="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317-4719-8085-3AB40A97C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65665C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Employment!$A$94:$A$133</c:f>
              <c:numCache>
                <c:formatCode>m/d/yyyy</c:formatCode>
                <c:ptCount val="40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</c:numCache>
              <c:extLst/>
            </c:numRef>
          </c:cat>
          <c:val>
            <c:numRef>
              <c:f>Employment!$G$94:$G$133</c:f>
              <c:numCache>
                <c:formatCode>0.0%</c:formatCode>
                <c:ptCount val="40"/>
                <c:pt idx="0">
                  <c:v>4.9631594046727727E-2</c:v>
                </c:pt>
                <c:pt idx="1">
                  <c:v>5.1965528301097463E-2</c:v>
                </c:pt>
                <c:pt idx="2">
                  <c:v>4.9221468879552983E-2</c:v>
                </c:pt>
                <c:pt idx="3">
                  <c:v>4.8682327070554796E-2</c:v>
                </c:pt>
                <c:pt idx="4">
                  <c:v>4.729990622759115E-2</c:v>
                </c:pt>
                <c:pt idx="5">
                  <c:v>4.4744493512905617E-2</c:v>
                </c:pt>
                <c:pt idx="6">
                  <c:v>4.28593817074251E-2</c:v>
                </c:pt>
                <c:pt idx="7">
                  <c:v>4.1019790011273649E-2</c:v>
                </c:pt>
                <c:pt idx="8">
                  <c:v>3.9272367850953206E-2</c:v>
                </c:pt>
                <c:pt idx="9">
                  <c:v>3.5969818737421666E-2</c:v>
                </c:pt>
                <c:pt idx="10">
                  <c:v>3.3537525300591127E-2</c:v>
                </c:pt>
                <c:pt idx="11">
                  <c:v>3.0411066824230042E-2</c:v>
                </c:pt>
                <c:pt idx="12">
                  <c:v>3.182539365092063E-2</c:v>
                </c:pt>
                <c:pt idx="13">
                  <c:v>2.7910521955260979E-2</c:v>
                </c:pt>
                <c:pt idx="14">
                  <c:v>2.5273215017245252E-2</c:v>
                </c:pt>
                <c:pt idx="15">
                  <c:v>2.4635511800120011E-2</c:v>
                </c:pt>
                <c:pt idx="16">
                  <c:v>2.450425302188397E-2</c:v>
                </c:pt>
                <c:pt idx="17">
                  <c:v>2.3091110775632907E-2</c:v>
                </c:pt>
                <c:pt idx="18">
                  <c:v>1.9405549856581879E-2</c:v>
                </c:pt>
                <c:pt idx="19">
                  <c:v>1.8853646125543102E-2</c:v>
                </c:pt>
                <c:pt idx="20">
                  <c:v>1.8376293864363277E-2</c:v>
                </c:pt>
                <c:pt idx="21">
                  <c:v>1.6938140378005756E-2</c:v>
                </c:pt>
                <c:pt idx="22">
                  <c:v>1.5893910900719798E-2</c:v>
                </c:pt>
                <c:pt idx="23">
                  <c:v>1.6807484967862326E-2</c:v>
                </c:pt>
                <c:pt idx="24">
                  <c:v>1.4659516733428092E-2</c:v>
                </c:pt>
                <c:pt idx="25">
                  <c:v>1.4088957094773223E-2</c:v>
                </c:pt>
                <c:pt idx="26">
                  <c:v>1.5118804415773566E-2</c:v>
                </c:pt>
                <c:pt idx="27">
                  <c:v>1.4467104712749458E-2</c:v>
                </c:pt>
                <c:pt idx="28">
                  <c:v>1.4227511663475009E-2</c:v>
                </c:pt>
                <c:pt idx="29">
                  <c:v>1.3113407882158964E-2</c:v>
                </c:pt>
                <c:pt idx="30">
                  <c:v>1.2716399925650081E-2</c:v>
                </c:pt>
                <c:pt idx="31">
                  <c:v>1.2152955639791005E-2</c:v>
                </c:pt>
                <c:pt idx="32">
                  <c:v>1.2665191193214529E-2</c:v>
                </c:pt>
                <c:pt idx="33">
                  <c:v>1.1742908254536161E-2</c:v>
                </c:pt>
                <c:pt idx="34">
                  <c:v>1.2498324407478568E-2</c:v>
                </c:pt>
                <c:pt idx="35">
                  <c:v>1.2821002994965908E-2</c:v>
                </c:pt>
                <c:pt idx="36">
                  <c:v>1.2760348680984916E-2</c:v>
                </c:pt>
                <c:pt idx="37">
                  <c:v>1.1979322316256653E-2</c:v>
                </c:pt>
                <c:pt idx="38">
                  <c:v>1.1160700114908231E-2</c:v>
                </c:pt>
                <c:pt idx="39">
                  <c:v>1.1336314904684874E-2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2-D1EA-4ED4-9F75-8B6278CD8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8107744"/>
        <c:axId val="568105664"/>
        <c:extLst/>
      </c:lineChart>
      <c:dateAx>
        <c:axId val="568107744"/>
        <c:scaling>
          <c:orientation val="minMax"/>
        </c:scaling>
        <c:delete val="0"/>
        <c:axPos val="b"/>
        <c:numFmt formatCode="mmm\ yyyy" sourceLinked="0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68105664"/>
        <c:crosses val="autoZero"/>
        <c:auto val="1"/>
        <c:lblOffset val="100"/>
        <c:baseTimeUnit val="months"/>
      </c:dateAx>
      <c:valAx>
        <c:axId val="5681056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% Change from</a:t>
                </a:r>
                <a:r>
                  <a:rPr lang="en-US" sz="1400" b="1" baseline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 Previous Year</a:t>
                </a:r>
                <a:endParaRPr lang="en-US" sz="1400" b="1">
                  <a:solidFill>
                    <a:schemeClr val="tx2"/>
                  </a:solidFill>
                  <a:latin typeface="Franklin Gothic Book" panose="020B05030201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028924864867274E-3"/>
              <c:y val="0.25083928646227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2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568107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587918081084718E-2"/>
          <c:y val="4.3955240761127765E-2"/>
          <c:w val="0.90411288777900911"/>
          <c:h val="0.878132182926529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'Emp. by industry'!$AA$4</c:f>
              <c:strCache>
                <c:ptCount val="1"/>
                <c:pt idx="0">
                  <c:v>% Change, Jan to Apr</c:v>
                </c:pt>
              </c:strCache>
            </c:strRef>
          </c:tx>
          <c:spPr>
            <a:solidFill>
              <a:srgbClr val="C997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0095333811171016"/>
                  <c:y val="9.100513378829531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F5853DB0-97F9-488B-831D-390DAD68E695}" type="CATEGORYNAME">
                      <a:rPr lang="en-US">
                        <a:solidFill>
                          <a:srgbClr val="000000"/>
                        </a:solidFill>
                      </a:rPr>
                      <a:pPr algn="l">
                        <a:defRPr sz="1100"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0000"/>
                        </a:solidFill>
                      </a:rPr>
                      <a:t>
</a:t>
                    </a:r>
                    <a:fld id="{E6E85D6A-6FDF-47EB-8569-4E27975C2D8F}" type="VALUE">
                      <a:rPr lang="en-US" sz="1200" b="1" baseline="0">
                        <a:solidFill>
                          <a:srgbClr val="000000"/>
                        </a:solidFill>
                      </a:rPr>
                      <a:pPr algn="l">
                        <a:defRPr sz="11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rgbClr val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8056-4D2C-B8C7-79ABF1C1ADD4}"/>
                </c:ext>
              </c:extLst>
            </c:dLbl>
            <c:dLbl>
              <c:idx val="1"/>
              <c:layout>
                <c:manualLayout>
                  <c:x val="-0.29820485169718941"/>
                  <c:y val="7.58376114902460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69064E82-B893-45C1-8F67-B6640BA45EC8}" type="CATEGORYNAME">
                      <a:rPr lang="en-US">
                        <a:solidFill>
                          <a:srgbClr val="000000"/>
                        </a:solidFill>
                      </a:rPr>
                      <a:pPr algn="l">
                        <a:defRPr sz="1100"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0000"/>
                        </a:solidFill>
                      </a:rPr>
                      <a:t>
</a:t>
                    </a:r>
                    <a:fld id="{AE67A3BF-A356-4B12-8556-249F63302467}" type="VALUE">
                      <a:rPr lang="en-US" sz="1200" b="1" baseline="0">
                        <a:solidFill>
                          <a:srgbClr val="000000"/>
                        </a:solidFill>
                      </a:rPr>
                      <a:pPr algn="l">
                        <a:defRPr sz="11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rgbClr val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2949751732161584"/>
                      <c:h val="9.52823750763451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056-4D2C-B8C7-79ABF1C1ADD4}"/>
                </c:ext>
              </c:extLst>
            </c:dLbl>
            <c:dLbl>
              <c:idx val="2"/>
              <c:layout>
                <c:manualLayout>
                  <c:x val="-0.1594090740683031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B1C00646-DD31-4EC4-B094-75664E155708}" type="CATEGORYNAME">
                      <a:rPr lang="en-US">
                        <a:solidFill>
                          <a:srgbClr val="000000"/>
                        </a:solidFill>
                      </a:rPr>
                      <a:pPr algn="l">
                        <a:defRPr sz="1100"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0000"/>
                        </a:solidFill>
                      </a:rPr>
                      <a:t>
</a:t>
                    </a:r>
                    <a:fld id="{736CDAD3-2F68-4AD1-9C56-D7C40801B62D}" type="VALUE">
                      <a:rPr lang="en-US" sz="1200" b="1" baseline="0">
                        <a:solidFill>
                          <a:srgbClr val="000000"/>
                        </a:solidFill>
                      </a:rPr>
                      <a:pPr algn="l">
                        <a:defRPr sz="11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rgbClr val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8056-4D2C-B8C7-79ABF1C1ADD4}"/>
                </c:ext>
              </c:extLst>
            </c:dLbl>
            <c:dLbl>
              <c:idx val="3"/>
              <c:layout>
                <c:manualLayout>
                  <c:x val="-0.29957912195594888"/>
                  <c:y val="-3.033504459609954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B958F6C6-EDAA-4A99-B0A5-8C0133BC639B}" type="CATEGORYNAME">
                      <a:rPr lang="en-US">
                        <a:solidFill>
                          <a:srgbClr val="000000"/>
                        </a:solidFill>
                      </a:rPr>
                      <a:pPr algn="l">
                        <a:defRPr sz="1100"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0000"/>
                        </a:solidFill>
                      </a:rPr>
                      <a:t>
</a:t>
                    </a:r>
                    <a:fld id="{28DE4A64-364D-4812-9510-9354265549E9}" type="VALUE">
                      <a:rPr lang="en-US" sz="1200" b="1" baseline="0">
                        <a:solidFill>
                          <a:srgbClr val="000000"/>
                        </a:solidFill>
                      </a:rPr>
                      <a:pPr algn="l">
                        <a:defRPr sz="11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rgbClr val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632566196100427"/>
                      <c:h val="9.52823750763451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056-4D2C-B8C7-79ABF1C1ADD4}"/>
                </c:ext>
              </c:extLst>
            </c:dLbl>
            <c:dLbl>
              <c:idx val="4"/>
              <c:layout>
                <c:manualLayout>
                  <c:x val="-0.29614309463956151"/>
                  <c:y val="-4.550137260105387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94D0088A-3A3B-4358-96BF-1D9F07709B9F}" type="CATEGORYNAME">
                      <a:rPr lang="en-US" sz="1100">
                        <a:solidFill>
                          <a:srgbClr val="000000"/>
                        </a:solidFill>
                      </a:rPr>
                      <a:pPr algn="l">
                        <a:defRPr sz="1100"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>
                        <a:solidFill>
                          <a:srgbClr val="000000"/>
                        </a:solidFill>
                      </a:rPr>
                      <a:t>
</a:t>
                    </a:r>
                    <a:fld id="{22156B5F-3C3F-4667-B813-53B4A9A7CB9D}" type="VALUE">
                      <a:rPr lang="en-US" sz="1200" b="1" baseline="0">
                        <a:solidFill>
                          <a:srgbClr val="000000"/>
                        </a:solidFill>
                      </a:rPr>
                      <a:pPr algn="l">
                        <a:defRPr sz="11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 sz="1100" baseline="0" dirty="0">
                      <a:solidFill>
                        <a:srgbClr val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094891465057247"/>
                      <c:h val="9.61181413837605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056-4D2C-B8C7-79ABF1C1ADD4}"/>
                </c:ext>
              </c:extLst>
            </c:dLbl>
            <c:dLbl>
              <c:idx val="5"/>
              <c:layout>
                <c:manualLayout>
                  <c:x val="-0.31881814813660619"/>
                  <c:y val="-9.100513378829531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64D0CB49-EAA5-419E-8B6F-BDA6D081CB9B}" type="CATEGORYNAME">
                      <a:rPr lang="en-US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0000"/>
                        </a:solidFill>
                      </a:rPr>
                      <a:t>
</a:t>
                    </a:r>
                    <a:fld id="{C62B30B2-DC9B-4088-BE7B-56670349CE2F}" type="VALUE">
                      <a:rPr lang="en-US" sz="1200" b="1" baseline="0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rgbClr val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8056-4D2C-B8C7-79ABF1C1ADD4}"/>
                </c:ext>
              </c:extLst>
            </c:dLbl>
            <c:dLbl>
              <c:idx val="6"/>
              <c:layout>
                <c:manualLayout>
                  <c:x val="-0.37378679436705553"/>
                  <c:y val="-4.550017830795953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4971093F-199A-4C39-B2ED-A66F83D6B7B0}" type="CATEGORYNAME">
                      <a:rPr lang="en-US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0000"/>
                        </a:solidFill>
                      </a:rPr>
                      <a:t>
</a:t>
                    </a:r>
                    <a:fld id="{D1DB49B7-DE5D-4F81-9FA2-EEABDA1EBAE1}" type="VALUE">
                      <a:rPr lang="en-US" sz="1200" b="1" baseline="0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rgbClr val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163787521511353"/>
                      <c:h val="9.52823750763451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056-4D2C-B8C7-79ABF1C1ADD4}"/>
                </c:ext>
              </c:extLst>
            </c:dLbl>
            <c:dLbl>
              <c:idx val="7"/>
              <c:layout>
                <c:manualLayout>
                  <c:x val="-0.48647251913947664"/>
                  <c:y val="1.516752229804921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FFC888DE-9978-4E38-BBB2-D3F1D9C07402}" type="CATEGORYNAME">
                      <a:rPr lang="en-US" dirty="0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0000"/>
                        </a:solidFill>
                      </a:rPr>
                      <a:t>
</a:t>
                    </a:r>
                    <a:fld id="{EECC9DC0-465F-4251-A6CE-5643B9FAADAF}" type="VALUE">
                      <a:rPr lang="en-US" sz="1200" b="1" baseline="0" dirty="0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rgbClr val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615136807005518"/>
                      <c:h val="9.528237507634518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056-4D2C-B8C7-79ABF1C1ADD4}"/>
                </c:ext>
              </c:extLst>
            </c:dLbl>
            <c:dLbl>
              <c:idx val="8"/>
              <c:layout>
                <c:manualLayout>
                  <c:x val="-0.62389413471560007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4BF9E3CE-2254-484F-BA85-5CF202766B04}" type="CATEGORYNAME">
                      <a:rPr lang="en-US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rgbClr val="000000"/>
                        </a:solidFill>
                      </a:rPr>
                      <a:t>
</a:t>
                    </a:r>
                    <a:fld id="{7051D214-95DF-413F-A087-EA9E206B689F}" type="VALUE">
                      <a:rPr lang="en-US" sz="1200" b="1" baseline="0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 baseline="0" dirty="0">
                      <a:solidFill>
                        <a:srgbClr val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056-4D2C-B8C7-79ABF1C1ADD4}"/>
                </c:ext>
              </c:extLst>
            </c:dLbl>
            <c:dLbl>
              <c:idx val="9"/>
              <c:layout>
                <c:manualLayout>
                  <c:x val="-0.70428583393063038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4D4A11FB-5CDE-4781-976E-5F8DF97CC4C3}" type="CATEGORYNAME">
                      <a:rPr lang="en-US" sz="1100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>
                        <a:solidFill>
                          <a:srgbClr val="000000"/>
                        </a:solidFill>
                      </a:rPr>
                      <a:t>
</a:t>
                    </a:r>
                    <a:fld id="{733EC972-3123-4289-BE30-1D6973D3B51C}" type="VALUE">
                      <a:rPr lang="en-US" sz="1200" b="1" baseline="0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 sz="1100" baseline="0" dirty="0">
                      <a:solidFill>
                        <a:srgbClr val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416734187208492"/>
                      <c:h val="9.569201760770194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056-4D2C-B8C7-79ABF1C1ADD4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D69EDEE0-F636-4A5B-A61D-BE0AF80D4C86}" type="CATEGORYNAME">
                      <a:rPr lang="en-US" sz="1100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endParaRPr lang="en-US" sz="1100" baseline="0">
                      <a:solidFill>
                        <a:srgbClr val="000000"/>
                      </a:solidFill>
                    </a:endParaRPr>
                  </a:p>
                  <a:p>
                    <a:pPr algn="r">
                      <a:defRPr sz="1100">
                        <a:solidFill>
                          <a:srgbClr val="000000"/>
                        </a:solidFill>
                      </a:defRPr>
                    </a:pPr>
                    <a:fld id="{FCDDD802-675E-4E19-828C-8A2C466B6F7D}" type="VALUE">
                      <a:rPr lang="en-US" sz="1100" b="1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56-4D2C-B8C7-79ABF1C1ADD4}"/>
                </c:ext>
              </c:extLst>
            </c:dLbl>
            <c:dLbl>
              <c:idx val="15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0FC0C408-C63B-40BE-80F8-C76CB7EC8433}" type="CATEGORYNAME">
                      <a:rPr lang="en-US" sz="1100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endParaRPr lang="en-US" sz="1100" baseline="0">
                      <a:solidFill>
                        <a:srgbClr val="000000"/>
                      </a:solidFill>
                    </a:endParaRPr>
                  </a:p>
                  <a:p>
                    <a:pPr algn="r">
                      <a:defRPr sz="1100">
                        <a:solidFill>
                          <a:srgbClr val="000000"/>
                        </a:solidFill>
                      </a:defRPr>
                    </a:pPr>
                    <a:fld id="{0550B7B2-0751-42BB-90F8-7BF541FCB22B}" type="VALUE">
                      <a:rPr lang="en-US" sz="1100" b="1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705698935200227"/>
                      <c:h val="0.107421368843269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056-4D2C-B8C7-79ABF1C1ADD4}"/>
                </c:ext>
              </c:extLst>
            </c:dLbl>
            <c:dLbl>
              <c:idx val="18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r"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defRPr>
                    </a:pPr>
                    <a:fld id="{8EC017D1-EC3F-4C90-8833-99BB5F6D745F}" type="CATEGORYNAME">
                      <a:rPr lang="en-US" sz="1100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[CATEGORY NAME]</a:t>
                    </a:fld>
                    <a:endParaRPr lang="en-US" sz="1100" baseline="0">
                      <a:solidFill>
                        <a:srgbClr val="000000"/>
                      </a:solidFill>
                    </a:endParaRPr>
                  </a:p>
                  <a:p>
                    <a:pPr algn="r">
                      <a:defRPr sz="1100">
                        <a:solidFill>
                          <a:srgbClr val="000000"/>
                        </a:solidFill>
                      </a:defRPr>
                    </a:pPr>
                    <a:fld id="{9B1DA27D-C6B8-497C-AEC6-9DC9078A718D}" type="VALUE">
                      <a:rPr lang="en-US" sz="1100" b="1">
                        <a:solidFill>
                          <a:srgbClr val="000000"/>
                        </a:solidFill>
                      </a:rPr>
                      <a:pPr algn="r">
                        <a:defRPr sz="1100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056-4D2C-B8C7-79ABF1C1ADD4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56-4D2C-B8C7-79ABF1C1ADD4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56-4D2C-B8C7-79ABF1C1ADD4}"/>
                </c:ext>
              </c:extLst>
            </c:dLbl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56-4D2C-B8C7-79ABF1C1ADD4}"/>
                </c:ext>
              </c:extLst>
            </c:dLbl>
            <c:dLbl>
              <c:idx val="2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810859915343545"/>
                      <c:h val="8.98774801118609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056-4D2C-B8C7-79ABF1C1ADD4}"/>
                </c:ext>
              </c:extLst>
            </c:dLbl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100" b="0" i="0" u="none" strike="noStrike" kern="1200" baseline="0">
                      <a:solidFill>
                        <a:srgbClr val="000000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56-4D2C-B8C7-79ABF1C1A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('Emp. by industry'!$B$5:$B$6,'Emp. by industry'!$B$8,'Emp. by industry'!$B$10:$B$11,'Emp. by industry'!$B$28,'Emp. by industry'!$B$57,'Emp. by industry'!$B$59,'Emp. by industry'!$B$62,'Emp. by industry'!$B$64:$B$65)</c:f>
              <c:strCache>
                <c:ptCount val="10"/>
                <c:pt idx="0">
                  <c:v>Federal Government</c:v>
                </c:pt>
                <c:pt idx="1">
                  <c:v>Management, Scientific, and Technical Consulting Services</c:v>
                </c:pt>
                <c:pt idx="2">
                  <c:v>Information</c:v>
                </c:pt>
                <c:pt idx="3">
                  <c:v>Architectural, Engineering, and Related Services</c:v>
                </c:pt>
                <c:pt idx="4">
                  <c:v>Other Professional, Scientific, and Technical Services</c:v>
                </c:pt>
                <c:pt idx="5">
                  <c:v>Private Educational Services</c:v>
                </c:pt>
                <c:pt idx="6">
                  <c:v>Food Services and Drinking Places</c:v>
                </c:pt>
                <c:pt idx="7">
                  <c:v>Services to Buildings and Dwellings</c:v>
                </c:pt>
                <c:pt idx="8">
                  <c:v>State Government</c:v>
                </c:pt>
                <c:pt idx="9">
                  <c:v>Mining, Logging, and Construction</c:v>
                </c:pt>
              </c:strCache>
              <c:extLst/>
            </c:strRef>
          </c:cat>
          <c:val>
            <c:numRef>
              <c:f>('Emp. by industry'!$AA$5:$AA$6,'Emp. by industry'!$AA$8,'Emp. by industry'!$AA$10:$AA$11,'Emp. by industry'!$AA$28,'Emp. by industry'!$AA$57,'Emp. by industry'!$AA$59,'Emp. by industry'!$AA$62,'Emp. by industry'!$AA$64:$AA$65)</c:f>
              <c:numCache>
                <c:formatCode>0.0%</c:formatCode>
                <c:ptCount val="10"/>
                <c:pt idx="0">
                  <c:v>-4.6875E-2</c:v>
                </c:pt>
                <c:pt idx="1">
                  <c:v>-3.2904148783977114E-2</c:v>
                </c:pt>
                <c:pt idx="2">
                  <c:v>-1.6736401673640166E-2</c:v>
                </c:pt>
                <c:pt idx="3">
                  <c:v>-1.1940298507462687E-2</c:v>
                </c:pt>
                <c:pt idx="4">
                  <c:v>-1.11731843575419E-2</c:v>
                </c:pt>
                <c:pt idx="5">
                  <c:v>3.0379746835443037E-2</c:v>
                </c:pt>
                <c:pt idx="6">
                  <c:v>3.3333333333333333E-2</c:v>
                </c:pt>
                <c:pt idx="7">
                  <c:v>5.1515151515151514E-2</c:v>
                </c:pt>
                <c:pt idx="8">
                  <c:v>0.12021857923497267</c:v>
                </c:pt>
                <c:pt idx="9">
                  <c:v>0.1325153374233129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8056-4D2C-B8C7-79ABF1C1AD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837579327"/>
        <c:axId val="837580287"/>
      </c:barChart>
      <c:catAx>
        <c:axId val="8375793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7580287"/>
        <c:crosses val="autoZero"/>
        <c:auto val="1"/>
        <c:lblAlgn val="ctr"/>
        <c:lblOffset val="100"/>
        <c:noMultiLvlLbl val="0"/>
      </c:catAx>
      <c:valAx>
        <c:axId val="837580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83757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>
                <a:latin typeface="Franklin Gothic Medium" panose="020B0603020102020204" pitchFamily="34" charset="0"/>
              </a:rPr>
              <a:t>Total</a:t>
            </a:r>
            <a:r>
              <a:rPr lang="en-US" baseline="0">
                <a:latin typeface="Franklin Gothic Medium" panose="020B0603020102020204" pitchFamily="34" charset="0"/>
              </a:rPr>
              <a:t> Postings</a:t>
            </a:r>
            <a:endParaRPr lang="en-US">
              <a:latin typeface="Franklin Gothic Medium" panose="020B06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'Postings by industry'!$B$1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rgbClr val="C997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'Postings by industry'!$A$9</c:f>
              <c:strCache>
                <c:ptCount val="1"/>
                <c:pt idx="0">
                  <c:v>Total Postings</c:v>
                </c:pt>
              </c:strCache>
              <c:extLst/>
            </c:strRef>
          </c:cat>
          <c:val>
            <c:numRef>
              <c:f>'Postings by industry'!$B$9</c:f>
              <c:numCache>
                <c:formatCode>#,##0;[Red]\ \(#,##0\)</c:formatCode>
                <c:ptCount val="1"/>
                <c:pt idx="0">
                  <c:v>35185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56C-4E73-A3C7-5AC4381D6C36}"/>
            </c:ext>
          </c:extLst>
        </c:ser>
        <c:ser>
          <c:idx val="2"/>
          <c:order val="2"/>
          <c:tx>
            <c:strRef>
              <c:f>'Postings by industry'!$D$1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rgbClr val="046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'Postings by industry'!$A$9</c:f>
              <c:strCache>
                <c:ptCount val="1"/>
                <c:pt idx="0">
                  <c:v>Total Postings</c:v>
                </c:pt>
              </c:strCache>
              <c:extLst/>
            </c:strRef>
          </c:cat>
          <c:val>
            <c:numRef>
              <c:f>'Postings by industry'!$D$9</c:f>
              <c:numCache>
                <c:formatCode>#,##0;[Red]\ \(#,##0\)</c:formatCode>
                <c:ptCount val="1"/>
                <c:pt idx="0">
                  <c:v>33985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56C-4E73-A3C7-5AC4381D6C36}"/>
            </c:ext>
          </c:extLst>
        </c:ser>
        <c:ser>
          <c:idx val="4"/>
          <c:order val="4"/>
          <c:tx>
            <c:strRef>
              <c:f>'Postings by industry'!$F$1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6566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'Postings by industry'!$A$9</c:f>
              <c:strCache>
                <c:ptCount val="1"/>
                <c:pt idx="0">
                  <c:v>Total Postings</c:v>
                </c:pt>
              </c:strCache>
              <c:extLst/>
            </c:strRef>
          </c:cat>
          <c:val>
            <c:numRef>
              <c:f>'Postings by industry'!$F$9</c:f>
              <c:numCache>
                <c:formatCode>#,##0;[Red]\ \(#,##0\)</c:formatCode>
                <c:ptCount val="1"/>
                <c:pt idx="0">
                  <c:v>33416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56C-4E73-A3C7-5AC4381D6C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533915328"/>
        <c:axId val="15339138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'Postings by industry'!$C$1</c15:sqref>
                        </c15:formulaRef>
                      </c:ext>
                    </c:extLst>
                    <c:strCache>
                      <c:ptCount val="1"/>
                      <c:pt idx="0">
                        <c:v>February</c:v>
                      </c:pt>
                    </c:strCache>
                  </c:strRef>
                </c:tx>
                <c:spPr>
                  <a:solidFill>
                    <a:srgbClr val="046A38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'Postings by industry'!$A$9</c15:sqref>
                        </c15:formulaRef>
                      </c:ext>
                    </c:extLst>
                    <c:strCache>
                      <c:ptCount val="1"/>
                      <c:pt idx="0">
                        <c:v>Total Postings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'Postings by industry'!$C$9</c15:sqref>
                        </c15:formulaRef>
                      </c:ext>
                    </c:extLst>
                    <c:numCache>
                      <c:formatCode>#,##0;[Red]\ \(#,##0\)</c:formatCode>
                      <c:ptCount val="1"/>
                      <c:pt idx="0">
                        <c:v>35263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56C-4E73-A3C7-5AC4381D6C36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industry'!$E$1</c15:sqref>
                        </c15:formulaRef>
                      </c:ext>
                    </c:extLst>
                    <c:strCache>
                      <c:ptCount val="1"/>
                      <c:pt idx="0">
                        <c:v>April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industry'!$A$9</c15:sqref>
                        </c15:formulaRef>
                      </c:ext>
                    </c:extLst>
                    <c:strCache>
                      <c:ptCount val="1"/>
                      <c:pt idx="0">
                        <c:v>Total Postings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industry'!$E$9</c15:sqref>
                        </c15:formulaRef>
                      </c:ext>
                    </c:extLst>
                    <c:numCache>
                      <c:formatCode>#,##0;[Red]\ \(#,##0\)</c:formatCode>
                      <c:ptCount val="1"/>
                      <c:pt idx="0">
                        <c:v>34375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56C-4E73-A3C7-5AC4381D6C36}"/>
                  </c:ext>
                </c:extLst>
              </c15:ser>
            </c15:filteredBarSeries>
          </c:ext>
        </c:extLst>
      </c:barChart>
      <c:catAx>
        <c:axId val="1533915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3913888"/>
        <c:crosses val="autoZero"/>
        <c:auto val="1"/>
        <c:lblAlgn val="ctr"/>
        <c:lblOffset val="100"/>
        <c:noMultiLvlLbl val="0"/>
      </c:catAx>
      <c:valAx>
        <c:axId val="15339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 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53391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>
                <a:latin typeface="Franklin Gothic Medium" panose="020B0603020102020204" pitchFamily="34" charset="0"/>
              </a:rPr>
              <a:t>Public</a:t>
            </a:r>
            <a:r>
              <a:rPr lang="en-US" baseline="0">
                <a:latin typeface="Franklin Gothic Medium" panose="020B0603020102020204" pitchFamily="34" charset="0"/>
              </a:rPr>
              <a:t> Administration Postings</a:t>
            </a:r>
            <a:endParaRPr lang="en-US">
              <a:latin typeface="Franklin Gothic Medium" panose="020B06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'Postings by industry'!$B$1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rgbClr val="C997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'Postings by industry'!$A$22</c:f>
              <c:strCache>
                <c:ptCount val="1"/>
                <c:pt idx="0">
                  <c:v>Public Administration</c:v>
                </c:pt>
              </c:strCache>
              <c:extLst/>
            </c:strRef>
          </c:cat>
          <c:val>
            <c:numRef>
              <c:f>'Postings by industry'!$B$22</c:f>
              <c:numCache>
                <c:formatCode>#,##0;[Red]\ \(#,##0\)</c:formatCode>
                <c:ptCount val="1"/>
                <c:pt idx="0">
                  <c:v>862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287-42E4-B3D5-65776843750F}"/>
            </c:ext>
          </c:extLst>
        </c:ser>
        <c:ser>
          <c:idx val="2"/>
          <c:order val="2"/>
          <c:tx>
            <c:strRef>
              <c:f>'Postings by industry'!$D$1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rgbClr val="046A3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'Postings by industry'!$A$22</c:f>
              <c:strCache>
                <c:ptCount val="1"/>
                <c:pt idx="0">
                  <c:v>Public Administration</c:v>
                </c:pt>
              </c:strCache>
              <c:extLst/>
            </c:strRef>
          </c:cat>
          <c:val>
            <c:numRef>
              <c:f>'Postings by industry'!$D$22</c:f>
              <c:numCache>
                <c:formatCode>#,##0;[Red]\ \(#,##0\)</c:formatCode>
                <c:ptCount val="1"/>
                <c:pt idx="0">
                  <c:v>457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287-42E4-B3D5-65776843750F}"/>
            </c:ext>
          </c:extLst>
        </c:ser>
        <c:ser>
          <c:idx val="4"/>
          <c:order val="4"/>
          <c:tx>
            <c:strRef>
              <c:f>'Postings by industry'!$F$1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65665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'Postings by industry'!$A$22</c:f>
              <c:strCache>
                <c:ptCount val="1"/>
                <c:pt idx="0">
                  <c:v>Public Administration</c:v>
                </c:pt>
              </c:strCache>
              <c:extLst/>
            </c:strRef>
          </c:cat>
          <c:val>
            <c:numRef>
              <c:f>'Postings by industry'!$F$22</c:f>
              <c:numCache>
                <c:formatCode>#,##0;[Red]\ \(#,##0\)</c:formatCode>
                <c:ptCount val="1"/>
                <c:pt idx="0">
                  <c:v>358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287-42E4-B3D5-6577684375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533915328"/>
        <c:axId val="15339138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'Postings by industry'!$C$1</c15:sqref>
                        </c15:formulaRef>
                      </c:ext>
                    </c:extLst>
                    <c:strCache>
                      <c:ptCount val="1"/>
                      <c:pt idx="0">
                        <c:v>February</c:v>
                      </c:pt>
                    </c:strCache>
                  </c:strRef>
                </c:tx>
                <c:spPr>
                  <a:solidFill>
                    <a:srgbClr val="046A38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'Postings by industry'!$A$22</c15:sqref>
                        </c15:formulaRef>
                      </c:ext>
                    </c:extLst>
                    <c:strCache>
                      <c:ptCount val="1"/>
                      <c:pt idx="0">
                        <c:v>Public Administration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'Postings by industry'!$C$22</c15:sqref>
                        </c15:formulaRef>
                      </c:ext>
                    </c:extLst>
                    <c:numCache>
                      <c:formatCode>#,##0;[Red]\ \(#,##0\)</c:formatCode>
                      <c:ptCount val="1"/>
                      <c:pt idx="0">
                        <c:v>514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1287-42E4-B3D5-65776843750F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industry'!$E$1</c15:sqref>
                        </c15:formulaRef>
                      </c:ext>
                    </c:extLst>
                    <c:strCache>
                      <c:ptCount val="1"/>
                      <c:pt idx="0">
                        <c:v>April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industry'!$A$22</c15:sqref>
                        </c15:formulaRef>
                      </c:ext>
                    </c:extLst>
                    <c:strCache>
                      <c:ptCount val="1"/>
                      <c:pt idx="0">
                        <c:v>Public Administration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'Postings by industry'!$E$22</c15:sqref>
                        </c15:formulaRef>
                      </c:ext>
                    </c:extLst>
                    <c:numCache>
                      <c:formatCode>#,##0;[Red]\ \(#,##0\)</c:formatCode>
                      <c:ptCount val="1"/>
                      <c:pt idx="0">
                        <c:v>363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287-42E4-B3D5-65776843750F}"/>
                  </c:ext>
                </c:extLst>
              </c15:ser>
            </c15:filteredBarSeries>
          </c:ext>
        </c:extLst>
      </c:barChart>
      <c:catAx>
        <c:axId val="1533915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33913888"/>
        <c:crosses val="autoZero"/>
        <c:auto val="1"/>
        <c:lblAlgn val="ctr"/>
        <c:lblOffset val="100"/>
        <c:noMultiLvlLbl val="0"/>
      </c:catAx>
      <c:valAx>
        <c:axId val="153391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 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53391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Franklin Gothic Book" panose="020B05030201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56863822254777E-2"/>
          <c:y val="3.0049490605311268E-2"/>
          <c:w val="0.90053056874151916"/>
          <c:h val="0.8056497836357045"/>
        </c:manualLayout>
      </c:layout>
      <c:lineChart>
        <c:grouping val="standard"/>
        <c:varyColors val="0"/>
        <c:ser>
          <c:idx val="0"/>
          <c:order val="0"/>
          <c:tx>
            <c:strRef>
              <c:f>'Labor Force Chg'!$F$2</c:f>
              <c:strCache>
                <c:ptCount val="1"/>
                <c:pt idx="0">
                  <c:v>Alexandria/Arlington</c:v>
                </c:pt>
              </c:strCache>
            </c:strRef>
          </c:tx>
          <c:spPr>
            <a:ln w="28575" cap="rnd">
              <a:solidFill>
                <a:srgbClr val="C99700"/>
              </a:solidFill>
              <a:round/>
            </a:ln>
            <a:effectLst/>
          </c:spPr>
          <c:marker>
            <c:symbol val="none"/>
          </c:marker>
          <c:dPt>
            <c:idx val="39"/>
            <c:marker>
              <c:symbol val="circle"/>
              <c:size val="7"/>
              <c:spPr>
                <a:solidFill>
                  <a:srgbClr val="C99700"/>
                </a:solidFill>
                <a:ln w="9525">
                  <a:solidFill>
                    <a:schemeClr val="accent6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72E-4CA1-860A-8ADBAAA7111A}"/>
              </c:ext>
            </c:extLst>
          </c:dPt>
          <c:dLbls>
            <c:dLbl>
              <c:idx val="39"/>
              <c:layout>
                <c:manualLayout>
                  <c:x val="-1.7491350313701886E-16"/>
                  <c:y val="-1.5323164945424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2E-4CA1-860A-8ADBAAA71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99700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'Labor Force Chg'!$A$15:$A$66</c:f>
              <c:numCache>
                <c:formatCode>m/d/yyyy</c:formatCode>
                <c:ptCount val="40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</c:numCache>
              <c:extLst/>
            </c:numRef>
          </c:cat>
          <c:val>
            <c:numRef>
              <c:f>'Labor Force Chg'!$F$15:$F$66</c:f>
              <c:numCache>
                <c:formatCode>0.0%</c:formatCode>
                <c:ptCount val="40"/>
                <c:pt idx="0">
                  <c:v>2.1161278358683866E-2</c:v>
                </c:pt>
                <c:pt idx="1">
                  <c:v>2.5275084431855221E-2</c:v>
                </c:pt>
                <c:pt idx="2">
                  <c:v>2.651576528852817E-2</c:v>
                </c:pt>
                <c:pt idx="3">
                  <c:v>2.2767779426515533E-2</c:v>
                </c:pt>
                <c:pt idx="4">
                  <c:v>2.6628757242130652E-2</c:v>
                </c:pt>
                <c:pt idx="5">
                  <c:v>1.8578668603559834E-2</c:v>
                </c:pt>
                <c:pt idx="6">
                  <c:v>1.4707905448601233E-2</c:v>
                </c:pt>
                <c:pt idx="7">
                  <c:v>2.5623132245246483E-2</c:v>
                </c:pt>
                <c:pt idx="8">
                  <c:v>3.3343308893211576E-2</c:v>
                </c:pt>
                <c:pt idx="9">
                  <c:v>3.5078920317007656E-2</c:v>
                </c:pt>
                <c:pt idx="10">
                  <c:v>3.5393452086768473E-2</c:v>
                </c:pt>
                <c:pt idx="11">
                  <c:v>2.7950220887592803E-2</c:v>
                </c:pt>
                <c:pt idx="12">
                  <c:v>3.3971125987436679E-2</c:v>
                </c:pt>
                <c:pt idx="13">
                  <c:v>3.1370818109740739E-2</c:v>
                </c:pt>
                <c:pt idx="14">
                  <c:v>3.0983247594801533E-2</c:v>
                </c:pt>
                <c:pt idx="15">
                  <c:v>3.0232416769670367E-2</c:v>
                </c:pt>
                <c:pt idx="16">
                  <c:v>2.7509697128042188E-2</c:v>
                </c:pt>
                <c:pt idx="17">
                  <c:v>3.0149948521546843E-2</c:v>
                </c:pt>
                <c:pt idx="18">
                  <c:v>2.4870305166659445E-2</c:v>
                </c:pt>
                <c:pt idx="19">
                  <c:v>2.2697618571142719E-2</c:v>
                </c:pt>
                <c:pt idx="20">
                  <c:v>2.0835847311049482E-2</c:v>
                </c:pt>
                <c:pt idx="21">
                  <c:v>1.6862953960251392E-2</c:v>
                </c:pt>
                <c:pt idx="22">
                  <c:v>1.8251029879543301E-2</c:v>
                </c:pt>
                <c:pt idx="23">
                  <c:v>1.1099206683600427E-2</c:v>
                </c:pt>
                <c:pt idx="24">
                  <c:v>1.1264344875761001E-2</c:v>
                </c:pt>
                <c:pt idx="25">
                  <c:v>7.1524238990021693E-3</c:v>
                </c:pt>
                <c:pt idx="26">
                  <c:v>4.5186162277601749E-3</c:v>
                </c:pt>
                <c:pt idx="27">
                  <c:v>4.8108884212183511E-3</c:v>
                </c:pt>
                <c:pt idx="28">
                  <c:v>3.8806238728783526E-3</c:v>
                </c:pt>
                <c:pt idx="29">
                  <c:v>6.8793871162184939E-3</c:v>
                </c:pt>
                <c:pt idx="30">
                  <c:v>1.181629302227849E-2</c:v>
                </c:pt>
                <c:pt idx="31">
                  <c:v>7.044430790424272E-3</c:v>
                </c:pt>
                <c:pt idx="32">
                  <c:v>1.2348792308601642E-2</c:v>
                </c:pt>
                <c:pt idx="33">
                  <c:v>1.4244083015004128E-2</c:v>
                </c:pt>
                <c:pt idx="34">
                  <c:v>8.9737680765489269E-3</c:v>
                </c:pt>
                <c:pt idx="35">
                  <c:v>1.6327146162485651E-2</c:v>
                </c:pt>
                <c:pt idx="36">
                  <c:v>7.9929898518633635E-3</c:v>
                </c:pt>
                <c:pt idx="37">
                  <c:v>4.0799946491874017E-3</c:v>
                </c:pt>
                <c:pt idx="38">
                  <c:v>1.8915486077186738E-3</c:v>
                </c:pt>
                <c:pt idx="39">
                  <c:v>2.2118870332525908E-3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872E-4CA1-860A-8ADBAAA7111A}"/>
            </c:ext>
          </c:extLst>
        </c:ser>
        <c:ser>
          <c:idx val="1"/>
          <c:order val="1"/>
          <c:tx>
            <c:strRef>
              <c:f>'Labor Force Chg'!$H$2</c:f>
              <c:strCache>
                <c:ptCount val="1"/>
                <c:pt idx="0">
                  <c:v>D.C. MSA</c:v>
                </c:pt>
              </c:strCache>
            </c:strRef>
          </c:tx>
          <c:spPr>
            <a:ln w="28575" cap="rnd">
              <a:solidFill>
                <a:srgbClr val="046A38"/>
              </a:solidFill>
              <a:round/>
            </a:ln>
            <a:effectLst/>
          </c:spPr>
          <c:marker>
            <c:symbol val="none"/>
          </c:marker>
          <c:dPt>
            <c:idx val="39"/>
            <c:marker>
              <c:symbol val="circle"/>
              <c:size val="7"/>
              <c:spPr>
                <a:solidFill>
                  <a:srgbClr val="046A38"/>
                </a:solidFill>
                <a:ln w="9525">
                  <a:solidFill>
                    <a:srgbClr val="046A3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72E-4CA1-860A-8ADBAAA7111A}"/>
              </c:ext>
            </c:extLst>
          </c:dPt>
          <c:dLbls>
            <c:dLbl>
              <c:idx val="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2E-4CA1-860A-8ADBAAA71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46A38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'Labor Force Chg'!$A$15:$A$66</c:f>
              <c:numCache>
                <c:formatCode>m/d/yyyy</c:formatCode>
                <c:ptCount val="40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</c:numCache>
              <c:extLst/>
            </c:numRef>
          </c:cat>
          <c:val>
            <c:numRef>
              <c:f>'Labor Force Chg'!$H$15:$H$66</c:f>
              <c:numCache>
                <c:formatCode>0.0%</c:formatCode>
                <c:ptCount val="40"/>
                <c:pt idx="0">
                  <c:v>1.6450813086336558E-2</c:v>
                </c:pt>
                <c:pt idx="1">
                  <c:v>1.9411824958811552E-2</c:v>
                </c:pt>
                <c:pt idx="2">
                  <c:v>2.1248529539198202E-2</c:v>
                </c:pt>
                <c:pt idx="3">
                  <c:v>1.7086928606476093E-2</c:v>
                </c:pt>
                <c:pt idx="4">
                  <c:v>1.9708711503346299E-2</c:v>
                </c:pt>
                <c:pt idx="5">
                  <c:v>1.4069234335057912E-2</c:v>
                </c:pt>
                <c:pt idx="6">
                  <c:v>1.2060741045387902E-2</c:v>
                </c:pt>
                <c:pt idx="7">
                  <c:v>1.8602350234394827E-2</c:v>
                </c:pt>
                <c:pt idx="8">
                  <c:v>2.199050288789195E-2</c:v>
                </c:pt>
                <c:pt idx="9">
                  <c:v>2.1947385075317571E-2</c:v>
                </c:pt>
                <c:pt idx="10">
                  <c:v>1.8975755351768653E-2</c:v>
                </c:pt>
                <c:pt idx="11">
                  <c:v>1.8738416740685215E-2</c:v>
                </c:pt>
                <c:pt idx="12">
                  <c:v>2.4543926071465938E-2</c:v>
                </c:pt>
                <c:pt idx="13">
                  <c:v>2.2485141925081553E-2</c:v>
                </c:pt>
                <c:pt idx="14">
                  <c:v>2.172584548889045E-2</c:v>
                </c:pt>
                <c:pt idx="15">
                  <c:v>2.2165766076017279E-2</c:v>
                </c:pt>
                <c:pt idx="16">
                  <c:v>2.0273515332317915E-2</c:v>
                </c:pt>
                <c:pt idx="17">
                  <c:v>2.1503086033672902E-2</c:v>
                </c:pt>
                <c:pt idx="18">
                  <c:v>1.9903661128936712E-2</c:v>
                </c:pt>
                <c:pt idx="19">
                  <c:v>1.8359236432957227E-2</c:v>
                </c:pt>
                <c:pt idx="20">
                  <c:v>1.8354259403964512E-2</c:v>
                </c:pt>
                <c:pt idx="21">
                  <c:v>1.6477972997602341E-2</c:v>
                </c:pt>
                <c:pt idx="22">
                  <c:v>2.0325289295689775E-2</c:v>
                </c:pt>
                <c:pt idx="23">
                  <c:v>1.5143045385019427E-2</c:v>
                </c:pt>
                <c:pt idx="24">
                  <c:v>1.3728682498963085E-2</c:v>
                </c:pt>
                <c:pt idx="25">
                  <c:v>1.1911283215505053E-2</c:v>
                </c:pt>
                <c:pt idx="26">
                  <c:v>1.2235008637514033E-2</c:v>
                </c:pt>
                <c:pt idx="27">
                  <c:v>1.1737077807963292E-2</c:v>
                </c:pt>
                <c:pt idx="28">
                  <c:v>8.2468106469435476E-3</c:v>
                </c:pt>
                <c:pt idx="29">
                  <c:v>1.2703058908774434E-2</c:v>
                </c:pt>
                <c:pt idx="30">
                  <c:v>1.5809445991758375E-2</c:v>
                </c:pt>
                <c:pt idx="31">
                  <c:v>1.1476694451453717E-2</c:v>
                </c:pt>
                <c:pt idx="32">
                  <c:v>1.3463095731301111E-2</c:v>
                </c:pt>
                <c:pt idx="33">
                  <c:v>1.358353892064823E-2</c:v>
                </c:pt>
                <c:pt idx="34">
                  <c:v>9.4239543267009562E-3</c:v>
                </c:pt>
                <c:pt idx="35">
                  <c:v>1.3726046322261265E-2</c:v>
                </c:pt>
                <c:pt idx="36">
                  <c:v>8.2336899815715903E-3</c:v>
                </c:pt>
                <c:pt idx="37">
                  <c:v>3.0603378347962007E-3</c:v>
                </c:pt>
                <c:pt idx="38">
                  <c:v>-1.7763032381710175E-3</c:v>
                </c:pt>
                <c:pt idx="39">
                  <c:v>9.1914436323503601E-4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872E-4CA1-860A-8ADBAAA7111A}"/>
            </c:ext>
          </c:extLst>
        </c:ser>
        <c:ser>
          <c:idx val="2"/>
          <c:order val="2"/>
          <c:tx>
            <c:strRef>
              <c:f>'Labor Force Chg'!$I$2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rgbClr val="65665C"/>
              </a:solidFill>
              <a:round/>
            </a:ln>
            <a:effectLst/>
          </c:spPr>
          <c:marker>
            <c:symbol val="none"/>
          </c:marker>
          <c:dPt>
            <c:idx val="39"/>
            <c:marker>
              <c:symbol val="circle"/>
              <c:size val="7"/>
              <c:spPr>
                <a:solidFill>
                  <a:srgbClr val="65665C"/>
                </a:solidFill>
                <a:ln w="9525">
                  <a:solidFill>
                    <a:srgbClr val="65665C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872E-4CA1-860A-8ADBAAA7111A}"/>
              </c:ext>
            </c:extLst>
          </c:dPt>
          <c:dLbls>
            <c:dLbl>
              <c:idx val="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2E-4CA1-860A-8ADBAAA711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65665C"/>
                    </a:solidFill>
                    <a:latin typeface="Franklin Gothic Demi" panose="020B07030201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'Labor Force Chg'!$A$15:$A$66</c:f>
              <c:numCache>
                <c:formatCode>m/d/yyyy</c:formatCode>
                <c:ptCount val="40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  <c:pt idx="34">
                  <c:v>45597</c:v>
                </c:pt>
                <c:pt idx="35">
                  <c:v>45627</c:v>
                </c:pt>
                <c:pt idx="36">
                  <c:v>45658</c:v>
                </c:pt>
                <c:pt idx="37">
                  <c:v>45689</c:v>
                </c:pt>
                <c:pt idx="38">
                  <c:v>45717</c:v>
                </c:pt>
                <c:pt idx="39">
                  <c:v>45748</c:v>
                </c:pt>
              </c:numCache>
              <c:extLst/>
            </c:numRef>
          </c:cat>
          <c:val>
            <c:numRef>
              <c:f>'Labor Force Chg'!$I$15:$I$66</c:f>
              <c:numCache>
                <c:formatCode>0.0%</c:formatCode>
                <c:ptCount val="40"/>
                <c:pt idx="0">
                  <c:v>2.2551716341987271E-2</c:v>
                </c:pt>
                <c:pt idx="1">
                  <c:v>2.3230088495575174E-2</c:v>
                </c:pt>
                <c:pt idx="2">
                  <c:v>2.4171275023846972E-2</c:v>
                </c:pt>
                <c:pt idx="3">
                  <c:v>1.9142157015569428E-2</c:v>
                </c:pt>
                <c:pt idx="4">
                  <c:v>2.2103644299438896E-2</c:v>
                </c:pt>
                <c:pt idx="5">
                  <c:v>1.7543643281308752E-2</c:v>
                </c:pt>
                <c:pt idx="6">
                  <c:v>1.537922944164305E-2</c:v>
                </c:pt>
                <c:pt idx="7">
                  <c:v>1.9673894231957867E-2</c:v>
                </c:pt>
                <c:pt idx="8">
                  <c:v>1.9028204619807587E-2</c:v>
                </c:pt>
                <c:pt idx="9">
                  <c:v>1.7854605437932047E-2</c:v>
                </c:pt>
                <c:pt idx="10">
                  <c:v>1.3405388065318213E-2</c:v>
                </c:pt>
                <c:pt idx="11">
                  <c:v>1.5634276667326308E-2</c:v>
                </c:pt>
                <c:pt idx="12">
                  <c:v>1.3787808997389739E-2</c:v>
                </c:pt>
                <c:pt idx="13">
                  <c:v>1.4982440067185854E-2</c:v>
                </c:pt>
                <c:pt idx="14">
                  <c:v>1.5273262963098277E-2</c:v>
                </c:pt>
                <c:pt idx="15">
                  <c:v>1.6959418534221671E-2</c:v>
                </c:pt>
                <c:pt idx="16">
                  <c:v>1.5503450964625243E-2</c:v>
                </c:pt>
                <c:pt idx="17">
                  <c:v>1.7562359101156222E-2</c:v>
                </c:pt>
                <c:pt idx="18">
                  <c:v>1.8346126626381354E-2</c:v>
                </c:pt>
                <c:pt idx="19">
                  <c:v>1.8657824708585125E-2</c:v>
                </c:pt>
                <c:pt idx="20">
                  <c:v>1.9791685667901016E-2</c:v>
                </c:pt>
                <c:pt idx="21">
                  <c:v>1.833654015404873E-2</c:v>
                </c:pt>
                <c:pt idx="22">
                  <c:v>2.2554056686471258E-2</c:v>
                </c:pt>
                <c:pt idx="23">
                  <c:v>1.4839487529228368E-2</c:v>
                </c:pt>
                <c:pt idx="24">
                  <c:v>8.2268128672684515E-3</c:v>
                </c:pt>
                <c:pt idx="25">
                  <c:v>6.6615316106826139E-3</c:v>
                </c:pt>
                <c:pt idx="26">
                  <c:v>7.0570741622346667E-3</c:v>
                </c:pt>
                <c:pt idx="27">
                  <c:v>7.5983179020702174E-3</c:v>
                </c:pt>
                <c:pt idx="28">
                  <c:v>5.242888507636323E-3</c:v>
                </c:pt>
                <c:pt idx="29">
                  <c:v>6.533261866476181E-3</c:v>
                </c:pt>
                <c:pt idx="30">
                  <c:v>8.1316749230786467E-3</c:v>
                </c:pt>
                <c:pt idx="31">
                  <c:v>4.2487607781063197E-3</c:v>
                </c:pt>
                <c:pt idx="32">
                  <c:v>5.0739932505754481E-3</c:v>
                </c:pt>
                <c:pt idx="33">
                  <c:v>4.7385172911178497E-3</c:v>
                </c:pt>
                <c:pt idx="34">
                  <c:v>1.1132476469992714E-3</c:v>
                </c:pt>
                <c:pt idx="35">
                  <c:v>6.5102213475258797E-3</c:v>
                </c:pt>
                <c:pt idx="36">
                  <c:v>2.0345134232220508E-2</c:v>
                </c:pt>
                <c:pt idx="37">
                  <c:v>1.6923214872821779E-2</c:v>
                </c:pt>
                <c:pt idx="38">
                  <c:v>1.6033579423672339E-2</c:v>
                </c:pt>
                <c:pt idx="39">
                  <c:v>1.8903298225502185E-2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872E-4CA1-860A-8ADBAAA71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3948720"/>
        <c:axId val="163159856"/>
      </c:lineChart>
      <c:dateAx>
        <c:axId val="1263948720"/>
        <c:scaling>
          <c:orientation val="minMax"/>
        </c:scaling>
        <c:delete val="0"/>
        <c:axPos val="b"/>
        <c:numFmt formatCode="mmm\ 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63159856"/>
        <c:crosses val="autoZero"/>
        <c:auto val="1"/>
        <c:lblOffset val="100"/>
        <c:baseTimeUnit val="months"/>
      </c:dateAx>
      <c:valAx>
        <c:axId val="16315985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2"/>
                    </a:solidFill>
                    <a:latin typeface="Franklin Gothic Book" panose="020B0503020102020204" pitchFamily="34" charset="0"/>
                  </a:rPr>
                  <a:t>% Change from Previous Year</a:t>
                </a:r>
              </a:p>
            </c:rich>
          </c:tx>
          <c:layout>
            <c:manualLayout>
              <c:xMode val="edge"/>
              <c:yMode val="edge"/>
              <c:x val="1.0048717067131106E-3"/>
              <c:y val="0.21799083868515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Franklin Gothic Book" panose="020B05030201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2">
                <a:lumMod val="1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en-US"/>
          </a:p>
        </c:txPr>
        <c:crossAx val="1263948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0.58723</cdr:x>
      <cdr:y>0.2008</cdr:y>
    </cdr:from>
    <cdr:to>
      <cdr:x>0.75234</cdr:x>
      <cdr:y>0.33837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F285417-8286-56AF-EC17-4A83E126D0B7}"/>
            </a:ext>
          </a:extLst>
        </cdr:cNvPr>
        <cdr:cNvSpPr txBox="1"/>
      </cdr:nvSpPr>
      <cdr:spPr>
        <a:xfrm xmlns:a="http://schemas.openxmlformats.org/drawingml/2006/main">
          <a:off x="3044566" y="673839"/>
          <a:ext cx="856034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58</a:t>
          </a:r>
          <a:r>
            <a:rPr lang="en-US" sz="1200" b="1" i="0" kern="1200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% </a:t>
          </a:r>
          <a:r>
            <a:rPr lang="en-US" sz="1200" b="0" i="0" kern="1200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rPr>
            <a:t>decrease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5A6BB-9A58-449B-AED0-02DF38B10F06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BC5D4-1E2A-4CF4-96C8-04B013069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57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7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C0590-09D1-1D65-36AC-B8E5A2B33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97D4B-BA87-F40C-33C0-7FFF32BFE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CFB80A-F6ED-BE3F-0763-5AA749D276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8082A-1E52-E472-4FAE-A7990BA0C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C48CD-91F5-0C17-0936-837A3D46E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AB3FD1-72DF-AD16-E0BE-4ACA41ED9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10AB89-0525-5991-8F81-D77EDD478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AB213-C83B-044B-CE84-0070CD5134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4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C20F0-3DE7-84BC-CF8E-9C11D315A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729ACD-797E-E382-1A69-52F6A6430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A5F13-2484-C037-8B6F-B0972E708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3474B-D726-DEC3-9321-C656A50F8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8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10724-1568-1F62-2FCE-E08220DD3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DD978E-1CBC-6C46-0A80-7DA02017D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95E710-891E-50BF-045F-4BF2991E4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148F2-77DC-8A7C-7A87-A7FAF74625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5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8C50B-2304-5F51-7790-19775D1B8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109F0E-2B09-CA47-838C-43C303CC1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7E5ABD-24E2-30BD-6936-7D5E36075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852EC-5CBE-63C6-553B-2883C7C5E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7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617FF-23E9-C532-BF6B-9B84FDDA6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517E89-690A-543F-2C69-F4410FCBC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14DDC2-C861-04B1-4BC7-B5839B8A43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C8AEB-1071-4C69-10BE-CFD97058F0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5689-81FC-DA48-9923-EB178ACCB1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4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8" y="3781338"/>
            <a:ext cx="7612341" cy="970966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 lang="en-US" sz="2400" b="0" i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019" y="5097699"/>
            <a:ext cx="4029599" cy="8059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55B6A4-FA3F-C245-B04E-D38F2FB45B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85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D1318-1734-4747-809B-74127EA5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2834557"/>
            <a:ext cx="4658275" cy="3334423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8527A6-94EF-5F44-97A6-54762DD5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2834557"/>
            <a:ext cx="4658275" cy="3334423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23F68-C8EB-D34A-9016-A3DFFF4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3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s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90EF6D-E565-9B44-8FE1-ADC434A455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48834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19C73D-1E12-0345-B4A9-A717C73F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890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6ED999-73A8-2D44-BD01-4FDE20B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6A9239-E5FE-674D-B746-87E6A319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3216948"/>
            <a:ext cx="4658275" cy="3084100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73F9BF-4D54-BC48-B9C1-D722921B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3216947"/>
            <a:ext cx="4658275" cy="3084101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7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s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90EF6D-E565-9B44-8FE1-ADC434A4552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48834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19C73D-1E12-0345-B4A9-A717C73F0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4890" y="2566554"/>
            <a:ext cx="4658275" cy="461665"/>
          </a:xfrm>
        </p:spPr>
        <p:txBody>
          <a:bodyPr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E6ED999-73A8-2D44-BD01-4FDE20BB9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6A9239-E5FE-674D-B746-87E6A3198B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3216948"/>
            <a:ext cx="4658275" cy="3084100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473F9BF-4D54-BC48-B9C1-D722921B4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3216947"/>
            <a:ext cx="4658275" cy="3084101"/>
          </a:xfrm>
        </p:spPr>
        <p:txBody>
          <a:bodyPr anchor="t" anchorCtr="0">
            <a:normAutofit/>
          </a:bodyPr>
          <a:lstStyle>
            <a:lvl1pPr marL="0" indent="0">
              <a:buClr>
                <a:schemeClr val="accent5"/>
              </a:buClr>
              <a:buSzPct val="100000"/>
              <a:buFontTx/>
              <a:buNone/>
              <a:defRPr/>
            </a:lvl1pPr>
            <a:lvl2pPr marL="324000" indent="0">
              <a:buClr>
                <a:schemeClr val="accent5"/>
              </a:buClr>
              <a:buSzPct val="100000"/>
              <a:buFontTx/>
              <a:buNone/>
              <a:defRPr/>
            </a:lvl2pPr>
            <a:lvl3pPr marL="630000" indent="0">
              <a:buClr>
                <a:schemeClr val="accent5"/>
              </a:buClr>
              <a:buSzPct val="100000"/>
              <a:buFontTx/>
              <a:buNone/>
              <a:defRPr/>
            </a:lvl3pPr>
            <a:lvl4pPr marL="1008000" indent="0">
              <a:buClr>
                <a:schemeClr val="accent5"/>
              </a:buClr>
              <a:buSzPct val="100000"/>
              <a:buFontTx/>
              <a:buNone/>
              <a:defRPr/>
            </a:lvl4pPr>
            <a:lvl5pPr marL="1368000" indent="0">
              <a:buClr>
                <a:schemeClr val="accent5"/>
              </a:buClr>
              <a:buSzPct val="100000"/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58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/4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73" y="1205978"/>
            <a:ext cx="7208292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052293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95EA-30AF-D24E-B131-A294455CB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88" y="2707481"/>
            <a:ext cx="7207250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6152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4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873" y="1205978"/>
            <a:ext cx="7208292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052293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695EA-30AF-D24E-B131-A294455CB7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5388" y="2707481"/>
            <a:ext cx="7207250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4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524" y="1205978"/>
            <a:ext cx="6748998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953814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79529-0A0E-9E4B-98A9-6CCF35F38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524" y="2707481"/>
            <a:ext cx="6748998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057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524" y="1205978"/>
            <a:ext cx="6748998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0" y="-847"/>
            <a:ext cx="3953814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A279529-0A0E-9E4B-98A9-6CCF35F384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3524" y="2707481"/>
            <a:ext cx="6748998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85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1438" y="1205978"/>
            <a:ext cx="4610851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-1" y="-847"/>
            <a:ext cx="6096001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4175F6-AA52-0740-A7BA-125F1F2EE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1438" y="2707481"/>
            <a:ext cx="4611084" cy="3721894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272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61438" y="1205978"/>
            <a:ext cx="4610851" cy="1200329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-1" y="-847"/>
            <a:ext cx="6096001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4175F6-AA52-0740-A7BA-125F1F2EE7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61438" y="2707481"/>
            <a:ext cx="4611084" cy="3721894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0165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4610851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E189CD-5995-9F43-B52E-30C33C26E3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BA1774-663E-0841-A850-8707CB11A3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68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53FE80-9210-F946-82FD-472BD6FA1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47" y="0"/>
            <a:ext cx="4848453" cy="3830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54" y="5097699"/>
            <a:ext cx="4029599" cy="8059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2D2FAA-E3E0-9241-BE8B-A53BB3F99650}"/>
              </a:ext>
            </a:extLst>
          </p:cNvPr>
          <p:cNvSpPr/>
          <p:nvPr userDrawn="1"/>
        </p:nvSpPr>
        <p:spPr>
          <a:xfrm>
            <a:off x="9431712" y="1544626"/>
            <a:ext cx="957263" cy="837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9F6841-D323-4C4F-8844-CA12DFC25829}"/>
              </a:ext>
            </a:extLst>
          </p:cNvPr>
          <p:cNvSpPr/>
          <p:nvPr userDrawn="1"/>
        </p:nvSpPr>
        <p:spPr>
          <a:xfrm>
            <a:off x="10558194" y="4371659"/>
            <a:ext cx="957263" cy="153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44627"/>
            <a:ext cx="7612340" cy="1893804"/>
          </a:xfrm>
          <a:effectLst/>
        </p:spPr>
        <p:txBody>
          <a:bodyPr anchor="b" anchorCtr="0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1061118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28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4610851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9E189CD-5995-9F43-B52E-30C33C26E3D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BA1774-663E-0841-A850-8707CB11A3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3850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E3D4051-786A-024B-A2FE-6BD123C9A8FB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1060146" y="1125114"/>
            <a:ext cx="10092958" cy="460777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C84B35-FBE1-4249-8A88-E41B64FF9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745043"/>
            <a:ext cx="10092958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4CEE72-5D36-254D-8754-CF8C20DC550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180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4610851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DF71F-A8A7-FB41-8DAE-430448E1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09FCB7-0316-E146-8575-2AA7037F40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0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4610851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BDF71F-A8A7-FB41-8DAE-430448E1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009FCB7-0316-E146-8575-2AA7037F40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924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F90D462-3AC6-2148-BA2F-C7342847D68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69631" y="1125114"/>
            <a:ext cx="10062223" cy="4782072"/>
          </a:xfrm>
        </p:spPr>
        <p:txBody>
          <a:bodyPr anchor="ctr" anchorCtr="0"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AD96EA2-BABC-1548-AB22-8D9AEECC53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10071708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A3FD427-C6CE-2545-B8F6-26C48587802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411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1" y="1125114"/>
            <a:ext cx="4610850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D365D1-0F6A-D441-BD43-C7E6F4D3AE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22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1" y="1125114"/>
            <a:ext cx="4610850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FD365D1-0F6A-D441-BD43-C7E6F4D3AED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030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44A4568-2EA0-974E-BE1E-CDC24B6EE89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069630" y="1125114"/>
            <a:ext cx="10062223" cy="4782072"/>
          </a:xfrm>
        </p:spPr>
        <p:txBody>
          <a:bodyPr anchor="ctr" anchorCtr="0"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C445C82-3F23-1245-A74B-5FA866B7C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27968"/>
            <a:ext cx="10071707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62BBAD5-0142-CA4E-A564-7885FC0F01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69631" y="78008"/>
            <a:ext cx="793259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4331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D617-B74E-514F-B2BA-87A2DCA770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006" y="1125115"/>
            <a:ext cx="4610100" cy="4782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47FF2-8404-A843-9920-67CC14A8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07186"/>
            <a:ext cx="4610851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75DB01-3854-BC49-80E1-7A27105E8A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193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7CE385-4E3F-BD4C-94F7-488B77FECF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96000" y="1125114"/>
            <a:ext cx="5276045" cy="896869"/>
          </a:xfrm>
        </p:spPr>
        <p:txBody>
          <a:bodyPr anchor="b">
            <a:normAutofit/>
          </a:bodyPr>
          <a:lstStyle>
            <a:lvl1pPr marL="0" indent="0">
              <a:buNone/>
              <a:defRPr lang="en-US" b="0" i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4D617-B74E-514F-B2BA-87A2DCA7708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70006" y="1125115"/>
            <a:ext cx="4610100" cy="47820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B347FF2-8404-A843-9920-67CC14A8C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0146" y="5927968"/>
            <a:ext cx="4610851" cy="59867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275DB01-3854-BC49-80E1-7A27105E8A2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2406307"/>
            <a:ext cx="5276045" cy="3338736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5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54" y="5097699"/>
            <a:ext cx="4029599" cy="80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87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0A91AB-00FC-264E-98D8-48CDB26712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547" y="0"/>
            <a:ext cx="4848453" cy="38303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BDE705-7BC3-E24B-A350-8AD012F53A3D}"/>
              </a:ext>
            </a:extLst>
          </p:cNvPr>
          <p:cNvSpPr/>
          <p:nvPr userDrawn="1"/>
        </p:nvSpPr>
        <p:spPr>
          <a:xfrm>
            <a:off x="9431712" y="1544626"/>
            <a:ext cx="957263" cy="837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7612340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7612341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73AD39-9F89-4E43-98C6-AAF12338D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1938" y="5082332"/>
            <a:ext cx="7612062" cy="10517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 dirty="0"/>
              <a:t>Contact information  </a:t>
            </a:r>
          </a:p>
          <a:p>
            <a:pPr lvl="0"/>
            <a:r>
              <a:rPr lang="en-US" dirty="0" err="1"/>
              <a:t>Email@nvcc.edu</a:t>
            </a:r>
            <a:r>
              <a:rPr lang="en-US" dirty="0"/>
              <a:t>  |  (xxx) xxx-</a:t>
            </a:r>
            <a:r>
              <a:rPr lang="en-US" dirty="0" err="1"/>
              <a:t>xxxx</a:t>
            </a:r>
            <a:r>
              <a:rPr lang="en-US" dirty="0"/>
              <a:t>  |  </a:t>
            </a:r>
            <a:r>
              <a:rPr lang="en-US" dirty="0" err="1"/>
              <a:t>website@websiteaddress.com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44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36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6685280"/>
            <a:ext cx="12189023" cy="172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5984240"/>
            <a:ext cx="9418321" cy="629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9489440" y="5984240"/>
            <a:ext cx="2699582" cy="6299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123440" y="2032000"/>
            <a:ext cx="8920480" cy="3556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983848" y="650240"/>
            <a:ext cx="10060072" cy="1381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Franklin Gothic Demi Cond" charset="0"/>
                <a:ea typeface="Franklin Gothic Demi Cond" charset="0"/>
                <a:cs typeface="Franklin Gothic Demi Con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843" y="6076149"/>
            <a:ext cx="1037538" cy="44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6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1596981"/>
            <a:ext cx="6809678" cy="1841450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3781338"/>
            <a:ext cx="6809680" cy="970966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39B52C-0CF1-C44E-85EF-FEBB2A3264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019" y="5097699"/>
            <a:ext cx="4029599" cy="805920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D52297B3-C37C-6642-8A04-143A90D9A7D7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0"/>
            <a:ext cx="2858678" cy="6852631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1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DABA436-CA93-604F-BD69-39E81AB91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35870"/>
            <a:ext cx="2021906" cy="1511264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B3FFB1-41C7-E744-8040-8B66015C9B0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-1" y="1"/>
            <a:ext cx="12192001" cy="5335382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1906" y="5491093"/>
            <a:ext cx="9363489" cy="1200329"/>
          </a:xfrm>
          <a:solidFill>
            <a:schemeClr val="bg1"/>
          </a:solidFill>
          <a:effectLst/>
        </p:spPr>
        <p:txBody>
          <a:bodyPr lIns="731520" rIns="457200" anchor="ctr">
            <a:normAutofit/>
          </a:bodyPr>
          <a:lstStyle>
            <a:lvl1pPr algn="l">
              <a:defRPr lang="en-US" sz="3600" b="1" i="0" kern="1200" cap="all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0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4ACCA3-BBEA-7A47-B4DB-F3B4A5D9A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1435" y="1532587"/>
            <a:ext cx="8995316" cy="1905844"/>
          </a:xfrm>
          <a:effectLst/>
        </p:spPr>
        <p:txBody>
          <a:bodyPr anchor="b">
            <a:normAutofit/>
          </a:bodyPr>
          <a:lstStyle>
            <a:lvl1pPr>
              <a:defRPr sz="36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1433" y="3781338"/>
            <a:ext cx="8995318" cy="958087"/>
          </a:xfrm>
        </p:spPr>
        <p:txBody>
          <a:bodyPr anchor="t">
            <a:normAutofit/>
          </a:bodyPr>
          <a:lstStyle>
            <a:lvl1pPr marL="0" indent="0" algn="l">
              <a:buNone/>
              <a:defRPr lang="en-US" sz="2400" b="0" i="1" dirty="0"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3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13E4447-F213-B24B-BFB4-A923F594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DF3AEC8-3B7C-8F49-9813-87F623725C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3112278"/>
            <a:ext cx="9692746" cy="2988485"/>
          </a:xfrm>
        </p:spPr>
        <p:txBody>
          <a:bodyPr anchor="t" anchorCtr="0"/>
          <a:lstStyle>
            <a:lvl1pPr marL="0" indent="0">
              <a:buFontTx/>
              <a:buNone/>
              <a:defRPr/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1EAE715-A7B6-624C-867B-0AB81A47108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48834" y="2423674"/>
            <a:ext cx="9693275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46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153F51-FD1B-5A41-9E80-30C8173E09E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48834" y="2423674"/>
            <a:ext cx="9693275" cy="461665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lang="en-US" sz="24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409C5C6-4EBF-1A43-A161-86CF6E07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2747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3143AE76-A819-7A46-BDDD-C4EC50521F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49363" y="3112278"/>
            <a:ext cx="9692746" cy="2988485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0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ual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E9EB63-7514-0D4C-ABA4-11A871F70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1491" y="-847"/>
            <a:ext cx="3220509" cy="240715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D1318-1734-4747-809B-74127EA5C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8834" y="2834557"/>
            <a:ext cx="4658275" cy="3334423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B8527A6-94EF-5F44-97A6-54762DD54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890" y="2834557"/>
            <a:ext cx="4658275" cy="3334423"/>
          </a:xfrm>
        </p:spPr>
        <p:txBody>
          <a:bodyPr anchor="t" anchorCtr="0">
            <a:normAutofit/>
          </a:bodyPr>
          <a:lstStyle>
            <a:lvl1pPr marL="306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1pPr>
            <a:lvl2pPr marL="630000" indent="-306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2pPr>
            <a:lvl3pPr marL="900000" indent="-270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3pPr>
            <a:lvl4pPr marL="124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4pPr>
            <a:lvl5pPr marL="1602000" indent="-234000">
              <a:buClr>
                <a:schemeClr val="accent5"/>
              </a:buClr>
              <a:buSzPct val="10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36D23F68-C8EB-D34A-9016-A3DFFF4A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705124"/>
            <a:ext cx="9693803" cy="11895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8168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cap="all" dirty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2000" b="0" i="1" kern="1200">
          <a:solidFill>
            <a:schemeClr val="tx1"/>
          </a:solidFill>
          <a:latin typeface="Georgia" panose="02040502050405020303" pitchFamily="18" charset="0"/>
          <a:ea typeface="+mn-ea"/>
          <a:cs typeface="Arial" panose="020B0604020202020204" pitchFamily="34" charset="0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4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5"/>
        </a:buClr>
        <a:buSzPct val="100000"/>
        <a:buFontTx/>
        <a:buBlip>
          <a:blip r:embed="rId34"/>
        </a:buBlip>
        <a:defRPr sz="1200" b="1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bls.gov/la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i.doleta.gov/unemploy/claims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ls.gov/ces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hyperlink" Target="https://www.bls.gov/sa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bls.gov/la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vcc.edu/lmi" TargetMode="External"/><Relationship Id="rId2" Type="http://schemas.openxmlformats.org/officeDocument/2006/relationships/hyperlink" Target="mailto:mhayes@nvcc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hding@nvc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50E5-C392-4FFF-A418-51466714A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8" y="1532587"/>
            <a:ext cx="8008692" cy="1905844"/>
          </a:xfrm>
        </p:spPr>
        <p:txBody>
          <a:bodyPr>
            <a:normAutofit/>
          </a:bodyPr>
          <a:lstStyle/>
          <a:p>
            <a:r>
              <a:rPr lang="en-US" sz="2800" u="sng" dirty="0"/>
              <a:t>Labor market Update Q3 2025</a:t>
            </a:r>
            <a:br>
              <a:rPr lang="en-US" sz="2800" u="sng" dirty="0"/>
            </a:br>
            <a:r>
              <a:rPr lang="en-US" sz="2400" dirty="0"/>
              <a:t>Alexandria/Arlington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2DBD7F-CFA8-4B7C-99B0-B117E0EBA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8" y="3660039"/>
            <a:ext cx="6792687" cy="1458877"/>
          </a:xfrm>
        </p:spPr>
        <p:txBody>
          <a:bodyPr>
            <a:normAutofit fontScale="92500" lnSpcReduction="20000"/>
          </a:bodyPr>
          <a:lstStyle/>
          <a:p>
            <a:r>
              <a:rPr lang="en-US" i="0" dirty="0"/>
              <a:t>Marisa Hayes</a:t>
            </a:r>
          </a:p>
          <a:p>
            <a:r>
              <a:rPr lang="en-US" sz="2000" dirty="0"/>
              <a:t>Senior Research Analyst, Labor Market Intelligence</a:t>
            </a:r>
          </a:p>
          <a:p>
            <a:r>
              <a:rPr lang="en-US" sz="2000" i="0" dirty="0"/>
              <a:t>Helen Ding</a:t>
            </a:r>
          </a:p>
          <a:p>
            <a:r>
              <a:rPr lang="en-US" sz="2000" dirty="0"/>
              <a:t>Research Analyst, Labor Market Intelligence</a:t>
            </a:r>
          </a:p>
        </p:txBody>
      </p:sp>
    </p:spTree>
    <p:extLst>
      <p:ext uri="{BB962C8B-B14F-4D97-AF65-F5344CB8AC3E}">
        <p14:creationId xmlns:p14="http://schemas.microsoft.com/office/powerpoint/2010/main" val="132994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08F4231-764E-4E57-B10D-8D674DA058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291997"/>
              </p:ext>
            </p:extLst>
          </p:nvPr>
        </p:nvGraphicFramePr>
        <p:xfrm>
          <a:off x="444817" y="1810139"/>
          <a:ext cx="10863885" cy="424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C0E41F-F48B-49DA-B776-22EA98EE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Unemployment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23BE1-2DFB-43B5-9180-7BFF4D714EB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01343" y="1011678"/>
            <a:ext cx="9693275" cy="461665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Trend in Unemployment Rates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903AD-6245-4B46-81AA-4BC0C97B9CD5}"/>
              </a:ext>
            </a:extLst>
          </p:cNvPr>
          <p:cNvSpPr txBox="1"/>
          <p:nvPr/>
        </p:nvSpPr>
        <p:spPr>
          <a:xfrm>
            <a:off x="731520" y="6284176"/>
            <a:ext cx="693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Data is not seasonally adjusted.</a:t>
            </a:r>
            <a:endParaRPr lang="en-US" sz="1000" i="1" dirty="0">
              <a:solidFill>
                <a:srgbClr val="64655C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Local Area Unemployment Statistics</a:t>
            </a:r>
            <a:r>
              <a:rPr lang="en-US" sz="1000">
                <a:solidFill>
                  <a:srgbClr val="64655C"/>
                </a:solidFill>
                <a:latin typeface="Franklin Gothic Book" panose="020B0503020102020204" pitchFamily="34" charset="0"/>
              </a:rPr>
              <a:t>, June 10,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2025,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4"/>
              </a:rPr>
              <a:t>https://www.bls.gov/lau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.  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44A07F-3E93-4117-81EE-3551E6121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957" y="6354236"/>
            <a:ext cx="1914478" cy="259991"/>
          </a:xfrm>
          <a:prstGeom prst="rect">
            <a:avLst/>
          </a:prstGeom>
        </p:spPr>
      </p:pic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A463176D-3E0B-437E-8E04-F4D1DF227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689996"/>
              </p:ext>
            </p:extLst>
          </p:nvPr>
        </p:nvGraphicFramePr>
        <p:xfrm>
          <a:off x="5682344" y="137160"/>
          <a:ext cx="529109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636">
                  <a:extLst>
                    <a:ext uri="{9D8B030D-6E8A-4147-A177-3AD203B41FA5}">
                      <a16:colId xmlns:a16="http://schemas.microsoft.com/office/drawing/2014/main" val="3449244985"/>
                    </a:ext>
                  </a:extLst>
                </a:gridCol>
                <a:gridCol w="979831">
                  <a:extLst>
                    <a:ext uri="{9D8B030D-6E8A-4147-A177-3AD203B41FA5}">
                      <a16:colId xmlns:a16="http://schemas.microsoft.com/office/drawing/2014/main" val="1923456588"/>
                    </a:ext>
                  </a:extLst>
                </a:gridCol>
                <a:gridCol w="1091812">
                  <a:extLst>
                    <a:ext uri="{9D8B030D-6E8A-4147-A177-3AD203B41FA5}">
                      <a16:colId xmlns:a16="http://schemas.microsoft.com/office/drawing/2014/main" val="3222564759"/>
                    </a:ext>
                  </a:extLst>
                </a:gridCol>
                <a:gridCol w="1091812">
                  <a:extLst>
                    <a:ext uri="{9D8B030D-6E8A-4147-A177-3AD203B41FA5}">
                      <a16:colId xmlns:a16="http://schemas.microsoft.com/office/drawing/2014/main" val="260332704"/>
                    </a:ext>
                  </a:extLst>
                </a:gridCol>
              </a:tblGrid>
              <a:tr h="376024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Total Unemployed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99018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April</a:t>
                      </a:r>
                    </a:p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January 2025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April</a:t>
                      </a:r>
                    </a:p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2025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11684"/>
                  </a:ext>
                </a:extLst>
              </a:tr>
              <a:tr h="31817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Alexandria/Arlington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5,155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6,545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8,187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13012"/>
                  </a:ext>
                </a:extLst>
              </a:tr>
              <a:tr h="31817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NOVA Region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31,764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40,444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46,447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9615"/>
                  </a:ext>
                </a:extLst>
              </a:tr>
              <a:tr h="318174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D.C. MSA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89,293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111,407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120,391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44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47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1DB83-968D-5004-56BE-8BC5CFE1D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BCFC4-469D-B051-5B4E-85988F37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10138643" cy="640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Unemployment Insurance Claims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52861-E4C5-3AEF-2637-4CD0E9F70E4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01343" y="1011678"/>
            <a:ext cx="9693275" cy="461665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Initial and Continued Claims, Virginia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D2EFF9-AF42-FDEA-7279-C69399258A2A}"/>
              </a:ext>
            </a:extLst>
          </p:cNvPr>
          <p:cNvSpPr txBox="1"/>
          <p:nvPr/>
        </p:nvSpPr>
        <p:spPr>
          <a:xfrm>
            <a:off x="731519" y="5908113"/>
            <a:ext cx="102419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Department of Labor, Employment &amp; Training Administration,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Unemployment Insurance Weekly Claims Data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June 13, 2025,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3"/>
              </a:rPr>
              <a:t>https://oui.doleta.gov/unemploy/claims.asp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.  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2C47CF-B547-9C4B-0626-10C460A19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957" y="6354236"/>
            <a:ext cx="1914478" cy="259991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5C852A1-EC0F-2B10-25CF-DC5FC98AA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882102"/>
              </p:ext>
            </p:extLst>
          </p:nvPr>
        </p:nvGraphicFramePr>
        <p:xfrm>
          <a:off x="532670" y="1805064"/>
          <a:ext cx="5563330" cy="376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C484F4E-6A6C-4A04-A690-A67AAECACD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132040"/>
              </p:ext>
            </p:extLst>
          </p:nvPr>
        </p:nvGraphicFramePr>
        <p:xfrm>
          <a:off x="6147066" y="1807064"/>
          <a:ext cx="5559552" cy="376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3673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DFEEB-2D05-774C-3A8C-153426BC4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496AA-B9FC-ADBD-0678-46AE4A94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Regional layoffs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EDB48-2AD6-8E7B-1717-89F806072A30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80160" y="1097280"/>
            <a:ext cx="10052563" cy="461665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2025 WARN Notices, NOVA Service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A5D68-A403-5E80-45AD-47E330B73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957" y="6321546"/>
            <a:ext cx="1914478" cy="259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26C088-279C-9D51-7A9A-4A2908851665}"/>
              </a:ext>
            </a:extLst>
          </p:cNvPr>
          <p:cNvSpPr txBox="1"/>
          <p:nvPr/>
        </p:nvSpPr>
        <p:spPr>
          <a:xfrm>
            <a:off x="911352" y="5502232"/>
            <a:ext cx="74208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Virginia Department of Workforce Development and Advancement (Virginia Works)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WARN Notices Data,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June 20, 2025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883EFB5-DFFE-339E-9EC2-A6D347F89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544123"/>
              </p:ext>
            </p:extLst>
          </p:nvPr>
        </p:nvGraphicFramePr>
        <p:xfrm>
          <a:off x="731520" y="1723951"/>
          <a:ext cx="7835607" cy="361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1">
            <a:extLst>
              <a:ext uri="{FF2B5EF4-FFF2-40B4-BE49-F238E27FC236}">
                <a16:creationId xmlns:a16="http://schemas.microsoft.com/office/drawing/2014/main" id="{ED57E2A1-BAFE-C620-F707-D33CD5CF2B0A}"/>
              </a:ext>
            </a:extLst>
          </p:cNvPr>
          <p:cNvSpPr txBox="1"/>
          <p:nvPr/>
        </p:nvSpPr>
        <p:spPr>
          <a:xfrm>
            <a:off x="5957507" y="2415593"/>
            <a:ext cx="2284123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213</a:t>
            </a:r>
            <a:r>
              <a:rPr lang="en-US" sz="1200" b="1" i="0" kern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% </a:t>
            </a:r>
            <a:r>
              <a:rPr lang="en-US" sz="1200" b="0" i="0" kern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increase in employees affected compared to 2024.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E949AD-AFAD-9992-880A-8E06D49AA650}"/>
              </a:ext>
            </a:extLst>
          </p:cNvPr>
          <p:cNvSpPr txBox="1"/>
          <p:nvPr/>
        </p:nvSpPr>
        <p:spPr>
          <a:xfrm>
            <a:off x="8567126" y="2199024"/>
            <a:ext cx="33681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u="sng" dirty="0">
                <a:latin typeface="Franklin Gothic Book" panose="020B0503020102020204" pitchFamily="34" charset="0"/>
                <a:cs typeface="Arial" panose="020B0604020202020204" pitchFamily="34" charset="0"/>
              </a:rPr>
              <a:t>List of Companies: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Goldschmitt</a:t>
            </a:r>
            <a:r>
              <a:rPr lang="en-US" sz="1200" dirty="0">
                <a:latin typeface="Franklin Gothic Book" panose="020B0503020102020204" pitchFamily="34" charset="0"/>
                <a:cs typeface="Arial" panose="020B0604020202020204" pitchFamily="34" charset="0"/>
              </a:rPr>
              <a:t> and Associates LLC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Book" panose="020B0503020102020204" pitchFamily="34" charset="0"/>
                <a:cs typeface="Arial" panose="020B0604020202020204" pitchFamily="34" charset="0"/>
              </a:rPr>
              <a:t>American Institutes of Research (AIR)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Book" panose="020B0503020102020204" pitchFamily="34" charset="0"/>
                <a:cs typeface="Arial" panose="020B0604020202020204" pitchFamily="34" charset="0"/>
              </a:rPr>
              <a:t>MITRE Corporation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Book" panose="020B0503020102020204" pitchFamily="34" charset="0"/>
                <a:cs typeface="Arial" panose="020B0604020202020204" pitchFamily="34" charset="0"/>
              </a:rPr>
              <a:t>Leidos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latin typeface="Franklin Gothic Book" panose="020B0503020102020204" pitchFamily="34" charset="0"/>
                <a:cs typeface="Arial" panose="020B0604020202020204" pitchFamily="34" charset="0"/>
              </a:rPr>
              <a:t>International Foundation for Electoral Systems</a:t>
            </a:r>
          </a:p>
        </p:txBody>
      </p:sp>
    </p:spTree>
    <p:extLst>
      <p:ext uri="{BB962C8B-B14F-4D97-AF65-F5344CB8AC3E}">
        <p14:creationId xmlns:p14="http://schemas.microsoft.com/office/powerpoint/2010/main" val="89487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5BE48-3E8D-ECB2-986E-4F6887828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C51448-4822-4EC5-9094-B9124A82D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725218"/>
              </p:ext>
            </p:extLst>
          </p:nvPr>
        </p:nvGraphicFramePr>
        <p:xfrm>
          <a:off x="731520" y="1483567"/>
          <a:ext cx="10728960" cy="479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0B517B03-8E9A-3F28-DA10-54464ADDF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203870"/>
              </p:ext>
            </p:extLst>
          </p:nvPr>
        </p:nvGraphicFramePr>
        <p:xfrm>
          <a:off x="7427067" y="992234"/>
          <a:ext cx="4764933" cy="1876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207">
                  <a:extLst>
                    <a:ext uri="{9D8B030D-6E8A-4147-A177-3AD203B41FA5}">
                      <a16:colId xmlns:a16="http://schemas.microsoft.com/office/drawing/2014/main" val="3449244985"/>
                    </a:ext>
                  </a:extLst>
                </a:gridCol>
                <a:gridCol w="1360140">
                  <a:extLst>
                    <a:ext uri="{9D8B030D-6E8A-4147-A177-3AD203B41FA5}">
                      <a16:colId xmlns:a16="http://schemas.microsoft.com/office/drawing/2014/main" val="1923456588"/>
                    </a:ext>
                  </a:extLst>
                </a:gridCol>
                <a:gridCol w="1515586">
                  <a:extLst>
                    <a:ext uri="{9D8B030D-6E8A-4147-A177-3AD203B41FA5}">
                      <a16:colId xmlns:a16="http://schemas.microsoft.com/office/drawing/2014/main" val="260332704"/>
                    </a:ext>
                  </a:extLst>
                </a:gridCol>
              </a:tblGrid>
              <a:tr h="363120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Total Employment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99018"/>
                  </a:ext>
                </a:extLst>
              </a:tr>
              <a:tr h="474849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April 2024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April 2025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11684"/>
                  </a:ext>
                </a:extLst>
              </a:tr>
              <a:tr h="30725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Northern Virginia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1.61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1.63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13012"/>
                  </a:ext>
                </a:extLst>
              </a:tr>
              <a:tr h="30725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D.C. MSA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3.37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3.41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9615"/>
                  </a:ext>
                </a:extLst>
              </a:tr>
              <a:tr h="307255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United States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157.64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159.42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4444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FC9DDD8-40F4-E05C-AFE5-D011A06DF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Employment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6B8CA-A4D6-C9E6-C3F4-5D5EFEEA7F7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80160" y="1097280"/>
            <a:ext cx="9693275" cy="461665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Percentage Change in Total Employment, Year-Over-Year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DD8DAF-DDEB-862B-B782-B76606811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957" y="6321546"/>
            <a:ext cx="1914478" cy="259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4AA8D7-26A9-6E99-3C8E-7F31F158F3D5}"/>
              </a:ext>
            </a:extLst>
          </p:cNvPr>
          <p:cNvSpPr txBox="1"/>
          <p:nvPr/>
        </p:nvSpPr>
        <p:spPr>
          <a:xfrm>
            <a:off x="731520" y="6273760"/>
            <a:ext cx="825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Total nonfarm employment, seasonally adjusted. Northern Virginia data is for the Arlington-Alexandria-Reston, VA-WV Metropolitan Division.</a:t>
            </a:r>
            <a:endParaRPr lang="en-US" sz="1000" i="1" dirty="0">
              <a:solidFill>
                <a:srgbClr val="64655C"/>
              </a:solidFill>
              <a:latin typeface="Franklin Gothic Book" panose="020B0503020102020204" pitchFamily="34" charset="0"/>
            </a:endParaRP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Current Employment Statistics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June 9, 2025,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5"/>
              </a:rPr>
              <a:t>https://www.bls.gov/ces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.  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3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27688-1BDC-23BC-2A32-3BCFB9286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019F-E065-4E6A-FDAF-EF76297FF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Employment by industry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2C4462-A068-B0D6-0589-7142E4EC3D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80160" y="1097280"/>
            <a:ext cx="10052563" cy="461665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% Change in Employment, Jan. 2025 to Apr.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B0EDD-2D9B-1C5A-5AC7-7EE6E7A05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957" y="6321546"/>
            <a:ext cx="1914478" cy="259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F83CD4-5FF8-E733-E721-D721D5C6E53B}"/>
              </a:ext>
            </a:extLst>
          </p:cNvPr>
          <p:cNvSpPr txBox="1"/>
          <p:nvPr/>
        </p:nvSpPr>
        <p:spPr>
          <a:xfrm>
            <a:off x="1197942" y="5745523"/>
            <a:ext cx="6378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 Data is not seasonally adjusted. Data is for the Arlington-Alexandria-Reston, VA-WV Metropolitan Division.</a:t>
            </a: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Source: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State and Area Employment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June 9, 2025,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  <a:hlinkClick r:id="rId4"/>
              </a:rPr>
              <a:t>https://www.bls.gov/sae/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146C16B-279C-4261-A4A6-B17B8C13E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800730"/>
              </p:ext>
            </p:extLst>
          </p:nvPr>
        </p:nvGraphicFramePr>
        <p:xfrm>
          <a:off x="1040703" y="1558945"/>
          <a:ext cx="9241632" cy="418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569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6C0A1-0260-0B22-6600-D98407014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03B1904-4FDA-494E-9343-7FA11F611A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677318"/>
              </p:ext>
            </p:extLst>
          </p:nvPr>
        </p:nvGraphicFramePr>
        <p:xfrm>
          <a:off x="819281" y="2057400"/>
          <a:ext cx="5184648" cy="335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E83F79-E85B-48AC-B3BE-69A4021D02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886482"/>
              </p:ext>
            </p:extLst>
          </p:nvPr>
        </p:nvGraphicFramePr>
        <p:xfrm>
          <a:off x="6095998" y="2057400"/>
          <a:ext cx="5184648" cy="335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E4C9888-80F8-3A78-0FD8-2A2BFC73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Change in Job Postings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7074E-0DB0-D1D5-2C10-B04AB2D8088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280160" y="1097280"/>
            <a:ext cx="10052563" cy="461665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Number of Job Postings, NOVA Service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FA3A4-A3FB-9B1E-F91A-1AABC053B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957" y="6321546"/>
            <a:ext cx="1914478" cy="259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385C6-F43E-D157-0129-8E878BFEA79F}"/>
              </a:ext>
            </a:extLst>
          </p:cNvPr>
          <p:cNvSpPr txBox="1"/>
          <p:nvPr/>
        </p:nvSpPr>
        <p:spPr>
          <a:xfrm>
            <a:off x="911352" y="5502232"/>
            <a:ext cx="6378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Lightcast Analyst (2025.2 release).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F285417-8286-56AF-EC17-4A83E126D0B7}"/>
              </a:ext>
            </a:extLst>
          </p:cNvPr>
          <p:cNvSpPr txBox="1"/>
          <p:nvPr/>
        </p:nvSpPr>
        <p:spPr>
          <a:xfrm>
            <a:off x="4597941" y="2731240"/>
            <a:ext cx="85603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0" kern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5% </a:t>
            </a:r>
            <a:r>
              <a:rPr lang="en-US" sz="1200" b="0" i="0" kern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decrease</a:t>
            </a:r>
          </a:p>
        </p:txBody>
      </p:sp>
    </p:spTree>
    <p:extLst>
      <p:ext uri="{BB962C8B-B14F-4D97-AF65-F5344CB8AC3E}">
        <p14:creationId xmlns:p14="http://schemas.microsoft.com/office/powerpoint/2010/main" val="331374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0E906-148E-5B64-6F81-9EC800081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097AB4-D9E2-4D24-A441-0EB4AF5EC2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0095037"/>
              </p:ext>
            </p:extLst>
          </p:nvPr>
        </p:nvGraphicFramePr>
        <p:xfrm>
          <a:off x="731520" y="1346973"/>
          <a:ext cx="10648950" cy="497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81074D9-9DAD-31C3-E1BD-5A7FD573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9692747" cy="64008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Labor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52DF1-939D-0E3F-46E1-2C95BF8AA250}"/>
              </a:ext>
            </a:extLst>
          </p:cNvPr>
          <p:cNvSpPr txBox="1"/>
          <p:nvPr/>
        </p:nvSpPr>
        <p:spPr>
          <a:xfrm>
            <a:off x="731520" y="6319836"/>
            <a:ext cx="843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NOTE: 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Data is not seasonally adjusted. </a:t>
            </a:r>
          </a:p>
          <a:p>
            <a:pPr lvl="0"/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Source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: U.S. BLS,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Local Area Unemployment Statistics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, June 10, 2025, </a:t>
            </a:r>
            <a:r>
              <a:rPr lang="en-US" sz="1000" dirty="0">
                <a:solidFill>
                  <a:srgbClr val="628B1C"/>
                </a:solidFill>
                <a:latin typeface="Franklin Gothic Book" panose="020B0503020102020204" pitchFamily="34" charset="0"/>
                <a:hlinkClick r:id="rId4"/>
              </a:rPr>
              <a:t>https://www.bls.gov/lau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; </a:t>
            </a:r>
            <a:r>
              <a:rPr lang="en-US" sz="1000" i="1" dirty="0">
                <a:solidFill>
                  <a:srgbClr val="64655C"/>
                </a:solidFill>
                <a:latin typeface="Franklin Gothic Book" panose="020B0503020102020204" pitchFamily="34" charset="0"/>
              </a:rPr>
              <a:t>Current Population Survey,</a:t>
            </a:r>
            <a:r>
              <a:rPr lang="en-US" sz="1000" dirty="0">
                <a:solidFill>
                  <a:srgbClr val="64655C"/>
                </a:solidFill>
                <a:latin typeface="Franklin Gothic Book" panose="020B0503020102020204" pitchFamily="34" charset="0"/>
              </a:rPr>
              <a:t> June 10, 2025.</a:t>
            </a:r>
            <a:endParaRPr lang="en-US" sz="1000" dirty="0">
              <a:solidFill>
                <a:srgbClr val="10182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2A45E-1211-EDBC-0F19-6BF2BD159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284" y="6427050"/>
            <a:ext cx="1914478" cy="259991"/>
          </a:xfrm>
          <a:prstGeom prst="rect">
            <a:avLst/>
          </a:prstGeom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1905C750-3A10-C329-D5E9-39C932D37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932410"/>
              </p:ext>
            </p:extLst>
          </p:nvPr>
        </p:nvGraphicFramePr>
        <p:xfrm>
          <a:off x="7239466" y="457200"/>
          <a:ext cx="441218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503">
                  <a:extLst>
                    <a:ext uri="{9D8B030D-6E8A-4147-A177-3AD203B41FA5}">
                      <a16:colId xmlns:a16="http://schemas.microsoft.com/office/drawing/2014/main" val="3449244985"/>
                    </a:ext>
                  </a:extLst>
                </a:gridCol>
                <a:gridCol w="1029509">
                  <a:extLst>
                    <a:ext uri="{9D8B030D-6E8A-4147-A177-3AD203B41FA5}">
                      <a16:colId xmlns:a16="http://schemas.microsoft.com/office/drawing/2014/main" val="1923456588"/>
                    </a:ext>
                  </a:extLst>
                </a:gridCol>
                <a:gridCol w="1147168">
                  <a:extLst>
                    <a:ext uri="{9D8B030D-6E8A-4147-A177-3AD203B41FA5}">
                      <a16:colId xmlns:a16="http://schemas.microsoft.com/office/drawing/2014/main" val="2603327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0" u="sng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Total Labor Force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399018"/>
                  </a:ext>
                </a:extLst>
              </a:tr>
              <a:tr h="496281">
                <a:tc>
                  <a:txBody>
                    <a:bodyPr/>
                    <a:lstStyle/>
                    <a:p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April </a:t>
                      </a:r>
                    </a:p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2024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April </a:t>
                      </a:r>
                    </a:p>
                    <a:p>
                      <a:pPr algn="ctr"/>
                      <a:r>
                        <a:rPr lang="en-US" sz="1400" i="1" dirty="0">
                          <a:latin typeface="Franklin Gothic Medium" panose="020B0603020102020204" pitchFamily="34" charset="0"/>
                        </a:rPr>
                        <a:t>2025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011684"/>
                  </a:ext>
                </a:extLst>
              </a:tr>
              <a:tr h="312473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Alexandria/Arlington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255.4 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6"/>
                          </a:solidFill>
                          <a:latin typeface="Franklin Gothic Book" panose="020B0503020102020204" pitchFamily="34" charset="0"/>
                        </a:rPr>
                        <a:t>256.0 K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13012"/>
                  </a:ext>
                </a:extLst>
              </a:tr>
              <a:tr h="22056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D.C. MSA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3.54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46A38"/>
                          </a:solidFill>
                          <a:latin typeface="Franklin Gothic Book" panose="020B0503020102020204" pitchFamily="34" charset="0"/>
                        </a:rPr>
                        <a:t>3.55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889615"/>
                  </a:ext>
                </a:extLst>
              </a:tr>
              <a:tr h="220569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United States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167.48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65665C"/>
                          </a:solidFill>
                          <a:latin typeface="Franklin Gothic Book" panose="020B0503020102020204" pitchFamily="34" charset="0"/>
                        </a:rPr>
                        <a:t>170.65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4444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23685-839E-371B-AF32-0A281C88F6F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002695" y="1066807"/>
            <a:ext cx="9693275" cy="461665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Percentage Change in Labor Force, Year-Over-Year</a:t>
            </a:r>
          </a:p>
        </p:txBody>
      </p:sp>
    </p:spTree>
    <p:extLst>
      <p:ext uri="{BB962C8B-B14F-4D97-AF65-F5344CB8AC3E}">
        <p14:creationId xmlns:p14="http://schemas.microsoft.com/office/powerpoint/2010/main" val="397651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391E9-F73E-47A2-879E-DDC1A03E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362" y="2181124"/>
            <a:ext cx="9692747" cy="720476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5B512-3046-4492-81D3-AC2AEA40C1C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802627" y="3199326"/>
            <a:ext cx="2965938" cy="15141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Franklin Gothic Demi" panose="020B0703020102020204" pitchFamily="34" charset="0"/>
              </a:rPr>
              <a:t>Marisa Hayes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</a:rPr>
              <a:t>Senior Research Analyst,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</a:rPr>
              <a:t>Labor Market Intelligence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  <a:hlinkClick r:id="rId2"/>
              </a:rPr>
              <a:t>mhayes@nvcc.edu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0FC780-143F-158E-B5B0-06696AD60C24}"/>
              </a:ext>
            </a:extLst>
          </p:cNvPr>
          <p:cNvSpPr txBox="1">
            <a:spLocks/>
          </p:cNvSpPr>
          <p:nvPr/>
        </p:nvSpPr>
        <p:spPr>
          <a:xfrm>
            <a:off x="1249363" y="4941079"/>
            <a:ext cx="9692746" cy="4914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2000" b="0" i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63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4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2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  <a:hlinkClick r:id="rId3"/>
              </a:rPr>
              <a:t>www.nvcc.edu/lmi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6AC299-C11A-20D3-4071-223C6C62FD33}"/>
              </a:ext>
            </a:extLst>
          </p:cNvPr>
          <p:cNvSpPr txBox="1">
            <a:spLocks/>
          </p:cNvSpPr>
          <p:nvPr/>
        </p:nvSpPr>
        <p:spPr>
          <a:xfrm>
            <a:off x="6423435" y="3199326"/>
            <a:ext cx="2965938" cy="15141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2000" b="0" i="1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Arial" panose="020B0604020202020204" pitchFamily="34" charset="0"/>
              </a:defRPr>
            </a:lvl2pPr>
            <a:lvl3pPr marL="630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4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68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5"/>
              </a:buClr>
              <a:buSzPct val="100000"/>
              <a:buFontTx/>
              <a:buNone/>
              <a:defRPr sz="12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Franklin Gothic Demi" panose="020B0703020102020204" pitchFamily="34" charset="0"/>
              </a:rPr>
              <a:t>Helen Ding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</a:rPr>
              <a:t>Research Analyst,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</a:rPr>
              <a:t>Labor Market Intelligence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Franklin Gothic Book" panose="020B0503020102020204" pitchFamily="34" charset="0"/>
                <a:hlinkClick r:id="rId4"/>
              </a:rPr>
              <a:t>hding@nvcc.edu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399519"/>
      </p:ext>
    </p:extLst>
  </p:cSld>
  <p:clrMapOvr>
    <a:masterClrMapping/>
  </p:clrMapOvr>
</p:sld>
</file>

<file path=ppt/theme/theme1.xml><?xml version="1.0" encoding="utf-8"?>
<a:theme xmlns:a="http://schemas.openxmlformats.org/drawingml/2006/main" name="1_Dividend">
  <a:themeElements>
    <a:clrScheme name="NOVA Color Scheme">
      <a:dk1>
        <a:srgbClr val="101820"/>
      </a:dk1>
      <a:lt1>
        <a:srgbClr val="FFFFFF"/>
      </a:lt1>
      <a:dk2>
        <a:srgbClr val="65665C"/>
      </a:dk2>
      <a:lt2>
        <a:srgbClr val="EBEBEB"/>
      </a:lt2>
      <a:accent1>
        <a:srgbClr val="004E59"/>
      </a:accent1>
      <a:accent2>
        <a:srgbClr val="691F74"/>
      </a:accent2>
      <a:accent3>
        <a:srgbClr val="002A3A"/>
      </a:accent3>
      <a:accent4>
        <a:srgbClr val="D1D3D3"/>
      </a:accent4>
      <a:accent5>
        <a:srgbClr val="638C1C"/>
      </a:accent5>
      <a:accent6>
        <a:srgbClr val="C99700"/>
      </a:accent6>
      <a:hlink>
        <a:srgbClr val="046938"/>
      </a:hlink>
      <a:folHlink>
        <a:srgbClr val="004E5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0" i="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-Template-Working-Green-06.21.2019" id="{AF60DF2D-5B6E-6548-9C6D-2F032CD6877A}" vid="{C6E7A561-1C60-9B46-AED5-55A98EC013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14469</TotalTime>
  <Words>577</Words>
  <Application>Microsoft Office PowerPoint</Application>
  <PresentationFormat>Widescreen</PresentationFormat>
  <Paragraphs>140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Franklin Gothic Book</vt:lpstr>
      <vt:lpstr>Franklin Gothic Demi</vt:lpstr>
      <vt:lpstr>Franklin Gothic Demi Cond</vt:lpstr>
      <vt:lpstr>Franklin Gothic Medium</vt:lpstr>
      <vt:lpstr>Georgia</vt:lpstr>
      <vt:lpstr>Wingdings 2</vt:lpstr>
      <vt:lpstr>1_Dividend</vt:lpstr>
      <vt:lpstr>Labor market Update Q3 2025 Alexandria/Arlington</vt:lpstr>
      <vt:lpstr>Unemployment</vt:lpstr>
      <vt:lpstr>Unemployment Insurance Claims</vt:lpstr>
      <vt:lpstr>Regional layoffs</vt:lpstr>
      <vt:lpstr>Employment</vt:lpstr>
      <vt:lpstr>Employment by industry</vt:lpstr>
      <vt:lpstr>Change in Job Postings</vt:lpstr>
      <vt:lpstr>Labor force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market Research  at novA</dc:title>
  <dc:creator>Plumlee, Tucker B.</dc:creator>
  <cp:lastModifiedBy>Hayes, Marisa O.</cp:lastModifiedBy>
  <cp:revision>543</cp:revision>
  <dcterms:created xsi:type="dcterms:W3CDTF">2021-03-23T14:13:04Z</dcterms:created>
  <dcterms:modified xsi:type="dcterms:W3CDTF">2025-06-26T12:14:41Z</dcterms:modified>
</cp:coreProperties>
</file>