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369" r:id="rId3"/>
    <p:sldId id="370" r:id="rId4"/>
    <p:sldId id="371" r:id="rId5"/>
    <p:sldId id="262" r:id="rId6"/>
    <p:sldId id="347" r:id="rId7"/>
    <p:sldId id="385" r:id="rId8"/>
    <p:sldId id="373" r:id="rId9"/>
    <p:sldId id="381" r:id="rId10"/>
    <p:sldId id="382" r:id="rId11"/>
    <p:sldId id="380" r:id="rId12"/>
    <p:sldId id="384"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umlee, Tucker B." initials="PTB" lastIdx="16" clrIdx="0">
    <p:extLst>
      <p:ext uri="{19B8F6BF-5375-455C-9EA6-DF929625EA0E}">
        <p15:presenceInfo xmlns:p15="http://schemas.microsoft.com/office/powerpoint/2012/main" userId="S::tplumlee@nvcc.edu::204fa1d7-d71f-436c-855a-f708778190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A38"/>
    <a:srgbClr val="638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618" autoAdjust="0"/>
  </p:normalViewPr>
  <p:slideViewPr>
    <p:cSldViewPr snapToGrid="0">
      <p:cViewPr varScale="1">
        <p:scale>
          <a:sx n="67" d="100"/>
          <a:sy n="67" d="100"/>
        </p:scale>
        <p:origin x="3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n-eqnacifs1.nvcc.edu\homes$\an\tplumlee\Presentation%20Prep\AARWC%20LMI%20Updates\2022_Q3\AARWC%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Data\Grocery%20Posting%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plumlee\Dropbox\~WORKING\Falls%20Church%20Chamber%20Pres\Data\CPI%20Dat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AARWC%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AARWC%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AARWC%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eqnacifs1.nvcc.edu\homes$\an\tplumlee\Presentation%20Prep\AARWC%20LMI%20Updates\2022_Q3\AARWC%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eqnacifs1.nvcc.edu\homes$\an\tplumlee\Presentation%20Prep\AARWC%20LMI%20Updates\2022_Q3\AARWC%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AARWC%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eqnacifs1.nvcc.edu\homes$\an\tplumlee\Presentation%20Prep\AARWC%20LMI%20Updates\2022_Q3\Data\JOLTS%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eqnacifs1\homes$\AN\tplumlee\Presentation%20Prep\AARWC%20LMI%20Updates\2022_Q3\Data\Grocery%20Posting%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98683985158817E-2"/>
          <c:y val="1.9732214286345619E-2"/>
          <c:w val="0.85765688408550655"/>
          <c:h val="0.82598024579683704"/>
        </c:manualLayout>
      </c:layout>
      <c:lineChart>
        <c:grouping val="standard"/>
        <c:varyColors val="0"/>
        <c:ser>
          <c:idx val="1"/>
          <c:order val="0"/>
          <c:tx>
            <c:strRef>
              <c:f>Employment!$G$1</c:f>
              <c:strCache>
                <c:ptCount val="1"/>
                <c:pt idx="0">
                  <c:v>Northern Virginia</c:v>
                </c:pt>
              </c:strCache>
            </c:strRef>
          </c:tx>
          <c:spPr>
            <a:ln w="22225" cap="rnd">
              <a:solidFill>
                <a:schemeClr val="accent5"/>
              </a:solidFill>
              <a:round/>
            </a:ln>
            <a:effectLst/>
          </c:spPr>
          <c:marker>
            <c:symbol val="none"/>
          </c:marker>
          <c:dPt>
            <c:idx val="28"/>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00-E924-4E8A-A665-C309B53E60F2}"/>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24-4E8A-A665-C309B53E60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Employment!$A$32:$A$60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Employment!$G$32:$G$60</c:f>
              <c:numCache>
                <c:formatCode>0.0%</c:formatCode>
                <c:ptCount val="29"/>
                <c:pt idx="0">
                  <c:v>9.54449710373881E-3</c:v>
                </c:pt>
                <c:pt idx="1">
                  <c:v>1.1321748288572962E-2</c:v>
                </c:pt>
                <c:pt idx="2">
                  <c:v>8.820431806213707E-3</c:v>
                </c:pt>
                <c:pt idx="3">
                  <c:v>-0.10762243285939968</c:v>
                </c:pt>
                <c:pt idx="4">
                  <c:v>-0.10505529225908382</c:v>
                </c:pt>
                <c:pt idx="5">
                  <c:v>-8.8467614533965303E-2</c:v>
                </c:pt>
                <c:pt idx="6">
                  <c:v>-7.5434439178515098E-2</c:v>
                </c:pt>
                <c:pt idx="7">
                  <c:v>-5.5226434965771516E-2</c:v>
                </c:pt>
                <c:pt idx="8">
                  <c:v>-4.8512374934175907E-2</c:v>
                </c:pt>
                <c:pt idx="9">
                  <c:v>-4.5286993154291702E-2</c:v>
                </c:pt>
                <c:pt idx="10">
                  <c:v>-4.3707214323328129E-2</c:v>
                </c:pt>
                <c:pt idx="11">
                  <c:v>-4.0218536071616726E-2</c:v>
                </c:pt>
                <c:pt idx="12">
                  <c:v>-3.6071616640336986E-2</c:v>
                </c:pt>
                <c:pt idx="13">
                  <c:v>-3.495260663507118E-2</c:v>
                </c:pt>
                <c:pt idx="14">
                  <c:v>-3.0871511321748348E-2</c:v>
                </c:pt>
                <c:pt idx="15">
                  <c:v>-2.7975250131648234E-2</c:v>
                </c:pt>
                <c:pt idx="16">
                  <c:v>-2.6527119536598177E-2</c:v>
                </c:pt>
                <c:pt idx="17">
                  <c:v>-2.5144813059505031E-2</c:v>
                </c:pt>
                <c:pt idx="18">
                  <c:v>-1.9483938915218626E-2</c:v>
                </c:pt>
                <c:pt idx="19">
                  <c:v>-1.3954713006845738E-2</c:v>
                </c:pt>
                <c:pt idx="20">
                  <c:v>-1.6587677725118512E-2</c:v>
                </c:pt>
                <c:pt idx="21">
                  <c:v>-1.3164823591363875E-2</c:v>
                </c:pt>
                <c:pt idx="22">
                  <c:v>-1.1585044760400301E-2</c:v>
                </c:pt>
                <c:pt idx="23">
                  <c:v>-1.1387572406529722E-2</c:v>
                </c:pt>
                <c:pt idx="24">
                  <c:v>-1.1321748288572962E-2</c:v>
                </c:pt>
                <c:pt idx="25">
                  <c:v>-3.8177988414954938E-3</c:v>
                </c:pt>
                <c:pt idx="26">
                  <c:v>7.2406529752495332E-4</c:v>
                </c:pt>
                <c:pt idx="27">
                  <c:v>9.2153765139538148E-4</c:v>
                </c:pt>
                <c:pt idx="28">
                  <c:v>2.1063717746182499E-3</c:v>
                </c:pt>
              </c:numCache>
            </c:numRef>
          </c:val>
          <c:smooth val="0"/>
          <c:extLst>
            <c:ext xmlns:c16="http://schemas.microsoft.com/office/drawing/2014/chart" uri="{C3380CC4-5D6E-409C-BE32-E72D297353CC}">
              <c16:uniqueId val="{00000001-E924-4E8A-A665-C309B53E60F2}"/>
            </c:ext>
          </c:extLst>
        </c:ser>
        <c:ser>
          <c:idx val="0"/>
          <c:order val="1"/>
          <c:tx>
            <c:strRef>
              <c:f>Employment!$F$1</c:f>
              <c:strCache>
                <c:ptCount val="1"/>
                <c:pt idx="0">
                  <c:v>Washington D.C. MSA</c:v>
                </c:pt>
              </c:strCache>
            </c:strRef>
          </c:tx>
          <c:spPr>
            <a:ln w="22225" cap="rnd">
              <a:solidFill>
                <a:schemeClr val="accent6"/>
              </a:solidFill>
              <a:round/>
            </a:ln>
            <a:effectLst/>
          </c:spPr>
          <c:marker>
            <c:symbol val="none"/>
          </c:marker>
          <c:dPt>
            <c:idx val="2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2-E924-4E8A-A665-C309B53E60F2}"/>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24-4E8A-A665-C309B53E60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Employment!$A$32:$A$60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Employment!$F$32:$F$60</c:f>
              <c:numCache>
                <c:formatCode>0.0%</c:formatCode>
                <c:ptCount val="29"/>
                <c:pt idx="0">
                  <c:v>1.3280570794735793E-2</c:v>
                </c:pt>
                <c:pt idx="1">
                  <c:v>1.5498995713043822E-2</c:v>
                </c:pt>
                <c:pt idx="2">
                  <c:v>6.2355727433522747E-3</c:v>
                </c:pt>
                <c:pt idx="3">
                  <c:v>-0.11298977725814661</c:v>
                </c:pt>
                <c:pt idx="4">
                  <c:v>-0.1094522888748988</c:v>
                </c:pt>
                <c:pt idx="5">
                  <c:v>-9.6531462661510331E-2</c:v>
                </c:pt>
                <c:pt idx="6">
                  <c:v>-8.280121114009048E-2</c:v>
                </c:pt>
                <c:pt idx="7">
                  <c:v>-7.0000299787151124E-2</c:v>
                </c:pt>
                <c:pt idx="8">
                  <c:v>-6.1276493689480363E-2</c:v>
                </c:pt>
                <c:pt idx="9">
                  <c:v>-5.9177983631621446E-2</c:v>
                </c:pt>
                <c:pt idx="10">
                  <c:v>-5.6899601283088928E-2</c:v>
                </c:pt>
                <c:pt idx="11">
                  <c:v>-5.4711155079893277E-2</c:v>
                </c:pt>
                <c:pt idx="12">
                  <c:v>-5.2732559882483328E-2</c:v>
                </c:pt>
                <c:pt idx="13">
                  <c:v>-5.1683304853553873E-2</c:v>
                </c:pt>
                <c:pt idx="14">
                  <c:v>-4.9374943789909115E-2</c:v>
                </c:pt>
                <c:pt idx="15">
                  <c:v>-4.6856731720478384E-2</c:v>
                </c:pt>
                <c:pt idx="16">
                  <c:v>-4.3678987918577758E-2</c:v>
                </c:pt>
                <c:pt idx="17">
                  <c:v>-4.1370626854933E-2</c:v>
                </c:pt>
                <c:pt idx="18">
                  <c:v>-3.570464969871389E-2</c:v>
                </c:pt>
                <c:pt idx="19">
                  <c:v>-3.150762958299605E-2</c:v>
                </c:pt>
                <c:pt idx="20">
                  <c:v>-3.0968012710975129E-2</c:v>
                </c:pt>
                <c:pt idx="21">
                  <c:v>-2.5541865275654232E-2</c:v>
                </c:pt>
                <c:pt idx="22">
                  <c:v>-2.3233504212009475E-2</c:v>
                </c:pt>
                <c:pt idx="23">
                  <c:v>-2.1134994154150554E-2</c:v>
                </c:pt>
                <c:pt idx="24">
                  <c:v>-2.0895164433252338E-2</c:v>
                </c:pt>
                <c:pt idx="25">
                  <c:v>-1.6428335881524037E-2</c:v>
                </c:pt>
                <c:pt idx="26">
                  <c:v>-1.4689570405012443E-2</c:v>
                </c:pt>
                <c:pt idx="27">
                  <c:v>-1.3880145096981062E-2</c:v>
                </c:pt>
                <c:pt idx="28">
                  <c:v>-1.1421890457774954E-2</c:v>
                </c:pt>
              </c:numCache>
            </c:numRef>
          </c:val>
          <c:smooth val="0"/>
          <c:extLst>
            <c:ext xmlns:c16="http://schemas.microsoft.com/office/drawing/2014/chart" uri="{C3380CC4-5D6E-409C-BE32-E72D297353CC}">
              <c16:uniqueId val="{00000003-E924-4E8A-A665-C309B53E60F2}"/>
            </c:ext>
          </c:extLst>
        </c:ser>
        <c:ser>
          <c:idx val="3"/>
          <c:order val="2"/>
          <c:tx>
            <c:strRef>
              <c:f>Employment!$I$1</c:f>
              <c:strCache>
                <c:ptCount val="1"/>
                <c:pt idx="0">
                  <c:v>USA</c:v>
                </c:pt>
              </c:strCache>
            </c:strRef>
          </c:tx>
          <c:spPr>
            <a:ln w="22225" cap="rnd">
              <a:solidFill>
                <a:schemeClr val="accent2"/>
              </a:solidFill>
              <a:round/>
            </a:ln>
            <a:effectLst/>
          </c:spPr>
          <c:marker>
            <c:symbol val="none"/>
          </c:marker>
          <c:dPt>
            <c:idx val="2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4-E924-4E8A-A665-C309B53E60F2}"/>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24-4E8A-A665-C309B53E60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Employment!$A$32:$A$60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Employment!$I$32:$I$60</c:f>
              <c:numCache>
                <c:formatCode>0.0%</c:formatCode>
                <c:ptCount val="29"/>
                <c:pt idx="0">
                  <c:v>1.3814934524007864E-2</c:v>
                </c:pt>
                <c:pt idx="1">
                  <c:v>1.6320682416447303E-2</c:v>
                </c:pt>
                <c:pt idx="2">
                  <c:v>6.3376761853986873E-3</c:v>
                </c:pt>
                <c:pt idx="3">
                  <c:v>-0.13023224817566892</c:v>
                </c:pt>
                <c:pt idx="4">
                  <c:v>-0.11262537069741095</c:v>
                </c:pt>
                <c:pt idx="5">
                  <c:v>-8.2603045549965018E-2</c:v>
                </c:pt>
                <c:pt idx="6">
                  <c:v>-7.335310386191729E-2</c:v>
                </c:pt>
                <c:pt idx="7">
                  <c:v>-6.2257172370130953E-2</c:v>
                </c:pt>
                <c:pt idx="8">
                  <c:v>-5.6132751324514348E-2</c:v>
                </c:pt>
                <c:pt idx="9">
                  <c:v>-5.1820998967045416E-2</c:v>
                </c:pt>
                <c:pt idx="10">
                  <c:v>-4.9601812668688149E-2</c:v>
                </c:pt>
                <c:pt idx="11">
                  <c:v>-5.0368198327279998E-2</c:v>
                </c:pt>
                <c:pt idx="12">
                  <c:v>-4.6902802305821202E-2</c:v>
                </c:pt>
                <c:pt idx="13">
                  <c:v>-4.2171203891906303E-2</c:v>
                </c:pt>
                <c:pt idx="14">
                  <c:v>-3.7479590816700541E-2</c:v>
                </c:pt>
                <c:pt idx="15">
                  <c:v>-3.5726900136616571E-2</c:v>
                </c:pt>
                <c:pt idx="16">
                  <c:v>-3.2747992402785649E-2</c:v>
                </c:pt>
                <c:pt idx="17">
                  <c:v>-2.9036020125953816E-2</c:v>
                </c:pt>
                <c:pt idx="18">
                  <c:v>-2.4444370397520909E-2</c:v>
                </c:pt>
                <c:pt idx="19">
                  <c:v>-2.0998967045416681E-2</c:v>
                </c:pt>
                <c:pt idx="20">
                  <c:v>-1.8173336443304121E-2</c:v>
                </c:pt>
                <c:pt idx="21">
                  <c:v>-1.3661657392289493E-2</c:v>
                </c:pt>
                <c:pt idx="22">
                  <c:v>-9.3499050348205652E-3</c:v>
                </c:pt>
                <c:pt idx="23">
                  <c:v>-5.4313418413248476E-3</c:v>
                </c:pt>
                <c:pt idx="24">
                  <c:v>-2.0725733897570889E-3</c:v>
                </c:pt>
                <c:pt idx="25">
                  <c:v>2.6856819166305688E-3</c:v>
                </c:pt>
                <c:pt idx="26">
                  <c:v>5.3380427176701875E-3</c:v>
                </c:pt>
                <c:pt idx="27">
                  <c:v>8.2436439972010268E-3</c:v>
                </c:pt>
                <c:pt idx="28">
                  <c:v>1.0842691013295125E-2</c:v>
                </c:pt>
              </c:numCache>
            </c:numRef>
          </c:val>
          <c:smooth val="0"/>
          <c:extLst>
            <c:ext xmlns:c16="http://schemas.microsoft.com/office/drawing/2014/chart" uri="{C3380CC4-5D6E-409C-BE32-E72D297353CC}">
              <c16:uniqueId val="{00000005-E924-4E8A-A665-C309B53E60F2}"/>
            </c:ext>
          </c:extLst>
        </c:ser>
        <c:dLbls>
          <c:showLegendKey val="0"/>
          <c:showVal val="0"/>
          <c:showCatName val="0"/>
          <c:showSerName val="0"/>
          <c:showPercent val="0"/>
          <c:showBubbleSize val="0"/>
        </c:dLbls>
        <c:smooth val="0"/>
        <c:axId val="568107744"/>
        <c:axId val="568105664"/>
        <c:extLst/>
      </c:lineChart>
      <c:dateAx>
        <c:axId val="568107744"/>
        <c:scaling>
          <c:orientation val="minMax"/>
        </c:scaling>
        <c:delete val="0"/>
        <c:axPos val="b"/>
        <c:numFmt formatCode="mmm\ yyyy" sourceLinked="0"/>
        <c:majorTickMark val="cross"/>
        <c:minorTickMark val="none"/>
        <c:tickLblPos val="low"/>
        <c:spPr>
          <a:noFill/>
          <a:ln w="9525" cap="flat" cmpd="sng" algn="ctr">
            <a:solidFill>
              <a:schemeClr val="tx1"/>
            </a:solidFill>
            <a:round/>
          </a:ln>
          <a:effectLst/>
        </c:spPr>
        <c:txPr>
          <a:bodyPr rot="-27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568105664"/>
        <c:crosses val="autoZero"/>
        <c:auto val="1"/>
        <c:lblOffset val="100"/>
        <c:baseTimeUnit val="months"/>
      </c:dateAx>
      <c:valAx>
        <c:axId val="56810566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a:solidFill>
                      <a:schemeClr val="tx2"/>
                    </a:solidFill>
                    <a:latin typeface="Franklin Gothic Book" panose="020B0503020102020204" pitchFamily="34" charset="0"/>
                  </a:rPr>
                  <a:t>% Change from January 2020</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568107744"/>
        <c:crosses val="autoZero"/>
        <c:crossBetween val="midCat"/>
      </c:valAx>
      <c:spPr>
        <a:noFill/>
        <a:ln>
          <a:noFill/>
        </a:ln>
        <a:effectLst/>
      </c:spPr>
    </c:plotArea>
    <c:legend>
      <c:legendPos val="b"/>
      <c:layout>
        <c:manualLayout>
          <c:xMode val="edge"/>
          <c:yMode val="edge"/>
          <c:x val="0.74034080184730222"/>
          <c:y val="0.51063841254107545"/>
          <c:w val="0.22129439781538546"/>
          <c:h val="0.261404627882456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3549649736348"/>
          <c:y val="2.4684900260936414E-2"/>
          <c:w val="0.86999860732935852"/>
          <c:h val="0.90154335323393542"/>
        </c:manualLayout>
      </c:layout>
      <c:lineChart>
        <c:grouping val="standard"/>
        <c:varyColors val="0"/>
        <c:ser>
          <c:idx val="0"/>
          <c:order val="0"/>
          <c:tx>
            <c:strRef>
              <c:f>Sheet1!$I$2</c:f>
              <c:strCache>
                <c:ptCount val="1"/>
                <c:pt idx="0">
                  <c:v>Grocery</c:v>
                </c:pt>
              </c:strCache>
            </c:strRef>
          </c:tx>
          <c:spPr>
            <a:ln w="22225" cap="rnd">
              <a:solidFill>
                <a:schemeClr val="accent5"/>
              </a:solidFill>
              <a:round/>
            </a:ln>
            <a:effectLst/>
          </c:spPr>
          <c:marker>
            <c:symbol val="none"/>
          </c:marker>
          <c:cat>
            <c:numRef>
              <c:f>Sheet1!$B$39:$B$82</c:f>
              <c:numCache>
                <c:formatCode>mmm\ yyyy</c:formatCode>
                <c:ptCount val="44"/>
                <c:pt idx="0">
                  <c:v>40544</c:v>
                </c:pt>
                <c:pt idx="1">
                  <c:v>40634</c:v>
                </c:pt>
                <c:pt idx="2">
                  <c:v>40725</c:v>
                </c:pt>
                <c:pt idx="3">
                  <c:v>40817</c:v>
                </c:pt>
                <c:pt idx="4">
                  <c:v>40909</c:v>
                </c:pt>
                <c:pt idx="5">
                  <c:v>41000</c:v>
                </c:pt>
                <c:pt idx="6">
                  <c:v>41091</c:v>
                </c:pt>
                <c:pt idx="7">
                  <c:v>41183</c:v>
                </c:pt>
                <c:pt idx="8">
                  <c:v>41275</c:v>
                </c:pt>
                <c:pt idx="9">
                  <c:v>41365</c:v>
                </c:pt>
                <c:pt idx="10">
                  <c:v>41456</c:v>
                </c:pt>
                <c:pt idx="11">
                  <c:v>41548</c:v>
                </c:pt>
                <c:pt idx="12">
                  <c:v>41640</c:v>
                </c:pt>
                <c:pt idx="13">
                  <c:v>41730</c:v>
                </c:pt>
                <c:pt idx="14">
                  <c:v>41821</c:v>
                </c:pt>
                <c:pt idx="15">
                  <c:v>41913</c:v>
                </c:pt>
                <c:pt idx="16">
                  <c:v>42005</c:v>
                </c:pt>
                <c:pt idx="17">
                  <c:v>42095</c:v>
                </c:pt>
                <c:pt idx="18">
                  <c:v>42186</c:v>
                </c:pt>
                <c:pt idx="19">
                  <c:v>42278</c:v>
                </c:pt>
                <c:pt idx="20">
                  <c:v>42370</c:v>
                </c:pt>
                <c:pt idx="21">
                  <c:v>42461</c:v>
                </c:pt>
                <c:pt idx="22">
                  <c:v>42552</c:v>
                </c:pt>
                <c:pt idx="23">
                  <c:v>42644</c:v>
                </c:pt>
                <c:pt idx="24">
                  <c:v>42736</c:v>
                </c:pt>
                <c:pt idx="25">
                  <c:v>42826</c:v>
                </c:pt>
                <c:pt idx="26">
                  <c:v>42917</c:v>
                </c:pt>
                <c:pt idx="27">
                  <c:v>43009</c:v>
                </c:pt>
                <c:pt idx="28">
                  <c:v>43101</c:v>
                </c:pt>
                <c:pt idx="29">
                  <c:v>43191</c:v>
                </c:pt>
                <c:pt idx="30">
                  <c:v>43282</c:v>
                </c:pt>
                <c:pt idx="31">
                  <c:v>43374</c:v>
                </c:pt>
                <c:pt idx="32">
                  <c:v>43466</c:v>
                </c:pt>
                <c:pt idx="33">
                  <c:v>43556</c:v>
                </c:pt>
                <c:pt idx="34">
                  <c:v>43647</c:v>
                </c:pt>
                <c:pt idx="35">
                  <c:v>43739</c:v>
                </c:pt>
                <c:pt idx="36">
                  <c:v>43831</c:v>
                </c:pt>
                <c:pt idx="37">
                  <c:v>43922</c:v>
                </c:pt>
                <c:pt idx="38">
                  <c:v>44013</c:v>
                </c:pt>
                <c:pt idx="39">
                  <c:v>44105</c:v>
                </c:pt>
                <c:pt idx="40">
                  <c:v>44197</c:v>
                </c:pt>
                <c:pt idx="41">
                  <c:v>44287</c:v>
                </c:pt>
                <c:pt idx="42">
                  <c:v>44378</c:v>
                </c:pt>
                <c:pt idx="43">
                  <c:v>44470</c:v>
                </c:pt>
              </c:numCache>
            </c:numRef>
          </c:cat>
          <c:val>
            <c:numRef>
              <c:f>Sheet1!$I$3:$I$82</c:f>
              <c:numCache>
                <c:formatCode>General</c:formatCode>
                <c:ptCount val="44"/>
                <c:pt idx="0">
                  <c:v>97.888314862089288</c:v>
                </c:pt>
                <c:pt idx="1">
                  <c:v>96.763213708271564</c:v>
                </c:pt>
                <c:pt idx="2">
                  <c:v>95.977770659206598</c:v>
                </c:pt>
                <c:pt idx="3">
                  <c:v>95.38593680497948</c:v>
                </c:pt>
                <c:pt idx="4">
                  <c:v>96.087893292761223</c:v>
                </c:pt>
                <c:pt idx="5">
                  <c:v>96.027660102209239</c:v>
                </c:pt>
                <c:pt idx="6">
                  <c:v>96.118515606674222</c:v>
                </c:pt>
                <c:pt idx="7">
                  <c:v>96.857788649924785</c:v>
                </c:pt>
                <c:pt idx="8">
                  <c:v>96.908006469757595</c:v>
                </c:pt>
                <c:pt idx="9">
                  <c:v>97.527345229738998</c:v>
                </c:pt>
                <c:pt idx="10">
                  <c:v>97.499751070231298</c:v>
                </c:pt>
                <c:pt idx="11">
                  <c:v>97.921098947153311</c:v>
                </c:pt>
                <c:pt idx="12">
                  <c:v>98.591146868549501</c:v>
                </c:pt>
                <c:pt idx="13">
                  <c:v>98.655477731317959</c:v>
                </c:pt>
                <c:pt idx="14">
                  <c:v>99.431676724786357</c:v>
                </c:pt>
                <c:pt idx="15">
                  <c:v>100.48827860647403</c:v>
                </c:pt>
                <c:pt idx="16">
                  <c:v>100</c:v>
                </c:pt>
                <c:pt idx="17">
                  <c:v>99.842433447634534</c:v>
                </c:pt>
                <c:pt idx="18">
                  <c:v>101.05477993210631</c:v>
                </c:pt>
                <c:pt idx="19">
                  <c:v>102.83076964044288</c:v>
                </c:pt>
                <c:pt idx="20">
                  <c:v>105.35485615811872</c:v>
                </c:pt>
                <c:pt idx="21">
                  <c:v>106.05203746752146</c:v>
                </c:pt>
                <c:pt idx="22">
                  <c:v>107.03405952611634</c:v>
                </c:pt>
                <c:pt idx="23">
                  <c:v>107.26536982131385</c:v>
                </c:pt>
                <c:pt idx="24">
                  <c:v>109.01235782322041</c:v>
                </c:pt>
                <c:pt idx="25">
                  <c:v>110.2189177132215</c:v>
                </c:pt>
                <c:pt idx="26">
                  <c:v>111.79401300901701</c:v>
                </c:pt>
                <c:pt idx="27">
                  <c:v>111.20130714602622</c:v>
                </c:pt>
                <c:pt idx="28">
                  <c:v>112.48958657969487</c:v>
                </c:pt>
                <c:pt idx="29">
                  <c:v>112.86172899324963</c:v>
                </c:pt>
                <c:pt idx="30">
                  <c:v>113.72744743072892</c:v>
                </c:pt>
                <c:pt idx="31">
                  <c:v>115.00988499795304</c:v>
                </c:pt>
                <c:pt idx="32">
                  <c:v>116.29258996597964</c:v>
                </c:pt>
                <c:pt idx="33">
                  <c:v>117.87246575051964</c:v>
                </c:pt>
                <c:pt idx="34">
                  <c:v>118.67572532443791</c:v>
                </c:pt>
                <c:pt idx="35">
                  <c:v>119.31966281766684</c:v>
                </c:pt>
                <c:pt idx="36">
                  <c:v>119.89641231146959</c:v>
                </c:pt>
                <c:pt idx="37">
                  <c:v>123.37107848936726</c:v>
                </c:pt>
                <c:pt idx="38">
                  <c:v>125.56084807192782</c:v>
                </c:pt>
                <c:pt idx="39">
                  <c:v>128.3641516702568</c:v>
                </c:pt>
                <c:pt idx="40">
                  <c:v>126.98945978713559</c:v>
                </c:pt>
                <c:pt idx="41">
                  <c:v>124.39466447766503</c:v>
                </c:pt>
                <c:pt idx="42">
                  <c:v>125.08277015049403</c:v>
                </c:pt>
                <c:pt idx="43">
                  <c:v>125.35156886596019</c:v>
                </c:pt>
              </c:numCache>
            </c:numRef>
          </c:val>
          <c:smooth val="0"/>
          <c:extLst>
            <c:ext xmlns:c16="http://schemas.microsoft.com/office/drawing/2014/chart" uri="{C3380CC4-5D6E-409C-BE32-E72D297353CC}">
              <c16:uniqueId val="{00000000-9B99-42BF-A627-EA9B97BDFD9A}"/>
            </c:ext>
          </c:extLst>
        </c:ser>
        <c:ser>
          <c:idx val="1"/>
          <c:order val="1"/>
          <c:tx>
            <c:strRef>
              <c:f>Sheet1!$J$2</c:f>
              <c:strCache>
                <c:ptCount val="1"/>
                <c:pt idx="0">
                  <c:v>Retail</c:v>
                </c:pt>
              </c:strCache>
            </c:strRef>
          </c:tx>
          <c:spPr>
            <a:ln w="22225" cap="rnd">
              <a:solidFill>
                <a:schemeClr val="accent6"/>
              </a:solidFill>
              <a:round/>
            </a:ln>
            <a:effectLst/>
          </c:spPr>
          <c:marker>
            <c:symbol val="none"/>
          </c:marker>
          <c:cat>
            <c:numRef>
              <c:f>Sheet1!$B$39:$B$82</c:f>
              <c:numCache>
                <c:formatCode>mmm\ yyyy</c:formatCode>
                <c:ptCount val="44"/>
                <c:pt idx="0">
                  <c:v>40544</c:v>
                </c:pt>
                <c:pt idx="1">
                  <c:v>40634</c:v>
                </c:pt>
                <c:pt idx="2">
                  <c:v>40725</c:v>
                </c:pt>
                <c:pt idx="3">
                  <c:v>40817</c:v>
                </c:pt>
                <c:pt idx="4">
                  <c:v>40909</c:v>
                </c:pt>
                <c:pt idx="5">
                  <c:v>41000</c:v>
                </c:pt>
                <c:pt idx="6">
                  <c:v>41091</c:v>
                </c:pt>
                <c:pt idx="7">
                  <c:v>41183</c:v>
                </c:pt>
                <c:pt idx="8">
                  <c:v>41275</c:v>
                </c:pt>
                <c:pt idx="9">
                  <c:v>41365</c:v>
                </c:pt>
                <c:pt idx="10">
                  <c:v>41456</c:v>
                </c:pt>
                <c:pt idx="11">
                  <c:v>41548</c:v>
                </c:pt>
                <c:pt idx="12">
                  <c:v>41640</c:v>
                </c:pt>
                <c:pt idx="13">
                  <c:v>41730</c:v>
                </c:pt>
                <c:pt idx="14">
                  <c:v>41821</c:v>
                </c:pt>
                <c:pt idx="15">
                  <c:v>41913</c:v>
                </c:pt>
                <c:pt idx="16">
                  <c:v>42005</c:v>
                </c:pt>
                <c:pt idx="17">
                  <c:v>42095</c:v>
                </c:pt>
                <c:pt idx="18">
                  <c:v>42186</c:v>
                </c:pt>
                <c:pt idx="19">
                  <c:v>42278</c:v>
                </c:pt>
                <c:pt idx="20">
                  <c:v>42370</c:v>
                </c:pt>
                <c:pt idx="21">
                  <c:v>42461</c:v>
                </c:pt>
                <c:pt idx="22">
                  <c:v>42552</c:v>
                </c:pt>
                <c:pt idx="23">
                  <c:v>42644</c:v>
                </c:pt>
                <c:pt idx="24">
                  <c:v>42736</c:v>
                </c:pt>
                <c:pt idx="25">
                  <c:v>42826</c:v>
                </c:pt>
                <c:pt idx="26">
                  <c:v>42917</c:v>
                </c:pt>
                <c:pt idx="27">
                  <c:v>43009</c:v>
                </c:pt>
                <c:pt idx="28">
                  <c:v>43101</c:v>
                </c:pt>
                <c:pt idx="29">
                  <c:v>43191</c:v>
                </c:pt>
                <c:pt idx="30">
                  <c:v>43282</c:v>
                </c:pt>
                <c:pt idx="31">
                  <c:v>43374</c:v>
                </c:pt>
                <c:pt idx="32">
                  <c:v>43466</c:v>
                </c:pt>
                <c:pt idx="33">
                  <c:v>43556</c:v>
                </c:pt>
                <c:pt idx="34">
                  <c:v>43647</c:v>
                </c:pt>
                <c:pt idx="35">
                  <c:v>43739</c:v>
                </c:pt>
                <c:pt idx="36">
                  <c:v>43831</c:v>
                </c:pt>
                <c:pt idx="37">
                  <c:v>43922</c:v>
                </c:pt>
                <c:pt idx="38">
                  <c:v>44013</c:v>
                </c:pt>
                <c:pt idx="39">
                  <c:v>44105</c:v>
                </c:pt>
                <c:pt idx="40">
                  <c:v>44197</c:v>
                </c:pt>
                <c:pt idx="41">
                  <c:v>44287</c:v>
                </c:pt>
                <c:pt idx="42">
                  <c:v>44378</c:v>
                </c:pt>
                <c:pt idx="43">
                  <c:v>44470</c:v>
                </c:pt>
              </c:numCache>
            </c:numRef>
          </c:cat>
          <c:val>
            <c:numRef>
              <c:f>Sheet1!$J$3:$J$82</c:f>
              <c:numCache>
                <c:formatCode>General</c:formatCode>
                <c:ptCount val="44"/>
                <c:pt idx="0">
                  <c:v>92.981549987716733</c:v>
                </c:pt>
                <c:pt idx="1">
                  <c:v>93.252608903730788</c:v>
                </c:pt>
                <c:pt idx="2">
                  <c:v>94.315518105997171</c:v>
                </c:pt>
                <c:pt idx="3">
                  <c:v>94.15723669916126</c:v>
                </c:pt>
                <c:pt idx="4">
                  <c:v>95.103783055542067</c:v>
                </c:pt>
                <c:pt idx="5">
                  <c:v>95.299728600935779</c:v>
                </c:pt>
                <c:pt idx="6">
                  <c:v>94.929834575716626</c:v>
                </c:pt>
                <c:pt idx="7">
                  <c:v>95.613274950164794</c:v>
                </c:pt>
                <c:pt idx="8">
                  <c:v>95.834966687001085</c:v>
                </c:pt>
                <c:pt idx="9">
                  <c:v>96.644348301685937</c:v>
                </c:pt>
                <c:pt idx="10">
                  <c:v>97.06677115457947</c:v>
                </c:pt>
                <c:pt idx="11">
                  <c:v>97.861642156342299</c:v>
                </c:pt>
                <c:pt idx="12">
                  <c:v>98.210721263300115</c:v>
                </c:pt>
                <c:pt idx="13">
                  <c:v>98.766184865703039</c:v>
                </c:pt>
                <c:pt idx="14">
                  <c:v>99.316258395334216</c:v>
                </c:pt>
                <c:pt idx="15">
                  <c:v>99.902225865215328</c:v>
                </c:pt>
                <c:pt idx="16">
                  <c:v>100</c:v>
                </c:pt>
                <c:pt idx="17">
                  <c:v>100.23552799143067</c:v>
                </c:pt>
                <c:pt idx="18">
                  <c:v>100.86178650267131</c:v>
                </c:pt>
                <c:pt idx="19">
                  <c:v>102.2865368354164</c:v>
                </c:pt>
                <c:pt idx="20">
                  <c:v>102.29291674098467</c:v>
                </c:pt>
                <c:pt idx="21">
                  <c:v>102.92514028898177</c:v>
                </c:pt>
                <c:pt idx="22">
                  <c:v>104.31000773896115</c:v>
                </c:pt>
                <c:pt idx="23">
                  <c:v>103.81644507910033</c:v>
                </c:pt>
                <c:pt idx="24">
                  <c:v>105.55527714156088</c:v>
                </c:pt>
                <c:pt idx="25">
                  <c:v>105.83196832327776</c:v>
                </c:pt>
                <c:pt idx="26">
                  <c:v>105.44210592423262</c:v>
                </c:pt>
                <c:pt idx="27">
                  <c:v>105.68355291160208</c:v>
                </c:pt>
                <c:pt idx="28">
                  <c:v>106.15862271368532</c:v>
                </c:pt>
                <c:pt idx="29">
                  <c:v>107.08365507347364</c:v>
                </c:pt>
                <c:pt idx="30">
                  <c:v>108.01111671014564</c:v>
                </c:pt>
                <c:pt idx="31">
                  <c:v>109.21564556180768</c:v>
                </c:pt>
                <c:pt idx="32">
                  <c:v>110.5670982040731</c:v>
                </c:pt>
                <c:pt idx="33">
                  <c:v>113.06371635910844</c:v>
                </c:pt>
                <c:pt idx="34">
                  <c:v>114.2241974879958</c:v>
                </c:pt>
                <c:pt idx="35">
                  <c:v>115.36643064874379</c:v>
                </c:pt>
                <c:pt idx="36">
                  <c:v>116.29082102584998</c:v>
                </c:pt>
                <c:pt idx="37">
                  <c:v>117.55860477045216</c:v>
                </c:pt>
                <c:pt idx="38">
                  <c:v>120.15080452113065</c:v>
                </c:pt>
                <c:pt idx="39">
                  <c:v>124.33667006416327</c:v>
                </c:pt>
                <c:pt idx="40">
                  <c:v>125.3695776696708</c:v>
                </c:pt>
                <c:pt idx="41">
                  <c:v>126.99448718029348</c:v>
                </c:pt>
                <c:pt idx="42">
                  <c:v>129.53333030873449</c:v>
                </c:pt>
                <c:pt idx="43">
                  <c:v>131.74623991446018</c:v>
                </c:pt>
              </c:numCache>
            </c:numRef>
          </c:val>
          <c:smooth val="0"/>
          <c:extLst>
            <c:ext xmlns:c16="http://schemas.microsoft.com/office/drawing/2014/chart" uri="{C3380CC4-5D6E-409C-BE32-E72D297353CC}">
              <c16:uniqueId val="{00000001-9B99-42BF-A627-EA9B97BDFD9A}"/>
            </c:ext>
          </c:extLst>
        </c:ser>
        <c:ser>
          <c:idx val="2"/>
          <c:order val="2"/>
          <c:tx>
            <c:strRef>
              <c:f>Sheet1!$K$2</c:f>
              <c:strCache>
                <c:ptCount val="1"/>
                <c:pt idx="0">
                  <c:v>All</c:v>
                </c:pt>
              </c:strCache>
            </c:strRef>
          </c:tx>
          <c:spPr>
            <a:ln w="22225" cap="rnd">
              <a:solidFill>
                <a:schemeClr val="accent2"/>
              </a:solidFill>
              <a:round/>
            </a:ln>
            <a:effectLst/>
          </c:spPr>
          <c:marker>
            <c:symbol val="none"/>
          </c:marker>
          <c:cat>
            <c:numRef>
              <c:f>Sheet1!$B$39:$B$82</c:f>
              <c:numCache>
                <c:formatCode>mmm\ yyyy</c:formatCode>
                <c:ptCount val="44"/>
                <c:pt idx="0">
                  <c:v>40544</c:v>
                </c:pt>
                <c:pt idx="1">
                  <c:v>40634</c:v>
                </c:pt>
                <c:pt idx="2">
                  <c:v>40725</c:v>
                </c:pt>
                <c:pt idx="3">
                  <c:v>40817</c:v>
                </c:pt>
                <c:pt idx="4">
                  <c:v>40909</c:v>
                </c:pt>
                <c:pt idx="5">
                  <c:v>41000</c:v>
                </c:pt>
                <c:pt idx="6">
                  <c:v>41091</c:v>
                </c:pt>
                <c:pt idx="7">
                  <c:v>41183</c:v>
                </c:pt>
                <c:pt idx="8">
                  <c:v>41275</c:v>
                </c:pt>
                <c:pt idx="9">
                  <c:v>41365</c:v>
                </c:pt>
                <c:pt idx="10">
                  <c:v>41456</c:v>
                </c:pt>
                <c:pt idx="11">
                  <c:v>41548</c:v>
                </c:pt>
                <c:pt idx="12">
                  <c:v>41640</c:v>
                </c:pt>
                <c:pt idx="13">
                  <c:v>41730</c:v>
                </c:pt>
                <c:pt idx="14">
                  <c:v>41821</c:v>
                </c:pt>
                <c:pt idx="15">
                  <c:v>41913</c:v>
                </c:pt>
                <c:pt idx="16">
                  <c:v>42005</c:v>
                </c:pt>
                <c:pt idx="17">
                  <c:v>42095</c:v>
                </c:pt>
                <c:pt idx="18">
                  <c:v>42186</c:v>
                </c:pt>
                <c:pt idx="19">
                  <c:v>42278</c:v>
                </c:pt>
                <c:pt idx="20">
                  <c:v>42370</c:v>
                </c:pt>
                <c:pt idx="21">
                  <c:v>42461</c:v>
                </c:pt>
                <c:pt idx="22">
                  <c:v>42552</c:v>
                </c:pt>
                <c:pt idx="23">
                  <c:v>42644</c:v>
                </c:pt>
                <c:pt idx="24">
                  <c:v>42736</c:v>
                </c:pt>
                <c:pt idx="25">
                  <c:v>42826</c:v>
                </c:pt>
                <c:pt idx="26">
                  <c:v>42917</c:v>
                </c:pt>
                <c:pt idx="27">
                  <c:v>43009</c:v>
                </c:pt>
                <c:pt idx="28">
                  <c:v>43101</c:v>
                </c:pt>
                <c:pt idx="29">
                  <c:v>43191</c:v>
                </c:pt>
                <c:pt idx="30">
                  <c:v>43282</c:v>
                </c:pt>
                <c:pt idx="31">
                  <c:v>43374</c:v>
                </c:pt>
                <c:pt idx="32">
                  <c:v>43466</c:v>
                </c:pt>
                <c:pt idx="33">
                  <c:v>43556</c:v>
                </c:pt>
                <c:pt idx="34">
                  <c:v>43647</c:v>
                </c:pt>
                <c:pt idx="35">
                  <c:v>43739</c:v>
                </c:pt>
                <c:pt idx="36">
                  <c:v>43831</c:v>
                </c:pt>
                <c:pt idx="37">
                  <c:v>43922</c:v>
                </c:pt>
                <c:pt idx="38">
                  <c:v>44013</c:v>
                </c:pt>
                <c:pt idx="39">
                  <c:v>44105</c:v>
                </c:pt>
                <c:pt idx="40">
                  <c:v>44197</c:v>
                </c:pt>
                <c:pt idx="41">
                  <c:v>44287</c:v>
                </c:pt>
                <c:pt idx="42">
                  <c:v>44378</c:v>
                </c:pt>
                <c:pt idx="43">
                  <c:v>44470</c:v>
                </c:pt>
              </c:numCache>
            </c:numRef>
          </c:cat>
          <c:val>
            <c:numRef>
              <c:f>Sheet1!$K$3:$K$82</c:f>
              <c:numCache>
                <c:formatCode>General</c:formatCode>
                <c:ptCount val="44"/>
                <c:pt idx="0">
                  <c:v>95.866512302799279</c:v>
                </c:pt>
                <c:pt idx="1">
                  <c:v>96.382552689662532</c:v>
                </c:pt>
                <c:pt idx="2">
                  <c:v>97.397880258350639</c:v>
                </c:pt>
                <c:pt idx="3">
                  <c:v>96.800910648435931</c:v>
                </c:pt>
                <c:pt idx="4">
                  <c:v>97.997225879604173</c:v>
                </c:pt>
                <c:pt idx="5">
                  <c:v>97.903184366125686</c:v>
                </c:pt>
                <c:pt idx="6">
                  <c:v>97.292319440122569</c:v>
                </c:pt>
                <c:pt idx="7">
                  <c:v>98.104546304175585</c:v>
                </c:pt>
                <c:pt idx="8">
                  <c:v>98.183317322427854</c:v>
                </c:pt>
                <c:pt idx="9">
                  <c:v>98.56429655704116</c:v>
                </c:pt>
                <c:pt idx="10">
                  <c:v>98.728200553472291</c:v>
                </c:pt>
                <c:pt idx="11">
                  <c:v>98.174515979789021</c:v>
                </c:pt>
                <c:pt idx="12">
                  <c:v>98.546891275770662</c:v>
                </c:pt>
                <c:pt idx="13">
                  <c:v>98.478434843853421</c:v>
                </c:pt>
                <c:pt idx="14">
                  <c:v>98.852730539330992</c:v>
                </c:pt>
                <c:pt idx="15">
                  <c:v>99.312179272343997</c:v>
                </c:pt>
                <c:pt idx="16">
                  <c:v>100</c:v>
                </c:pt>
                <c:pt idx="17">
                  <c:v>100.60541577821638</c:v>
                </c:pt>
                <c:pt idx="18">
                  <c:v>100.88925373985673</c:v>
                </c:pt>
                <c:pt idx="19">
                  <c:v>101.57919460655147</c:v>
                </c:pt>
                <c:pt idx="20">
                  <c:v>101.32871572230204</c:v>
                </c:pt>
                <c:pt idx="21">
                  <c:v>101.21770233967389</c:v>
                </c:pt>
                <c:pt idx="22">
                  <c:v>102.40433085936284</c:v>
                </c:pt>
                <c:pt idx="23">
                  <c:v>102.31802264717167</c:v>
                </c:pt>
                <c:pt idx="24">
                  <c:v>104.05019670740423</c:v>
                </c:pt>
                <c:pt idx="25">
                  <c:v>104.85592404398447</c:v>
                </c:pt>
                <c:pt idx="26">
                  <c:v>104.77331933027281</c:v>
                </c:pt>
                <c:pt idx="27">
                  <c:v>105.4263558347333</c:v>
                </c:pt>
                <c:pt idx="28">
                  <c:v>106.30084831675704</c:v>
                </c:pt>
                <c:pt idx="29">
                  <c:v>106.9008814367137</c:v>
                </c:pt>
                <c:pt idx="30">
                  <c:v>107.636581896346</c:v>
                </c:pt>
                <c:pt idx="31">
                  <c:v>108.78601737698339</c:v>
                </c:pt>
                <c:pt idx="32">
                  <c:v>109.42685409277281</c:v>
                </c:pt>
                <c:pt idx="33">
                  <c:v>110.34515239529195</c:v>
                </c:pt>
                <c:pt idx="34">
                  <c:v>111.24560758947068</c:v>
                </c:pt>
                <c:pt idx="35">
                  <c:v>112.09752773430699</c:v>
                </c:pt>
                <c:pt idx="36">
                  <c:v>113.08844647167697</c:v>
                </c:pt>
                <c:pt idx="37">
                  <c:v>115.53760467617506</c:v>
                </c:pt>
                <c:pt idx="38">
                  <c:v>117.32545834596706</c:v>
                </c:pt>
                <c:pt idx="39">
                  <c:v>121.27442721974803</c:v>
                </c:pt>
                <c:pt idx="40">
                  <c:v>122.2604566260642</c:v>
                </c:pt>
                <c:pt idx="41">
                  <c:v>122.69849478795878</c:v>
                </c:pt>
                <c:pt idx="42">
                  <c:v>123.78431507113199</c:v>
                </c:pt>
                <c:pt idx="43">
                  <c:v>124.33919872446528</c:v>
                </c:pt>
              </c:numCache>
            </c:numRef>
          </c:val>
          <c:smooth val="0"/>
          <c:extLst>
            <c:ext xmlns:c16="http://schemas.microsoft.com/office/drawing/2014/chart" uri="{C3380CC4-5D6E-409C-BE32-E72D297353CC}">
              <c16:uniqueId val="{00000002-9B99-42BF-A627-EA9B97BDFD9A}"/>
            </c:ext>
          </c:extLst>
        </c:ser>
        <c:dLbls>
          <c:showLegendKey val="0"/>
          <c:showVal val="0"/>
          <c:showCatName val="0"/>
          <c:showSerName val="0"/>
          <c:showPercent val="0"/>
          <c:showBubbleSize val="0"/>
        </c:dLbls>
        <c:smooth val="0"/>
        <c:axId val="194568287"/>
        <c:axId val="194564959"/>
      </c:lineChart>
      <c:dateAx>
        <c:axId val="194568287"/>
        <c:scaling>
          <c:orientation val="minMax"/>
        </c:scaling>
        <c:delete val="0"/>
        <c:axPos val="b"/>
        <c:numFmt formatCode="yyyy" sourceLinked="0"/>
        <c:majorTickMark val="cross"/>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94564959"/>
        <c:crosses val="autoZero"/>
        <c:auto val="1"/>
        <c:lblOffset val="100"/>
        <c:baseTimeUnit val="months"/>
        <c:majorUnit val="1"/>
        <c:majorTimeUnit val="years"/>
      </c:dateAx>
      <c:valAx>
        <c:axId val="194564959"/>
        <c:scaling>
          <c:orientation val="minMax"/>
          <c:min val="80"/>
        </c:scaling>
        <c:delete val="0"/>
        <c:axPos val="l"/>
        <c:title>
          <c:tx>
            <c:rich>
              <a:bodyPr rot="-5400000" spcFirstLastPara="1" vertOverflow="ellipsis" vert="horz" wrap="square" anchor="ctr" anchorCtr="1"/>
              <a:lstStyle/>
              <a:p>
                <a:pPr>
                  <a:defRPr sz="1600" b="1" i="0" u="none" strike="noStrike" kern="1200" baseline="0">
                    <a:solidFill>
                      <a:schemeClr val="tx2"/>
                    </a:solidFill>
                    <a:latin typeface="Franklin Gothic Book" panose="020B0503020102020204" pitchFamily="34" charset="0"/>
                    <a:ea typeface="+mn-ea"/>
                    <a:cs typeface="+mn-cs"/>
                  </a:defRPr>
                </a:pPr>
                <a:r>
                  <a:rPr lang="en-US" sz="1600" b="1" dirty="0">
                    <a:solidFill>
                      <a:schemeClr val="tx2"/>
                    </a:solidFill>
                    <a:latin typeface="Franklin Gothic Book" panose="020B0503020102020204" pitchFamily="34" charset="0"/>
                  </a:rPr>
                  <a:t>Change in Nominal</a:t>
                </a:r>
                <a:r>
                  <a:rPr lang="en-US" sz="1600" b="1" baseline="0" dirty="0">
                    <a:solidFill>
                      <a:schemeClr val="tx2"/>
                    </a:solidFill>
                    <a:latin typeface="Franklin Gothic Book" panose="020B0503020102020204" pitchFamily="34" charset="0"/>
                  </a:rPr>
                  <a:t> Average Wages </a:t>
                </a:r>
              </a:p>
              <a:p>
                <a:pPr>
                  <a:defRPr sz="1600" b="1">
                    <a:solidFill>
                      <a:schemeClr val="tx2"/>
                    </a:solidFill>
                    <a:latin typeface="Franklin Gothic Book" panose="020B0503020102020204" pitchFamily="34" charset="0"/>
                  </a:defRPr>
                </a:pPr>
                <a:r>
                  <a:rPr lang="en-US" sz="1600" b="1" baseline="0" dirty="0">
                    <a:solidFill>
                      <a:schemeClr val="tx2"/>
                    </a:solidFill>
                    <a:latin typeface="Franklin Gothic Book" panose="020B0503020102020204" pitchFamily="34" charset="0"/>
                  </a:rPr>
                  <a:t>(Q1 2015 = 100)</a:t>
                </a:r>
                <a:endParaRPr lang="en-US" sz="1600" b="1" dirty="0">
                  <a:solidFill>
                    <a:schemeClr val="tx2"/>
                  </a:solidFill>
                  <a:latin typeface="Franklin Gothic Book" panose="020B0503020102020204" pitchFamily="34" charset="0"/>
                </a:endParaRPr>
              </a:p>
            </c:rich>
          </c:tx>
          <c:layout>
            <c:manualLayout>
              <c:xMode val="edge"/>
              <c:yMode val="edge"/>
              <c:x val="0"/>
              <c:y val="0.1216414057016984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Franklin Gothic Book" panose="020B0503020102020204" pitchFamily="34" charset="0"/>
                  <a:ea typeface="+mn-ea"/>
                  <a:cs typeface="+mn-cs"/>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94568287"/>
        <c:crosses val="autoZero"/>
        <c:crossBetween val="between"/>
      </c:valAx>
      <c:spPr>
        <a:noFill/>
        <a:ln>
          <a:noFill/>
        </a:ln>
        <a:effectLst/>
      </c:spPr>
    </c:plotArea>
    <c:legend>
      <c:legendPos val="b"/>
      <c:layout>
        <c:manualLayout>
          <c:xMode val="edge"/>
          <c:yMode val="edge"/>
          <c:x val="0.1825440048861483"/>
          <c:y val="6.5537467784959696E-2"/>
          <c:w val="0.12414158409012584"/>
          <c:h val="0.138853704288968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00168915198053E-2"/>
          <c:y val="3.4156155417004758E-2"/>
          <c:w val="0.84461806846638288"/>
          <c:h val="0.8286380883049268"/>
        </c:manualLayout>
      </c:layout>
      <c:barChart>
        <c:barDir val="col"/>
        <c:grouping val="clustered"/>
        <c:varyColors val="0"/>
        <c:ser>
          <c:idx val="1"/>
          <c:order val="9"/>
          <c:tx>
            <c:strRef>
              <c:f>'National-Items'!$U$1</c:f>
              <c:strCache>
                <c:ptCount val="1"/>
                <c:pt idx="0">
                  <c:v>Min</c:v>
                </c:pt>
              </c:strCache>
            </c:strRef>
          </c:tx>
          <c:spPr>
            <a:solidFill>
              <a:schemeClr val="bg1">
                <a:lumMod val="85000"/>
              </a:schemeClr>
            </a:solidFill>
            <a:ln>
              <a:noFill/>
            </a:ln>
            <a:effectLst/>
          </c:spPr>
          <c:invertIfNegative val="0"/>
          <c:cat>
            <c:strLit>
              <c:ptCount val="39"/>
              <c:pt idx="0">
                <c:v>203</c:v>
              </c:pt>
              <c:pt idx="1">
                <c:v>204</c:v>
              </c:pt>
              <c:pt idx="2">
                <c:v>205</c:v>
              </c:pt>
              <c:pt idx="3">
                <c:v>206</c:v>
              </c:pt>
              <c:pt idx="4">
                <c:v>207</c:v>
              </c:pt>
              <c:pt idx="5">
                <c:v>208</c:v>
              </c:pt>
              <c:pt idx="6">
                <c:v>209</c:v>
              </c:pt>
              <c:pt idx="7">
                <c:v>210</c:v>
              </c:pt>
              <c:pt idx="8">
                <c:v>211</c:v>
              </c:pt>
              <c:pt idx="9">
                <c:v>212</c:v>
              </c:pt>
              <c:pt idx="10">
                <c:v>213</c:v>
              </c:pt>
              <c:pt idx="11">
                <c:v>214</c:v>
              </c:pt>
              <c:pt idx="12">
                <c:v>215</c:v>
              </c:pt>
              <c:pt idx="13">
                <c:v>216</c:v>
              </c:pt>
              <c:pt idx="14">
                <c:v>217</c:v>
              </c:pt>
              <c:pt idx="15">
                <c:v>218</c:v>
              </c:pt>
              <c:pt idx="16">
                <c:v>219</c:v>
              </c:pt>
              <c:pt idx="17">
                <c:v>220</c:v>
              </c:pt>
              <c:pt idx="18">
                <c:v>221</c:v>
              </c:pt>
              <c:pt idx="19">
                <c:v>222</c:v>
              </c:pt>
              <c:pt idx="20">
                <c:v>223</c:v>
              </c:pt>
              <c:pt idx="21">
                <c:v>224</c:v>
              </c:pt>
              <c:pt idx="22">
                <c:v>225</c:v>
              </c:pt>
              <c:pt idx="23">
                <c:v>226</c:v>
              </c:pt>
              <c:pt idx="24">
                <c:v>227</c:v>
              </c:pt>
              <c:pt idx="25">
                <c:v>228</c:v>
              </c:pt>
              <c:pt idx="26">
                <c:v>229</c:v>
              </c:pt>
              <c:pt idx="27">
                <c:v>230</c:v>
              </c:pt>
              <c:pt idx="28">
                <c:v>231</c:v>
              </c:pt>
              <c:pt idx="29">
                <c:v>232</c:v>
              </c:pt>
              <c:pt idx="30">
                <c:v>233</c:v>
              </c:pt>
              <c:pt idx="31">
                <c:v>234</c:v>
              </c:pt>
              <c:pt idx="32">
                <c:v>235</c:v>
              </c:pt>
              <c:pt idx="33">
                <c:v>236</c:v>
              </c:pt>
              <c:pt idx="34">
                <c:v>237</c:v>
              </c:pt>
              <c:pt idx="35">
                <c:v>238</c:v>
              </c:pt>
              <c:pt idx="36">
                <c:v>239</c:v>
              </c:pt>
              <c:pt idx="37">
                <c:v>240</c:v>
              </c:pt>
              <c:pt idx="38">
                <c:v>241</c:v>
              </c:pt>
              <c:extLst>
                <c:ext xmlns:c15="http://schemas.microsoft.com/office/drawing/2012/chart" uri="{02D57815-91ED-43cb-92C2-25804820EDAC}">
                  <c15:autoCat val="1"/>
                </c:ext>
              </c:extLst>
            </c:strLit>
          </c:cat>
          <c:val>
            <c:numRef>
              <c:f>'National-Items'!$U$204:$U$242</c:f>
              <c:numCache>
                <c:formatCode>General</c:formatCode>
                <c:ptCount val="39"/>
                <c:pt idx="13">
                  <c:v>-4</c:v>
                </c:pt>
                <c:pt idx="14">
                  <c:v>-4</c:v>
                </c:pt>
                <c:pt idx="15">
                  <c:v>-4</c:v>
                </c:pt>
              </c:numCache>
              <c:extLst/>
            </c:numRef>
          </c:val>
          <c:extLst>
            <c:ext xmlns:c16="http://schemas.microsoft.com/office/drawing/2014/chart" uri="{C3380CC4-5D6E-409C-BE32-E72D297353CC}">
              <c16:uniqueId val="{00000000-5DF7-4253-A618-41A3756B61B4}"/>
            </c:ext>
          </c:extLst>
        </c:ser>
        <c:ser>
          <c:idx val="2"/>
          <c:order val="10"/>
          <c:tx>
            <c:strRef>
              <c:f>'National-Items'!$V$1</c:f>
              <c:strCache>
                <c:ptCount val="1"/>
                <c:pt idx="0">
                  <c:v>Max</c:v>
                </c:pt>
              </c:strCache>
            </c:strRef>
          </c:tx>
          <c:spPr>
            <a:solidFill>
              <a:schemeClr val="bg1">
                <a:lumMod val="85000"/>
              </a:schemeClr>
            </a:solidFill>
            <a:ln>
              <a:noFill/>
            </a:ln>
            <a:effectLst/>
          </c:spPr>
          <c:invertIfNegative val="0"/>
          <c:cat>
            <c:strLit>
              <c:ptCount val="39"/>
              <c:pt idx="0">
                <c:v>203</c:v>
              </c:pt>
              <c:pt idx="1">
                <c:v>204</c:v>
              </c:pt>
              <c:pt idx="2">
                <c:v>205</c:v>
              </c:pt>
              <c:pt idx="3">
                <c:v>206</c:v>
              </c:pt>
              <c:pt idx="4">
                <c:v>207</c:v>
              </c:pt>
              <c:pt idx="5">
                <c:v>208</c:v>
              </c:pt>
              <c:pt idx="6">
                <c:v>209</c:v>
              </c:pt>
              <c:pt idx="7">
                <c:v>210</c:v>
              </c:pt>
              <c:pt idx="8">
                <c:v>211</c:v>
              </c:pt>
              <c:pt idx="9">
                <c:v>212</c:v>
              </c:pt>
              <c:pt idx="10">
                <c:v>213</c:v>
              </c:pt>
              <c:pt idx="11">
                <c:v>214</c:v>
              </c:pt>
              <c:pt idx="12">
                <c:v>215</c:v>
              </c:pt>
              <c:pt idx="13">
                <c:v>216</c:v>
              </c:pt>
              <c:pt idx="14">
                <c:v>217</c:v>
              </c:pt>
              <c:pt idx="15">
                <c:v>218</c:v>
              </c:pt>
              <c:pt idx="16">
                <c:v>219</c:v>
              </c:pt>
              <c:pt idx="17">
                <c:v>220</c:v>
              </c:pt>
              <c:pt idx="18">
                <c:v>221</c:v>
              </c:pt>
              <c:pt idx="19">
                <c:v>222</c:v>
              </c:pt>
              <c:pt idx="20">
                <c:v>223</c:v>
              </c:pt>
              <c:pt idx="21">
                <c:v>224</c:v>
              </c:pt>
              <c:pt idx="22">
                <c:v>225</c:v>
              </c:pt>
              <c:pt idx="23">
                <c:v>226</c:v>
              </c:pt>
              <c:pt idx="24">
                <c:v>227</c:v>
              </c:pt>
              <c:pt idx="25">
                <c:v>228</c:v>
              </c:pt>
              <c:pt idx="26">
                <c:v>229</c:v>
              </c:pt>
              <c:pt idx="27">
                <c:v>230</c:v>
              </c:pt>
              <c:pt idx="28">
                <c:v>231</c:v>
              </c:pt>
              <c:pt idx="29">
                <c:v>232</c:v>
              </c:pt>
              <c:pt idx="30">
                <c:v>233</c:v>
              </c:pt>
              <c:pt idx="31">
                <c:v>234</c:v>
              </c:pt>
              <c:pt idx="32">
                <c:v>235</c:v>
              </c:pt>
              <c:pt idx="33">
                <c:v>236</c:v>
              </c:pt>
              <c:pt idx="34">
                <c:v>237</c:v>
              </c:pt>
              <c:pt idx="35">
                <c:v>238</c:v>
              </c:pt>
              <c:pt idx="36">
                <c:v>239</c:v>
              </c:pt>
              <c:pt idx="37">
                <c:v>240</c:v>
              </c:pt>
              <c:pt idx="38">
                <c:v>241</c:v>
              </c:pt>
              <c:extLst>
                <c:ext xmlns:c15="http://schemas.microsoft.com/office/drawing/2012/chart" uri="{02D57815-91ED-43cb-92C2-25804820EDAC}">
                  <c15:autoCat val="1"/>
                </c:ext>
              </c:extLst>
            </c:strLit>
          </c:cat>
          <c:val>
            <c:numRef>
              <c:f>'National-Items'!$V$204:$V$242</c:f>
              <c:numCache>
                <c:formatCode>General</c:formatCode>
                <c:ptCount val="39"/>
                <c:pt idx="13">
                  <c:v>16</c:v>
                </c:pt>
                <c:pt idx="14">
                  <c:v>16</c:v>
                </c:pt>
                <c:pt idx="15">
                  <c:v>16</c:v>
                </c:pt>
              </c:numCache>
              <c:extLst/>
            </c:numRef>
          </c:val>
          <c:extLst>
            <c:ext xmlns:c16="http://schemas.microsoft.com/office/drawing/2014/chart" uri="{C3380CC4-5D6E-409C-BE32-E72D297353CC}">
              <c16:uniqueId val="{00000001-5DF7-4253-A618-41A3756B61B4}"/>
            </c:ext>
          </c:extLst>
        </c:ser>
        <c:dLbls>
          <c:showLegendKey val="0"/>
          <c:showVal val="0"/>
          <c:showCatName val="0"/>
          <c:showSerName val="0"/>
          <c:showPercent val="0"/>
          <c:showBubbleSize val="0"/>
        </c:dLbls>
        <c:gapWidth val="0"/>
        <c:overlap val="100"/>
        <c:axId val="709464031"/>
        <c:axId val="709449887"/>
      </c:barChart>
      <c:lineChart>
        <c:grouping val="standard"/>
        <c:varyColors val="0"/>
        <c:ser>
          <c:idx val="9"/>
          <c:order val="0"/>
          <c:tx>
            <c:strRef>
              <c:f>'National-Items'!$B$1</c:f>
              <c:strCache>
                <c:ptCount val="1"/>
                <c:pt idx="0">
                  <c:v>All items</c:v>
                </c:pt>
              </c:strCache>
            </c:strRef>
          </c:tx>
          <c:spPr>
            <a:ln w="22225" cap="rnd">
              <a:solidFill>
                <a:schemeClr val="accent6"/>
              </a:solidFill>
              <a:round/>
            </a:ln>
            <a:effectLst/>
          </c:spPr>
          <c:marker>
            <c:symbol val="none"/>
          </c:marker>
          <c:dPt>
            <c:idx val="3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2-5DF7-4253-A618-41A3756B61B4}"/>
              </c:ext>
            </c:extLst>
          </c:dPt>
          <c:dLbls>
            <c:dLbl>
              <c:idx val="38"/>
              <c:layout>
                <c:manualLayout>
                  <c:x val="9.576034525573476E-3"/>
                  <c:y val="2.9845621778572279E-2"/>
                </c:manualLayout>
              </c:layout>
              <c:tx>
                <c:rich>
                  <a:bodyPr/>
                  <a:lstStyle/>
                  <a:p>
                    <a:fld id="{1FAA9375-3AFA-4C10-922A-366B2215186A}" type="SERIESNAME">
                      <a:rPr lang="en-US" b="1"/>
                      <a:pPr/>
                      <a:t>[SERIES NAME]</a:t>
                    </a:fld>
                    <a:endParaRPr lang="en-US" b="1" baseline="0"/>
                  </a:p>
                  <a:p>
                    <a:fld id="{1CCDF155-F5B3-40FC-B629-30E0B4788E6C}" type="VALUE">
                      <a:rPr lang="en-US"/>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5DF7-4253-A618-41A3756B61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39"/>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extLst>
                <c:ext xmlns:c15="http://schemas.microsoft.com/office/drawing/2012/chart" uri="{02D57815-91ED-43cb-92C2-25804820EDAC}">
                  <c15:autoCat val="1"/>
                </c:ext>
              </c:extLst>
            </c:strLit>
          </c:cat>
          <c:val>
            <c:numRef>
              <c:f>'National-Items'!$B$204:$B$242</c:f>
              <c:numCache>
                <c:formatCode>0.0%</c:formatCode>
                <c:ptCount val="39"/>
                <c:pt idx="0">
                  <c:v>1.6E-2</c:v>
                </c:pt>
                <c:pt idx="1">
                  <c:v>1.4999999999999999E-2</c:v>
                </c:pt>
                <c:pt idx="2">
                  <c:v>1.9E-2</c:v>
                </c:pt>
                <c:pt idx="3">
                  <c:v>0.02</c:v>
                </c:pt>
                <c:pt idx="4">
                  <c:v>1.7999999999999999E-2</c:v>
                </c:pt>
                <c:pt idx="5">
                  <c:v>1.6E-2</c:v>
                </c:pt>
                <c:pt idx="6">
                  <c:v>1.7999999999999999E-2</c:v>
                </c:pt>
                <c:pt idx="7">
                  <c:v>1.7000000000000001E-2</c:v>
                </c:pt>
                <c:pt idx="8">
                  <c:v>1.7000000000000001E-2</c:v>
                </c:pt>
                <c:pt idx="9">
                  <c:v>1.7999999999999999E-2</c:v>
                </c:pt>
                <c:pt idx="10">
                  <c:v>2.1000000000000001E-2</c:v>
                </c:pt>
                <c:pt idx="11">
                  <c:v>2.3E-2</c:v>
                </c:pt>
                <c:pt idx="12">
                  <c:v>2.5000000000000001E-2</c:v>
                </c:pt>
                <c:pt idx="13">
                  <c:v>2.3E-2</c:v>
                </c:pt>
                <c:pt idx="14">
                  <c:v>1.4999999999999999E-2</c:v>
                </c:pt>
                <c:pt idx="15">
                  <c:v>3.0000000000000001E-3</c:v>
                </c:pt>
                <c:pt idx="16">
                  <c:v>1E-3</c:v>
                </c:pt>
                <c:pt idx="17">
                  <c:v>6.0000000000000001E-3</c:v>
                </c:pt>
                <c:pt idx="18">
                  <c:v>0.01</c:v>
                </c:pt>
                <c:pt idx="19">
                  <c:v>1.2999999999999999E-2</c:v>
                </c:pt>
                <c:pt idx="20">
                  <c:v>1.4E-2</c:v>
                </c:pt>
                <c:pt idx="21">
                  <c:v>1.2E-2</c:v>
                </c:pt>
                <c:pt idx="22">
                  <c:v>1.2E-2</c:v>
                </c:pt>
                <c:pt idx="23">
                  <c:v>1.4E-2</c:v>
                </c:pt>
                <c:pt idx="24">
                  <c:v>1.4E-2</c:v>
                </c:pt>
                <c:pt idx="25">
                  <c:v>1.7000000000000001E-2</c:v>
                </c:pt>
                <c:pt idx="26">
                  <c:v>2.5999999999999999E-2</c:v>
                </c:pt>
                <c:pt idx="27">
                  <c:v>4.2000000000000003E-2</c:v>
                </c:pt>
                <c:pt idx="28">
                  <c:v>0.05</c:v>
                </c:pt>
                <c:pt idx="29">
                  <c:v>5.3999999999999999E-2</c:v>
                </c:pt>
                <c:pt idx="30">
                  <c:v>5.3999999999999999E-2</c:v>
                </c:pt>
                <c:pt idx="31">
                  <c:v>5.2999999999999999E-2</c:v>
                </c:pt>
                <c:pt idx="32">
                  <c:v>5.3999999999999999E-2</c:v>
                </c:pt>
                <c:pt idx="33">
                  <c:v>6.2E-2</c:v>
                </c:pt>
                <c:pt idx="34">
                  <c:v>6.8000000000000005E-2</c:v>
                </c:pt>
                <c:pt idx="35">
                  <c:v>7.0000000000000007E-2</c:v>
                </c:pt>
                <c:pt idx="36">
                  <c:v>7.4999999999999997E-2</c:v>
                </c:pt>
                <c:pt idx="37">
                  <c:v>7.9000000000000001E-2</c:v>
                </c:pt>
                <c:pt idx="38">
                  <c:v>8.5000000000000006E-2</c:v>
                </c:pt>
              </c:numCache>
              <c:extLst/>
            </c:numRef>
          </c:val>
          <c:smooth val="0"/>
          <c:extLst>
            <c:ext xmlns:c16="http://schemas.microsoft.com/office/drawing/2014/chart" uri="{C3380CC4-5D6E-409C-BE32-E72D297353CC}">
              <c16:uniqueId val="{00000003-5DF7-4253-A618-41A3756B61B4}"/>
            </c:ext>
          </c:extLst>
        </c:ser>
        <c:ser>
          <c:idx val="0"/>
          <c:order val="3"/>
          <c:tx>
            <c:strRef>
              <c:f>'National-Items'!$C$1</c:f>
              <c:strCache>
                <c:ptCount val="1"/>
                <c:pt idx="0">
                  <c:v>Food</c:v>
                </c:pt>
              </c:strCache>
              <c:extLst xmlns:c15="http://schemas.microsoft.com/office/drawing/2012/chart"/>
            </c:strRef>
          </c:tx>
          <c:spPr>
            <a:ln w="22225" cap="rnd">
              <a:solidFill>
                <a:schemeClr val="accent5"/>
              </a:solidFill>
              <a:round/>
            </a:ln>
            <a:effectLst/>
          </c:spPr>
          <c:marker>
            <c:symbol val="none"/>
          </c:marker>
          <c:dPt>
            <c:idx val="38"/>
            <c:marker>
              <c:symbol val="circle"/>
              <c:size val="7"/>
              <c:spPr>
                <a:solidFill>
                  <a:schemeClr val="accent1"/>
                </a:solidFill>
                <a:ln w="9525">
                  <a:solidFill>
                    <a:schemeClr val="accent1">
                      <a:lumMod val="50000"/>
                    </a:schemeClr>
                  </a:solidFill>
                </a:ln>
                <a:effectLst/>
              </c:spPr>
            </c:marker>
            <c:bubble3D val="0"/>
            <c:extLst>
              <c:ext xmlns:c16="http://schemas.microsoft.com/office/drawing/2014/chart" uri="{C3380CC4-5D6E-409C-BE32-E72D297353CC}">
                <c16:uniqueId val="{00000004-5DF7-4253-A618-41A3756B61B4}"/>
              </c:ext>
            </c:extLst>
          </c:dPt>
          <c:dPt>
            <c:idx val="304"/>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5-5DF7-4253-A618-41A3756B61B4}"/>
              </c:ext>
            </c:extLst>
          </c:dPt>
          <c:dLbls>
            <c:dLbl>
              <c:idx val="38"/>
              <c:layout>
                <c:manualLayout>
                  <c:x val="2.1501198992909969E-2"/>
                  <c:y val="-6.2693077072299735E-2"/>
                </c:manualLayout>
              </c:layout>
              <c:tx>
                <c:rich>
                  <a:bodyPr/>
                  <a:lstStyle/>
                  <a:p>
                    <a:fld id="{0C615467-0071-4A7A-B93D-C553AE184B74}" type="SERIESNAME">
                      <a:rPr lang="en-US" b="1"/>
                      <a:pPr/>
                      <a:t>[SERIES NAME]</a:t>
                    </a:fld>
                    <a:endParaRPr lang="en-US" b="1" baseline="0"/>
                  </a:p>
                  <a:p>
                    <a:fld id="{265DDED2-C666-490B-8267-BD482BB517B9}" type="VALUE">
                      <a:rPr lang="en-US"/>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5DF7-4253-A618-41A3756B61B4}"/>
                </c:ext>
              </c:extLst>
            </c:dLbl>
            <c:dLbl>
              <c:idx val="304"/>
              <c:layout>
                <c:manualLayout>
                  <c:x val="0"/>
                  <c:y val="-5.2008479990206108E-2"/>
                </c:manualLayout>
              </c:layout>
              <c:tx>
                <c:rich>
                  <a:bodyPr/>
                  <a:lstStyle/>
                  <a:p>
                    <a:r>
                      <a:rPr lang="en-US" sz="1100" b="1" dirty="0">
                        <a:solidFill>
                          <a:schemeClr val="accent5"/>
                        </a:solidFill>
                        <a:latin typeface="Franklin Gothic Book" panose="020B0503020102020204" pitchFamily="34" charset="0"/>
                      </a:rPr>
                      <a:t>March 2022</a:t>
                    </a:r>
                    <a:endParaRPr lang="en-US" sz="1100" b="1" baseline="0" dirty="0">
                      <a:solidFill>
                        <a:schemeClr val="accent5"/>
                      </a:solidFill>
                      <a:latin typeface="Franklin Gothic Book" panose="020B0503020102020204" pitchFamily="34" charset="0"/>
                    </a:endParaRPr>
                  </a:p>
                  <a:p>
                    <a:r>
                      <a:rPr lang="en-US" sz="1100" dirty="0">
                        <a:solidFill>
                          <a:schemeClr val="accent5"/>
                        </a:solidFill>
                        <a:latin typeface="Franklin Gothic Book" panose="020B0503020102020204" pitchFamily="34" charset="0"/>
                      </a:rPr>
                      <a:t>8.5%</a:t>
                    </a:r>
                    <a:endParaRPr lang="en-US" sz="1100">
                      <a:solidFill>
                        <a:schemeClr val="accent5"/>
                      </a:solidFill>
                      <a:latin typeface="Franklin Gothic Book" panose="020B0503020102020204" pitchFamily="34" charset="0"/>
                    </a:endParaRPr>
                  </a:p>
                </c:rich>
              </c:tx>
              <c:showLegendKey val="0"/>
              <c:showVal val="1"/>
              <c:showCatName val="1"/>
              <c:showSerName val="0"/>
              <c:showPercent val="0"/>
              <c:showBubbleSize val="0"/>
              <c:separator>
</c:separator>
              <c:extLs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5-5DF7-4253-A618-41A3756B61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numRef>
              <c:f>'National-Items'!$A$204:$A$242</c:f>
              <c:numCache>
                <c:formatCode>mmmm\ yyyy</c:formatCode>
                <c:ptCount val="3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numCache>
              <c:extLst/>
            </c:numRef>
          </c:cat>
          <c:val>
            <c:numRef>
              <c:f>'National-Items'!$C$204:$C$242</c:f>
              <c:numCache>
                <c:formatCode>0.0%</c:formatCode>
                <c:ptCount val="39"/>
                <c:pt idx="0">
                  <c:v>1.6E-2</c:v>
                </c:pt>
                <c:pt idx="1">
                  <c:v>0.02</c:v>
                </c:pt>
                <c:pt idx="2">
                  <c:v>2.1000000000000001E-2</c:v>
                </c:pt>
                <c:pt idx="3">
                  <c:v>1.7999999999999999E-2</c:v>
                </c:pt>
                <c:pt idx="4">
                  <c:v>0.02</c:v>
                </c:pt>
                <c:pt idx="5">
                  <c:v>1.9E-2</c:v>
                </c:pt>
                <c:pt idx="6">
                  <c:v>1.7999999999999999E-2</c:v>
                </c:pt>
                <c:pt idx="7">
                  <c:v>1.7000000000000001E-2</c:v>
                </c:pt>
                <c:pt idx="8">
                  <c:v>1.7999999999999999E-2</c:v>
                </c:pt>
                <c:pt idx="9">
                  <c:v>2.1000000000000001E-2</c:v>
                </c:pt>
                <c:pt idx="10">
                  <c:v>0.02</c:v>
                </c:pt>
                <c:pt idx="11">
                  <c:v>1.7999999999999999E-2</c:v>
                </c:pt>
                <c:pt idx="12">
                  <c:v>1.7999999999999999E-2</c:v>
                </c:pt>
                <c:pt idx="13">
                  <c:v>1.7999999999999999E-2</c:v>
                </c:pt>
                <c:pt idx="14">
                  <c:v>1.9E-2</c:v>
                </c:pt>
                <c:pt idx="15">
                  <c:v>3.5000000000000003E-2</c:v>
                </c:pt>
                <c:pt idx="16">
                  <c:v>0.04</c:v>
                </c:pt>
                <c:pt idx="17">
                  <c:v>4.4999999999999998E-2</c:v>
                </c:pt>
                <c:pt idx="18">
                  <c:v>4.1000000000000002E-2</c:v>
                </c:pt>
                <c:pt idx="19">
                  <c:v>4.1000000000000002E-2</c:v>
                </c:pt>
                <c:pt idx="20">
                  <c:v>3.9E-2</c:v>
                </c:pt>
                <c:pt idx="21">
                  <c:v>3.9E-2</c:v>
                </c:pt>
                <c:pt idx="22">
                  <c:v>3.6999999999999998E-2</c:v>
                </c:pt>
                <c:pt idx="23">
                  <c:v>3.9E-2</c:v>
                </c:pt>
                <c:pt idx="24">
                  <c:v>3.7999999999999999E-2</c:v>
                </c:pt>
                <c:pt idx="25">
                  <c:v>3.5999999999999997E-2</c:v>
                </c:pt>
                <c:pt idx="26">
                  <c:v>3.5000000000000003E-2</c:v>
                </c:pt>
                <c:pt idx="27">
                  <c:v>2.4E-2</c:v>
                </c:pt>
                <c:pt idx="28">
                  <c:v>2.1999999999999999E-2</c:v>
                </c:pt>
                <c:pt idx="29">
                  <c:v>2.4E-2</c:v>
                </c:pt>
                <c:pt idx="30">
                  <c:v>3.4000000000000002E-2</c:v>
                </c:pt>
                <c:pt idx="31">
                  <c:v>3.6999999999999998E-2</c:v>
                </c:pt>
                <c:pt idx="32">
                  <c:v>4.5999999999999999E-2</c:v>
                </c:pt>
                <c:pt idx="33">
                  <c:v>5.2999999999999999E-2</c:v>
                </c:pt>
                <c:pt idx="34">
                  <c:v>6.0999999999999999E-2</c:v>
                </c:pt>
                <c:pt idx="35">
                  <c:v>6.3E-2</c:v>
                </c:pt>
                <c:pt idx="36">
                  <c:v>7.0000000000000007E-2</c:v>
                </c:pt>
                <c:pt idx="37">
                  <c:v>7.9000000000000001E-2</c:v>
                </c:pt>
                <c:pt idx="38">
                  <c:v>8.7999999999999995E-2</c:v>
                </c:pt>
              </c:numCache>
              <c:extLst/>
            </c:numRef>
          </c:val>
          <c:smooth val="0"/>
          <c:extLst xmlns:c15="http://schemas.microsoft.com/office/drawing/2012/chart">
            <c:ext xmlns:c16="http://schemas.microsoft.com/office/drawing/2014/chart" uri="{C3380CC4-5D6E-409C-BE32-E72D297353CC}">
              <c16:uniqueId val="{00000006-5DF7-4253-A618-41A3756B61B4}"/>
            </c:ext>
          </c:extLst>
        </c:ser>
        <c:ser>
          <c:idx val="6"/>
          <c:order val="6"/>
          <c:tx>
            <c:strRef>
              <c:f>'National-Items'!$P$1</c:f>
              <c:strCache>
                <c:ptCount val="1"/>
                <c:pt idx="0">
                  <c:v>Shelter</c:v>
                </c:pt>
              </c:strCache>
              <c:extLst xmlns:c15="http://schemas.microsoft.com/office/drawing/2012/chart"/>
            </c:strRef>
          </c:tx>
          <c:spPr>
            <a:ln w="22225" cap="rnd">
              <a:solidFill>
                <a:schemeClr val="accent2"/>
              </a:solidFill>
              <a:round/>
            </a:ln>
            <a:effectLst/>
          </c:spPr>
          <c:marker>
            <c:symbol val="none"/>
          </c:marker>
          <c:dPt>
            <c:idx val="3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7-5DF7-4253-A618-41A3756B61B4}"/>
              </c:ext>
            </c:extLst>
          </c:dPt>
          <c:dLbls>
            <c:dLbl>
              <c:idx val="38"/>
              <c:layout>
                <c:manualLayout>
                  <c:x val="1.4364098855680489E-2"/>
                  <c:y val="4.8566383814560411E-17"/>
                </c:manualLayout>
              </c:layout>
              <c:tx>
                <c:rich>
                  <a:bodyPr/>
                  <a:lstStyle/>
                  <a:p>
                    <a:fld id="{08180760-837F-43DE-977C-2BA415957614}" type="SERIESNAME">
                      <a:rPr lang="en-US" b="1"/>
                      <a:pPr/>
                      <a:t>[SERIES NAME]</a:t>
                    </a:fld>
                    <a:endParaRPr lang="en-US" b="1" baseline="0"/>
                  </a:p>
                  <a:p>
                    <a:fld id="{F173664B-9B35-458C-8661-AA7301F293D7}" type="VALUE">
                      <a:rPr lang="en-US"/>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5DF7-4253-A618-41A3756B61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39"/>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extLst>
                <c:ext xmlns:c15="http://schemas.microsoft.com/office/drawing/2012/chart" uri="{02D57815-91ED-43cb-92C2-25804820EDAC}">
                  <c15:autoCat val="1"/>
                </c:ext>
              </c:extLst>
            </c:strLit>
          </c:cat>
          <c:val>
            <c:numRef>
              <c:f>'National-Items'!$P$204:$P$242</c:f>
              <c:numCache>
                <c:formatCode>0.0%</c:formatCode>
                <c:ptCount val="39"/>
                <c:pt idx="0">
                  <c:v>3.2000000000000001E-2</c:v>
                </c:pt>
                <c:pt idx="1">
                  <c:v>3.4000000000000002E-2</c:v>
                </c:pt>
                <c:pt idx="2">
                  <c:v>3.4000000000000002E-2</c:v>
                </c:pt>
                <c:pt idx="3">
                  <c:v>3.4000000000000002E-2</c:v>
                </c:pt>
                <c:pt idx="4">
                  <c:v>3.3000000000000002E-2</c:v>
                </c:pt>
                <c:pt idx="5">
                  <c:v>3.5000000000000003E-2</c:v>
                </c:pt>
                <c:pt idx="6">
                  <c:v>3.5000000000000003E-2</c:v>
                </c:pt>
                <c:pt idx="7">
                  <c:v>3.4000000000000002E-2</c:v>
                </c:pt>
                <c:pt idx="8">
                  <c:v>3.5000000000000003E-2</c:v>
                </c:pt>
                <c:pt idx="9">
                  <c:v>3.3000000000000002E-2</c:v>
                </c:pt>
                <c:pt idx="10">
                  <c:v>3.3000000000000002E-2</c:v>
                </c:pt>
                <c:pt idx="11">
                  <c:v>3.2000000000000001E-2</c:v>
                </c:pt>
                <c:pt idx="12">
                  <c:v>3.3000000000000002E-2</c:v>
                </c:pt>
                <c:pt idx="13">
                  <c:v>3.3000000000000002E-2</c:v>
                </c:pt>
                <c:pt idx="14">
                  <c:v>0.03</c:v>
                </c:pt>
                <c:pt idx="15">
                  <c:v>2.5999999999999999E-2</c:v>
                </c:pt>
                <c:pt idx="16">
                  <c:v>2.5000000000000001E-2</c:v>
                </c:pt>
                <c:pt idx="17">
                  <c:v>2.4E-2</c:v>
                </c:pt>
                <c:pt idx="18">
                  <c:v>2.3E-2</c:v>
                </c:pt>
                <c:pt idx="19">
                  <c:v>2.3E-2</c:v>
                </c:pt>
                <c:pt idx="20">
                  <c:v>0.02</c:v>
                </c:pt>
                <c:pt idx="21">
                  <c:v>0.02</c:v>
                </c:pt>
                <c:pt idx="22">
                  <c:v>1.9E-2</c:v>
                </c:pt>
                <c:pt idx="23">
                  <c:v>1.7999999999999999E-2</c:v>
                </c:pt>
                <c:pt idx="24">
                  <c:v>1.6E-2</c:v>
                </c:pt>
                <c:pt idx="25">
                  <c:v>1.4999999999999999E-2</c:v>
                </c:pt>
                <c:pt idx="26">
                  <c:v>1.7000000000000001E-2</c:v>
                </c:pt>
                <c:pt idx="27">
                  <c:v>2.1000000000000001E-2</c:v>
                </c:pt>
                <c:pt idx="28">
                  <c:v>2.1999999999999999E-2</c:v>
                </c:pt>
                <c:pt idx="29">
                  <c:v>2.5999999999999999E-2</c:v>
                </c:pt>
                <c:pt idx="30">
                  <c:v>2.8000000000000001E-2</c:v>
                </c:pt>
                <c:pt idx="31">
                  <c:v>2.8000000000000001E-2</c:v>
                </c:pt>
                <c:pt idx="32">
                  <c:v>3.2000000000000001E-2</c:v>
                </c:pt>
                <c:pt idx="33">
                  <c:v>3.5000000000000003E-2</c:v>
                </c:pt>
                <c:pt idx="34">
                  <c:v>3.7999999999999999E-2</c:v>
                </c:pt>
                <c:pt idx="35">
                  <c:v>4.1000000000000002E-2</c:v>
                </c:pt>
                <c:pt idx="36">
                  <c:v>4.3999999999999997E-2</c:v>
                </c:pt>
                <c:pt idx="37">
                  <c:v>4.7E-2</c:v>
                </c:pt>
                <c:pt idx="38">
                  <c:v>0.05</c:v>
                </c:pt>
              </c:numCache>
              <c:extLst/>
            </c:numRef>
          </c:val>
          <c:smooth val="0"/>
          <c:extLst xmlns:c15="http://schemas.microsoft.com/office/drawing/2012/chart">
            <c:ext xmlns:c16="http://schemas.microsoft.com/office/drawing/2014/chart" uri="{C3380CC4-5D6E-409C-BE32-E72D297353CC}">
              <c16:uniqueId val="{00000008-5DF7-4253-A618-41A3756B61B4}"/>
            </c:ext>
          </c:extLst>
        </c:ser>
        <c:ser>
          <c:idx val="7"/>
          <c:order val="7"/>
          <c:tx>
            <c:strRef>
              <c:f>'National-Items'!$Q$1</c:f>
              <c:strCache>
                <c:ptCount val="1"/>
                <c:pt idx="0">
                  <c:v>Medical care services</c:v>
                </c:pt>
              </c:strCache>
              <c:extLst xmlns:c15="http://schemas.microsoft.com/office/drawing/2012/chart"/>
            </c:strRef>
          </c:tx>
          <c:spPr>
            <a:ln w="22225" cap="rnd">
              <a:solidFill>
                <a:schemeClr val="accent1"/>
              </a:solidFill>
              <a:round/>
            </a:ln>
            <a:effectLst/>
          </c:spPr>
          <c:marker>
            <c:symbol val="none"/>
          </c:marker>
          <c:dPt>
            <c:idx val="38"/>
            <c:marker>
              <c:symbol val="circle"/>
              <c:size val="7"/>
              <c:spPr>
                <a:solidFill>
                  <a:schemeClr val="accent1"/>
                </a:solidFill>
                <a:ln w="9525">
                  <a:solidFill>
                    <a:schemeClr val="accent1">
                      <a:lumMod val="50000"/>
                    </a:schemeClr>
                  </a:solidFill>
                </a:ln>
                <a:effectLst/>
              </c:spPr>
            </c:marker>
            <c:bubble3D val="0"/>
            <c:extLst>
              <c:ext xmlns:c16="http://schemas.microsoft.com/office/drawing/2014/chart" uri="{C3380CC4-5D6E-409C-BE32-E72D297353CC}">
                <c16:uniqueId val="{00000009-5DF7-4253-A618-41A3756B61B4}"/>
              </c:ext>
            </c:extLst>
          </c:dPt>
          <c:dLbls>
            <c:dLbl>
              <c:idx val="38"/>
              <c:layout>
                <c:manualLayout>
                  <c:x val="5.0824080637413439E-3"/>
                  <c:y val="-2.3928343237813253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accent1"/>
                        </a:solidFill>
                        <a:latin typeface="Franklin Gothic Book" panose="020B0503020102020204" pitchFamily="34" charset="0"/>
                        <a:ea typeface="+mn-ea"/>
                        <a:cs typeface="+mn-cs"/>
                      </a:defRPr>
                    </a:pPr>
                    <a:fld id="{30B61340-6CC0-40C3-AAC6-6DC83811B7DC}" type="SERIESNAME">
                      <a:rPr lang="en-US" sz="1400" b="1">
                        <a:solidFill>
                          <a:schemeClr val="accent1"/>
                        </a:solidFill>
                      </a:rPr>
                      <a:pPr>
                        <a:defRPr sz="1400">
                          <a:solidFill>
                            <a:schemeClr val="accent1"/>
                          </a:solidFill>
                          <a:latin typeface="Franklin Gothic Book" panose="020B0503020102020204" pitchFamily="34" charset="0"/>
                        </a:defRPr>
                      </a:pPr>
                      <a:t>[SERIES NAME]</a:t>
                    </a:fld>
                    <a:endParaRPr lang="en-US" sz="1400" b="1" baseline="0">
                      <a:solidFill>
                        <a:schemeClr val="accent1"/>
                      </a:solidFill>
                    </a:endParaRPr>
                  </a:p>
                  <a:p>
                    <a:pPr>
                      <a:defRPr sz="1400">
                        <a:solidFill>
                          <a:schemeClr val="accent1"/>
                        </a:solidFill>
                        <a:latin typeface="Franklin Gothic Book" panose="020B0503020102020204" pitchFamily="34" charset="0"/>
                      </a:defRPr>
                    </a:pPr>
                    <a:fld id="{71E58969-05D0-4E8B-87A6-4251A841FC02}" type="VALUE">
                      <a:rPr lang="en-US" sz="1400">
                        <a:solidFill>
                          <a:schemeClr val="accent1"/>
                        </a:solidFill>
                      </a:rPr>
                      <a:pPr>
                        <a:defRPr sz="1400">
                          <a:solidFill>
                            <a:schemeClr val="accent1"/>
                          </a:solidFill>
                          <a:latin typeface="Franklin Gothic Book" panose="020B0503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9.8462762501503806E-2"/>
                      <c:h val="0.15453841933889159"/>
                    </c:manualLayout>
                  </c15:layout>
                  <c15:dlblFieldTable/>
                  <c15:showDataLabelsRange val="0"/>
                </c:ext>
                <c:ext xmlns:c16="http://schemas.microsoft.com/office/drawing/2014/chart" uri="{C3380CC4-5D6E-409C-BE32-E72D297353CC}">
                  <c16:uniqueId val="{00000009-5DF7-4253-A618-41A3756B61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39"/>
              <c:pt idx="0">
                <c:v>January 2019</c:v>
              </c:pt>
              <c:pt idx="1">
                <c:v>February 2019</c:v>
              </c:pt>
              <c:pt idx="2">
                <c:v>March 2019</c:v>
              </c:pt>
              <c:pt idx="3">
                <c:v>April 2019</c:v>
              </c:pt>
              <c:pt idx="4">
                <c:v>May 2019</c:v>
              </c:pt>
              <c:pt idx="5">
                <c:v>June 2019</c:v>
              </c:pt>
              <c:pt idx="6">
                <c:v>July 2019</c:v>
              </c:pt>
              <c:pt idx="7">
                <c:v>August 2019</c:v>
              </c:pt>
              <c:pt idx="8">
                <c:v>September 2019</c:v>
              </c:pt>
              <c:pt idx="9">
                <c:v>October 2019</c:v>
              </c:pt>
              <c:pt idx="10">
                <c:v>November 2019</c:v>
              </c:pt>
              <c:pt idx="11">
                <c:v>December 2019</c:v>
              </c:pt>
              <c:pt idx="12">
                <c:v>January 2020</c:v>
              </c:pt>
              <c:pt idx="13">
                <c:v>February 2020</c:v>
              </c:pt>
              <c:pt idx="14">
                <c:v>March 2020</c:v>
              </c:pt>
              <c:pt idx="15">
                <c:v>April 2020</c:v>
              </c:pt>
              <c:pt idx="16">
                <c:v>May 2020</c:v>
              </c:pt>
              <c:pt idx="17">
                <c:v>June 2020</c:v>
              </c:pt>
              <c:pt idx="18">
                <c:v>July 2020</c:v>
              </c:pt>
              <c:pt idx="19">
                <c:v>August 2020</c:v>
              </c:pt>
              <c:pt idx="20">
                <c:v>September 2020</c:v>
              </c:pt>
              <c:pt idx="21">
                <c:v>October 2020</c:v>
              </c:pt>
              <c:pt idx="22">
                <c:v>November 2020</c:v>
              </c:pt>
              <c:pt idx="23">
                <c:v>December 2020</c:v>
              </c:pt>
              <c:pt idx="24">
                <c:v>January 2021</c:v>
              </c:pt>
              <c:pt idx="25">
                <c:v>February 2021</c:v>
              </c:pt>
              <c:pt idx="26">
                <c:v>March 2021</c:v>
              </c:pt>
              <c:pt idx="27">
                <c:v>April 2021</c:v>
              </c:pt>
              <c:pt idx="28">
                <c:v>May 2021</c:v>
              </c:pt>
              <c:pt idx="29">
                <c:v>June 2021</c:v>
              </c:pt>
              <c:pt idx="30">
                <c:v>July 2021</c:v>
              </c:pt>
              <c:pt idx="31">
                <c:v>August 2021</c:v>
              </c:pt>
              <c:pt idx="32">
                <c:v>September 2021</c:v>
              </c:pt>
              <c:pt idx="33">
                <c:v>October 2021</c:v>
              </c:pt>
              <c:pt idx="34">
                <c:v>November 2021</c:v>
              </c:pt>
              <c:pt idx="35">
                <c:v>December 2021</c:v>
              </c:pt>
              <c:pt idx="36">
                <c:v>January 2022</c:v>
              </c:pt>
              <c:pt idx="37">
                <c:v>February 2022</c:v>
              </c:pt>
              <c:pt idx="38">
                <c:v>March 2022</c:v>
              </c:pt>
              <c:extLst>
                <c:ext xmlns:c15="http://schemas.microsoft.com/office/drawing/2012/chart" uri="{02D57815-91ED-43cb-92C2-25804820EDAC}">
                  <c15:autoCat val="1"/>
                </c:ext>
              </c:extLst>
            </c:strLit>
          </c:cat>
          <c:val>
            <c:numRef>
              <c:f>'National-Items'!$Q$204:$Q$242</c:f>
              <c:numCache>
                <c:formatCode>0.0%</c:formatCode>
                <c:ptCount val="39"/>
                <c:pt idx="0">
                  <c:v>2.4E-2</c:v>
                </c:pt>
                <c:pt idx="1">
                  <c:v>2.4E-2</c:v>
                </c:pt>
                <c:pt idx="2">
                  <c:v>2.3E-2</c:v>
                </c:pt>
                <c:pt idx="3">
                  <c:v>2.3E-2</c:v>
                </c:pt>
                <c:pt idx="4">
                  <c:v>2.8000000000000001E-2</c:v>
                </c:pt>
                <c:pt idx="5">
                  <c:v>2.8000000000000001E-2</c:v>
                </c:pt>
                <c:pt idx="6">
                  <c:v>3.3000000000000002E-2</c:v>
                </c:pt>
                <c:pt idx="7">
                  <c:v>4.2999999999999997E-2</c:v>
                </c:pt>
                <c:pt idx="8">
                  <c:v>4.3999999999999997E-2</c:v>
                </c:pt>
                <c:pt idx="9">
                  <c:v>5.0999999999999997E-2</c:v>
                </c:pt>
                <c:pt idx="10">
                  <c:v>5.0999999999999997E-2</c:v>
                </c:pt>
                <c:pt idx="11">
                  <c:v>5.0999999999999997E-2</c:v>
                </c:pt>
                <c:pt idx="12">
                  <c:v>5.0999999999999997E-2</c:v>
                </c:pt>
                <c:pt idx="13">
                  <c:v>5.2999999999999999E-2</c:v>
                </c:pt>
                <c:pt idx="14">
                  <c:v>5.5E-2</c:v>
                </c:pt>
                <c:pt idx="15">
                  <c:v>5.8000000000000003E-2</c:v>
                </c:pt>
                <c:pt idx="16">
                  <c:v>5.8999999999999997E-2</c:v>
                </c:pt>
                <c:pt idx="17">
                  <c:v>0.06</c:v>
                </c:pt>
                <c:pt idx="18">
                  <c:v>5.8999999999999997E-2</c:v>
                </c:pt>
                <c:pt idx="19">
                  <c:v>5.2999999999999999E-2</c:v>
                </c:pt>
                <c:pt idx="20">
                  <c:v>4.9000000000000002E-2</c:v>
                </c:pt>
                <c:pt idx="21">
                  <c:v>3.6999999999999998E-2</c:v>
                </c:pt>
                <c:pt idx="22">
                  <c:v>3.2000000000000001E-2</c:v>
                </c:pt>
                <c:pt idx="23">
                  <c:v>2.8000000000000001E-2</c:v>
                </c:pt>
                <c:pt idx="24">
                  <c:v>2.9000000000000001E-2</c:v>
                </c:pt>
                <c:pt idx="25">
                  <c:v>0.03</c:v>
                </c:pt>
                <c:pt idx="26">
                  <c:v>2.7E-2</c:v>
                </c:pt>
                <c:pt idx="27">
                  <c:v>2.1999999999999999E-2</c:v>
                </c:pt>
                <c:pt idx="28">
                  <c:v>1.4999999999999999E-2</c:v>
                </c:pt>
                <c:pt idx="29">
                  <c:v>0.01</c:v>
                </c:pt>
                <c:pt idx="30">
                  <c:v>8.0000000000000002E-3</c:v>
                </c:pt>
                <c:pt idx="31">
                  <c:v>0.01</c:v>
                </c:pt>
                <c:pt idx="32">
                  <c:v>8.9999999999999993E-3</c:v>
                </c:pt>
                <c:pt idx="33">
                  <c:v>1.7000000000000001E-2</c:v>
                </c:pt>
                <c:pt idx="34">
                  <c:v>2.1000000000000001E-2</c:v>
                </c:pt>
                <c:pt idx="35">
                  <c:v>2.5000000000000001E-2</c:v>
                </c:pt>
                <c:pt idx="36">
                  <c:v>2.7E-2</c:v>
                </c:pt>
                <c:pt idx="37">
                  <c:v>2.4E-2</c:v>
                </c:pt>
                <c:pt idx="38">
                  <c:v>2.9000000000000001E-2</c:v>
                </c:pt>
              </c:numCache>
              <c:extLst/>
            </c:numRef>
          </c:val>
          <c:smooth val="0"/>
          <c:extLst xmlns:c15="http://schemas.microsoft.com/office/drawing/2012/chart">
            <c:ext xmlns:c16="http://schemas.microsoft.com/office/drawing/2014/chart" uri="{C3380CC4-5D6E-409C-BE32-E72D297353CC}">
              <c16:uniqueId val="{0000000A-5DF7-4253-A618-41A3756B61B4}"/>
            </c:ext>
          </c:extLst>
        </c:ser>
        <c:dLbls>
          <c:showLegendKey val="0"/>
          <c:showVal val="0"/>
          <c:showCatName val="0"/>
          <c:showSerName val="0"/>
          <c:showPercent val="0"/>
          <c:showBubbleSize val="0"/>
        </c:dLbls>
        <c:marker val="1"/>
        <c:smooth val="0"/>
        <c:axId val="849815791"/>
        <c:axId val="849816207"/>
        <c:extLst>
          <c:ext xmlns:c15="http://schemas.microsoft.com/office/drawing/2012/chart" uri="{02D57815-91ED-43cb-92C2-25804820EDAC}">
            <c15:filteredLineSeries>
              <c15:ser>
                <c:idx val="4"/>
                <c:order val="1"/>
                <c:tx>
                  <c:strRef>
                    <c:extLst>
                      <c:ext uri="{02D57815-91ED-43cb-92C2-25804820EDAC}">
                        <c15:formulaRef>
                          <c15:sqref>'National-Items'!$J$1</c15:sqref>
                        </c15:formulaRef>
                      </c:ext>
                    </c:extLst>
                    <c:strCache>
                      <c:ptCount val="1"/>
                      <c:pt idx="0">
                        <c:v>All items less food and energy</c:v>
                      </c:pt>
                    </c:strCache>
                  </c:strRef>
                </c:tx>
                <c:spPr>
                  <a:ln w="28575" cap="rnd">
                    <a:solidFill>
                      <a:schemeClr val="accent5"/>
                    </a:solidFill>
                    <a:round/>
                  </a:ln>
                  <a:effectLst/>
                </c:spPr>
                <c:marker>
                  <c:symbol val="none"/>
                </c:marker>
                <c:val>
                  <c:numRef>
                    <c:extLst>
                      <c:ext uri="{02D57815-91ED-43cb-92C2-25804820EDAC}">
                        <c15:formulaRef>
                          <c15:sqref>'National-Items'!$J$204:$J$242</c15:sqref>
                        </c15:formulaRef>
                      </c:ext>
                    </c:extLst>
                    <c:numCache>
                      <c:formatCode>0.0%</c:formatCode>
                      <c:ptCount val="39"/>
                      <c:pt idx="0">
                        <c:v>2.1999999999999999E-2</c:v>
                      </c:pt>
                      <c:pt idx="1">
                        <c:v>2.1000000000000001E-2</c:v>
                      </c:pt>
                      <c:pt idx="2">
                        <c:v>0.02</c:v>
                      </c:pt>
                      <c:pt idx="3">
                        <c:v>2.1000000000000001E-2</c:v>
                      </c:pt>
                      <c:pt idx="4">
                        <c:v>0.02</c:v>
                      </c:pt>
                      <c:pt idx="5">
                        <c:v>2.1000000000000001E-2</c:v>
                      </c:pt>
                      <c:pt idx="6">
                        <c:v>2.1999999999999999E-2</c:v>
                      </c:pt>
                      <c:pt idx="7">
                        <c:v>2.4E-2</c:v>
                      </c:pt>
                      <c:pt idx="8">
                        <c:v>2.4E-2</c:v>
                      </c:pt>
                      <c:pt idx="9">
                        <c:v>2.3E-2</c:v>
                      </c:pt>
                      <c:pt idx="10">
                        <c:v>2.3E-2</c:v>
                      </c:pt>
                      <c:pt idx="11">
                        <c:v>2.3E-2</c:v>
                      </c:pt>
                      <c:pt idx="12">
                        <c:v>2.3E-2</c:v>
                      </c:pt>
                      <c:pt idx="13">
                        <c:v>2.4E-2</c:v>
                      </c:pt>
                      <c:pt idx="14">
                        <c:v>2.1000000000000001E-2</c:v>
                      </c:pt>
                      <c:pt idx="15">
                        <c:v>1.4E-2</c:v>
                      </c:pt>
                      <c:pt idx="16">
                        <c:v>1.2E-2</c:v>
                      </c:pt>
                      <c:pt idx="17">
                        <c:v>1.2E-2</c:v>
                      </c:pt>
                      <c:pt idx="18">
                        <c:v>1.6E-2</c:v>
                      </c:pt>
                      <c:pt idx="19">
                        <c:v>1.7000000000000001E-2</c:v>
                      </c:pt>
                      <c:pt idx="20">
                        <c:v>1.7000000000000001E-2</c:v>
                      </c:pt>
                      <c:pt idx="21">
                        <c:v>1.6E-2</c:v>
                      </c:pt>
                      <c:pt idx="22">
                        <c:v>1.6E-2</c:v>
                      </c:pt>
                      <c:pt idx="23">
                        <c:v>1.6E-2</c:v>
                      </c:pt>
                      <c:pt idx="24">
                        <c:v>1.4E-2</c:v>
                      </c:pt>
                      <c:pt idx="25">
                        <c:v>1.2999999999999999E-2</c:v>
                      </c:pt>
                      <c:pt idx="26">
                        <c:v>1.6E-2</c:v>
                      </c:pt>
                      <c:pt idx="27">
                        <c:v>0.03</c:v>
                      </c:pt>
                      <c:pt idx="28">
                        <c:v>3.7999999999999999E-2</c:v>
                      </c:pt>
                      <c:pt idx="29">
                        <c:v>4.4999999999999998E-2</c:v>
                      </c:pt>
                      <c:pt idx="30">
                        <c:v>4.2999999999999997E-2</c:v>
                      </c:pt>
                      <c:pt idx="31">
                        <c:v>0.04</c:v>
                      </c:pt>
                      <c:pt idx="32">
                        <c:v>0.04</c:v>
                      </c:pt>
                      <c:pt idx="33">
                        <c:v>4.5999999999999999E-2</c:v>
                      </c:pt>
                      <c:pt idx="34">
                        <c:v>4.9000000000000002E-2</c:v>
                      </c:pt>
                      <c:pt idx="35">
                        <c:v>5.5E-2</c:v>
                      </c:pt>
                      <c:pt idx="36">
                        <c:v>0.06</c:v>
                      </c:pt>
                      <c:pt idx="37">
                        <c:v>6.4000000000000001E-2</c:v>
                      </c:pt>
                      <c:pt idx="38">
                        <c:v>6.5000000000000002E-2</c:v>
                      </c:pt>
                    </c:numCache>
                  </c:numRef>
                </c:val>
                <c:smooth val="0"/>
                <c:extLst>
                  <c:ext xmlns:c16="http://schemas.microsoft.com/office/drawing/2014/chart" uri="{C3380CC4-5D6E-409C-BE32-E72D297353CC}">
                    <c16:uniqueId val="{0000000B-5DF7-4253-A618-41A3756B61B4}"/>
                  </c:ext>
                </c:extLst>
              </c15:ser>
            </c15:filteredLineSeries>
            <c15:filteredLineSeries>
              <c15:ser>
                <c:idx val="10"/>
                <c:order val="2"/>
                <c:tx>
                  <c:strRef>
                    <c:extLst xmlns:c15="http://schemas.microsoft.com/office/drawing/2012/chart">
                      <c:ext xmlns:c15="http://schemas.microsoft.com/office/drawing/2012/chart" uri="{02D57815-91ED-43cb-92C2-25804820EDAC}">
                        <c15:formulaRef>
                          <c15:sqref>'National-Items'!$O$1</c15:sqref>
                        </c15:formulaRef>
                      </c:ext>
                    </c:extLst>
                    <c:strCache>
                      <c:ptCount val="1"/>
                      <c:pt idx="0">
                        <c:v>Services less energy services</c:v>
                      </c:pt>
                    </c:strCache>
                  </c:strRef>
                </c:tx>
                <c:spPr>
                  <a:ln w="28575" cap="rnd">
                    <a:solidFill>
                      <a:schemeClr val="accent5">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'National-Items'!$O$204:$O$242</c15:sqref>
                        </c15:formulaRef>
                      </c:ext>
                    </c:extLst>
                    <c:numCache>
                      <c:formatCode>0.0%</c:formatCode>
                      <c:ptCount val="39"/>
                      <c:pt idx="0">
                        <c:v>2.8000000000000001E-2</c:v>
                      </c:pt>
                      <c:pt idx="1">
                        <c:v>2.7E-2</c:v>
                      </c:pt>
                      <c:pt idx="2">
                        <c:v>2.7E-2</c:v>
                      </c:pt>
                      <c:pt idx="3">
                        <c:v>2.8000000000000001E-2</c:v>
                      </c:pt>
                      <c:pt idx="4">
                        <c:v>2.7E-2</c:v>
                      </c:pt>
                      <c:pt idx="5">
                        <c:v>2.8000000000000001E-2</c:v>
                      </c:pt>
                      <c:pt idx="6">
                        <c:v>2.8000000000000001E-2</c:v>
                      </c:pt>
                      <c:pt idx="7">
                        <c:v>2.9000000000000001E-2</c:v>
                      </c:pt>
                      <c:pt idx="8">
                        <c:v>2.9000000000000001E-2</c:v>
                      </c:pt>
                      <c:pt idx="9">
                        <c:v>0.03</c:v>
                      </c:pt>
                      <c:pt idx="10">
                        <c:v>0.03</c:v>
                      </c:pt>
                      <c:pt idx="11">
                        <c:v>0.03</c:v>
                      </c:pt>
                      <c:pt idx="12">
                        <c:v>3.1E-2</c:v>
                      </c:pt>
                      <c:pt idx="13">
                        <c:v>3.1E-2</c:v>
                      </c:pt>
                      <c:pt idx="14">
                        <c:v>2.8000000000000001E-2</c:v>
                      </c:pt>
                      <c:pt idx="15">
                        <c:v>2.1999999999999999E-2</c:v>
                      </c:pt>
                      <c:pt idx="16">
                        <c:v>0.02</c:v>
                      </c:pt>
                      <c:pt idx="17">
                        <c:v>1.9E-2</c:v>
                      </c:pt>
                      <c:pt idx="18">
                        <c:v>2.3E-2</c:v>
                      </c:pt>
                      <c:pt idx="19">
                        <c:v>2.1999999999999999E-2</c:v>
                      </c:pt>
                      <c:pt idx="20">
                        <c:v>1.9E-2</c:v>
                      </c:pt>
                      <c:pt idx="21">
                        <c:v>1.7000000000000001E-2</c:v>
                      </c:pt>
                      <c:pt idx="22">
                        <c:v>1.7000000000000001E-2</c:v>
                      </c:pt>
                      <c:pt idx="23">
                        <c:v>1.6E-2</c:v>
                      </c:pt>
                      <c:pt idx="24">
                        <c:v>1.2999999999999999E-2</c:v>
                      </c:pt>
                      <c:pt idx="25">
                        <c:v>1.2999999999999999E-2</c:v>
                      </c:pt>
                      <c:pt idx="26">
                        <c:v>1.6E-2</c:v>
                      </c:pt>
                      <c:pt idx="27">
                        <c:v>2.5000000000000001E-2</c:v>
                      </c:pt>
                      <c:pt idx="28">
                        <c:v>2.9000000000000001E-2</c:v>
                      </c:pt>
                      <c:pt idx="29">
                        <c:v>3.1E-2</c:v>
                      </c:pt>
                      <c:pt idx="30">
                        <c:v>2.9000000000000001E-2</c:v>
                      </c:pt>
                      <c:pt idx="31">
                        <c:v>2.7E-2</c:v>
                      </c:pt>
                      <c:pt idx="32">
                        <c:v>2.9000000000000001E-2</c:v>
                      </c:pt>
                      <c:pt idx="33">
                        <c:v>3.2000000000000001E-2</c:v>
                      </c:pt>
                      <c:pt idx="34">
                        <c:v>3.4000000000000002E-2</c:v>
                      </c:pt>
                      <c:pt idx="35">
                        <c:v>3.6999999999999998E-2</c:v>
                      </c:pt>
                      <c:pt idx="36">
                        <c:v>4.1000000000000002E-2</c:v>
                      </c:pt>
                      <c:pt idx="37">
                        <c:v>4.3999999999999997E-2</c:v>
                      </c:pt>
                      <c:pt idx="38">
                        <c:v>4.7E-2</c:v>
                      </c:pt>
                    </c:numCache>
                  </c:numRef>
                </c:val>
                <c:smooth val="0"/>
                <c:extLst xmlns:c15="http://schemas.microsoft.com/office/drawing/2012/chart">
                  <c:ext xmlns:c16="http://schemas.microsoft.com/office/drawing/2014/chart" uri="{C3380CC4-5D6E-409C-BE32-E72D297353CC}">
                    <c16:uniqueId val="{0000000C-5DF7-4253-A618-41A3756B61B4}"/>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'National-Items'!$F$1</c15:sqref>
                        </c15:formulaRef>
                      </c:ext>
                    </c:extLst>
                    <c:strCache>
                      <c:ptCount val="1"/>
                      <c:pt idx="0">
                        <c:v>Energy</c:v>
                      </c:pt>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'National-Items'!$G$204:$G$242</c15:sqref>
                        </c15:formulaRef>
                      </c:ext>
                    </c:extLst>
                    <c:numCache>
                      <c:formatCode>0.0%</c:formatCode>
                      <c:ptCount val="39"/>
                      <c:pt idx="0">
                        <c:v>-0.10100000000000001</c:v>
                      </c:pt>
                      <c:pt idx="1">
                        <c:v>-9.0999999999999998E-2</c:v>
                      </c:pt>
                      <c:pt idx="2">
                        <c:v>-7.0000000000000001E-3</c:v>
                      </c:pt>
                      <c:pt idx="3">
                        <c:v>3.1E-2</c:v>
                      </c:pt>
                      <c:pt idx="4">
                        <c:v>-2E-3</c:v>
                      </c:pt>
                      <c:pt idx="5">
                        <c:v>-5.3999999999999999E-2</c:v>
                      </c:pt>
                      <c:pt idx="6">
                        <c:v>-3.3000000000000002E-2</c:v>
                      </c:pt>
                      <c:pt idx="7">
                        <c:v>-7.0999999999999994E-2</c:v>
                      </c:pt>
                      <c:pt idx="8">
                        <c:v>-8.2000000000000003E-2</c:v>
                      </c:pt>
                      <c:pt idx="9">
                        <c:v>-7.2999999999999995E-2</c:v>
                      </c:pt>
                      <c:pt idx="10">
                        <c:v>-1.2E-2</c:v>
                      </c:pt>
                      <c:pt idx="11">
                        <c:v>7.9000000000000001E-2</c:v>
                      </c:pt>
                      <c:pt idx="12">
                        <c:v>0.128</c:v>
                      </c:pt>
                      <c:pt idx="13">
                        <c:v>5.6000000000000001E-2</c:v>
                      </c:pt>
                      <c:pt idx="14">
                        <c:v>-0.10199999999999999</c:v>
                      </c:pt>
                      <c:pt idx="15">
                        <c:v>-0.32</c:v>
                      </c:pt>
                      <c:pt idx="16">
                        <c:v>-0.33800000000000002</c:v>
                      </c:pt>
                      <c:pt idx="17">
                        <c:v>-0.23400000000000001</c:v>
                      </c:pt>
                      <c:pt idx="18">
                        <c:v>-0.20300000000000001</c:v>
                      </c:pt>
                      <c:pt idx="19">
                        <c:v>-0.16800000000000001</c:v>
                      </c:pt>
                      <c:pt idx="20">
                        <c:v>-0.154</c:v>
                      </c:pt>
                      <c:pt idx="21">
                        <c:v>-0.18</c:v>
                      </c:pt>
                      <c:pt idx="22">
                        <c:v>-0.193</c:v>
                      </c:pt>
                      <c:pt idx="23">
                        <c:v>-0.152</c:v>
                      </c:pt>
                      <c:pt idx="24">
                        <c:v>-8.5999999999999993E-2</c:v>
                      </c:pt>
                      <c:pt idx="25">
                        <c:v>1.4999999999999999E-2</c:v>
                      </c:pt>
                      <c:pt idx="26">
                        <c:v>0.22500000000000001</c:v>
                      </c:pt>
                      <c:pt idx="27">
                        <c:v>0.496</c:v>
                      </c:pt>
                      <c:pt idx="28">
                        <c:v>0.56200000000000006</c:v>
                      </c:pt>
                      <c:pt idx="29">
                        <c:v>0.45100000000000001</c:v>
                      </c:pt>
                      <c:pt idx="30">
                        <c:v>0.41799999999999998</c:v>
                      </c:pt>
                      <c:pt idx="31">
                        <c:v>0.42699999999999999</c:v>
                      </c:pt>
                      <c:pt idx="32">
                        <c:v>0.42099999999999999</c:v>
                      </c:pt>
                      <c:pt idx="33">
                        <c:v>0.496</c:v>
                      </c:pt>
                      <c:pt idx="34">
                        <c:v>0.58099999999999996</c:v>
                      </c:pt>
                      <c:pt idx="35">
                        <c:v>0.496</c:v>
                      </c:pt>
                      <c:pt idx="36">
                        <c:v>0.4</c:v>
                      </c:pt>
                      <c:pt idx="37">
                        <c:v>0.38</c:v>
                      </c:pt>
                      <c:pt idx="38">
                        <c:v>0.48</c:v>
                      </c:pt>
                    </c:numCache>
                  </c:numRef>
                </c:val>
                <c:smooth val="0"/>
                <c:extLst xmlns:c15="http://schemas.microsoft.com/office/drawing/2012/chart">
                  <c:ext xmlns:c16="http://schemas.microsoft.com/office/drawing/2014/chart" uri="{C3380CC4-5D6E-409C-BE32-E72D297353CC}">
                    <c16:uniqueId val="{0000000D-5DF7-4253-A618-41A3756B61B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'National-Items'!$M$1</c15:sqref>
                        </c15:formulaRef>
                      </c:ext>
                    </c:extLst>
                    <c:strCache>
                      <c:ptCount val="1"/>
                      <c:pt idx="0">
                        <c:v>New vehicles</c:v>
                      </c:pt>
                    </c:strCache>
                  </c:strRef>
                </c:tx>
                <c:spPr>
                  <a:ln w="28575"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'National-Items'!$M$204:$M$242</c15:sqref>
                        </c15:formulaRef>
                      </c:ext>
                    </c:extLst>
                    <c:numCache>
                      <c:formatCode>0.0%</c:formatCode>
                      <c:ptCount val="39"/>
                      <c:pt idx="0">
                        <c:v>0</c:v>
                      </c:pt>
                      <c:pt idx="1">
                        <c:v>3.0000000000000001E-3</c:v>
                      </c:pt>
                      <c:pt idx="2">
                        <c:v>7.0000000000000001E-3</c:v>
                      </c:pt>
                      <c:pt idx="3">
                        <c:v>1.2E-2</c:v>
                      </c:pt>
                      <c:pt idx="4">
                        <c:v>8.9999999999999993E-3</c:v>
                      </c:pt>
                      <c:pt idx="5">
                        <c:v>6.0000000000000001E-3</c:v>
                      </c:pt>
                      <c:pt idx="6">
                        <c:v>3.0000000000000001E-3</c:v>
                      </c:pt>
                      <c:pt idx="7">
                        <c:v>2E-3</c:v>
                      </c:pt>
                      <c:pt idx="8">
                        <c:v>1E-3</c:v>
                      </c:pt>
                      <c:pt idx="9">
                        <c:v>1E-3</c:v>
                      </c:pt>
                      <c:pt idx="10">
                        <c:v>-1E-3</c:v>
                      </c:pt>
                      <c:pt idx="11">
                        <c:v>1E-3</c:v>
                      </c:pt>
                      <c:pt idx="12">
                        <c:v>1E-3</c:v>
                      </c:pt>
                      <c:pt idx="13">
                        <c:v>4.0000000000000001E-3</c:v>
                      </c:pt>
                      <c:pt idx="14">
                        <c:v>-4.0000000000000001E-3</c:v>
                      </c:pt>
                      <c:pt idx="15">
                        <c:v>-6.0000000000000001E-3</c:v>
                      </c:pt>
                      <c:pt idx="16">
                        <c:v>-3.0000000000000001E-3</c:v>
                      </c:pt>
                      <c:pt idx="17">
                        <c:v>-2E-3</c:v>
                      </c:pt>
                      <c:pt idx="18">
                        <c:v>5.0000000000000001E-3</c:v>
                      </c:pt>
                      <c:pt idx="19">
                        <c:v>7.0000000000000001E-3</c:v>
                      </c:pt>
                      <c:pt idx="20">
                        <c:v>0.01</c:v>
                      </c:pt>
                      <c:pt idx="21">
                        <c:v>1.4999999999999999E-2</c:v>
                      </c:pt>
                      <c:pt idx="22">
                        <c:v>1.6E-2</c:v>
                      </c:pt>
                      <c:pt idx="23">
                        <c:v>0.02</c:v>
                      </c:pt>
                      <c:pt idx="24">
                        <c:v>1.4E-2</c:v>
                      </c:pt>
                      <c:pt idx="25">
                        <c:v>1.2E-2</c:v>
                      </c:pt>
                      <c:pt idx="26">
                        <c:v>1.4999999999999999E-2</c:v>
                      </c:pt>
                      <c:pt idx="27">
                        <c:v>0.02</c:v>
                      </c:pt>
                      <c:pt idx="28">
                        <c:v>3.3000000000000002E-2</c:v>
                      </c:pt>
                      <c:pt idx="29">
                        <c:v>5.2999999999999999E-2</c:v>
                      </c:pt>
                      <c:pt idx="30">
                        <c:v>6.4000000000000001E-2</c:v>
                      </c:pt>
                      <c:pt idx="31">
                        <c:v>7.5999999999999998E-2</c:v>
                      </c:pt>
                      <c:pt idx="32">
                        <c:v>8.6999999999999994E-2</c:v>
                      </c:pt>
                      <c:pt idx="33">
                        <c:v>9.8000000000000004E-2</c:v>
                      </c:pt>
                      <c:pt idx="34">
                        <c:v>0.111</c:v>
                      </c:pt>
                      <c:pt idx="35">
                        <c:v>0.11799999999999999</c:v>
                      </c:pt>
                      <c:pt idx="36">
                        <c:v>0.122</c:v>
                      </c:pt>
                      <c:pt idx="37">
                        <c:v>0.124</c:v>
                      </c:pt>
                      <c:pt idx="38">
                        <c:v>0.125</c:v>
                      </c:pt>
                    </c:numCache>
                  </c:numRef>
                </c:val>
                <c:smooth val="0"/>
                <c:extLst xmlns:c15="http://schemas.microsoft.com/office/drawing/2012/chart">
                  <c:ext xmlns:c16="http://schemas.microsoft.com/office/drawing/2014/chart" uri="{C3380CC4-5D6E-409C-BE32-E72D297353CC}">
                    <c16:uniqueId val="{0000000E-5DF7-4253-A618-41A3756B61B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'National-Items'!$R$1</c15:sqref>
                        </c15:formulaRef>
                      </c:ext>
                    </c:extLst>
                    <c:strCache>
                      <c:ptCount val="1"/>
                      <c:pt idx="0">
                        <c:v>Education and communication</c:v>
                      </c:pt>
                    </c:strCache>
                  </c:strRef>
                </c:tx>
                <c:spPr>
                  <a:ln w="28575" cap="rnd">
                    <a:solidFill>
                      <a:schemeClr val="accent3">
                        <a:lumMod val="60000"/>
                      </a:schemeClr>
                    </a:solidFill>
                    <a:round/>
                  </a:ln>
                  <a:effectLst/>
                </c:spPr>
                <c:marker>
                  <c:symbol val="none"/>
                </c:marker>
                <c:val>
                  <c:numRef>
                    <c:extLst xmlns:c15="http://schemas.microsoft.com/office/drawing/2012/chart">
                      <c:ext xmlns:c15="http://schemas.microsoft.com/office/drawing/2012/chart" uri="{02D57815-91ED-43cb-92C2-25804820EDAC}">
                        <c15:formulaRef>
                          <c15:sqref>'National-Items'!$R$204:$R$242</c15:sqref>
                        </c15:formulaRef>
                      </c:ext>
                    </c:extLst>
                    <c:numCache>
                      <c:formatCode>0.0%</c:formatCode>
                      <c:ptCount val="39"/>
                      <c:pt idx="0">
                        <c:v>3.0000000000000001E-3</c:v>
                      </c:pt>
                      <c:pt idx="1">
                        <c:v>6.0000000000000001E-3</c:v>
                      </c:pt>
                      <c:pt idx="2">
                        <c:v>8.0000000000000002E-3</c:v>
                      </c:pt>
                      <c:pt idx="3">
                        <c:v>8.9999999999999993E-3</c:v>
                      </c:pt>
                      <c:pt idx="4">
                        <c:v>7.0000000000000001E-3</c:v>
                      </c:pt>
                      <c:pt idx="5">
                        <c:v>6.0000000000000001E-3</c:v>
                      </c:pt>
                      <c:pt idx="6">
                        <c:v>6.0000000000000001E-3</c:v>
                      </c:pt>
                      <c:pt idx="7">
                        <c:v>6.0000000000000001E-3</c:v>
                      </c:pt>
                      <c:pt idx="8">
                        <c:v>4.0000000000000001E-3</c:v>
                      </c:pt>
                      <c:pt idx="9">
                        <c:v>5.0000000000000001E-3</c:v>
                      </c:pt>
                      <c:pt idx="10">
                        <c:v>1.4E-2</c:v>
                      </c:pt>
                      <c:pt idx="11">
                        <c:v>1.4E-2</c:v>
                      </c:pt>
                      <c:pt idx="12">
                        <c:v>1.4999999999999999E-2</c:v>
                      </c:pt>
                      <c:pt idx="13">
                        <c:v>1.4999999999999999E-2</c:v>
                      </c:pt>
                      <c:pt idx="14">
                        <c:v>1.4999999999999999E-2</c:v>
                      </c:pt>
                      <c:pt idx="15">
                        <c:v>1.6E-2</c:v>
                      </c:pt>
                      <c:pt idx="16">
                        <c:v>1.6E-2</c:v>
                      </c:pt>
                      <c:pt idx="17">
                        <c:v>1.4E-2</c:v>
                      </c:pt>
                      <c:pt idx="18">
                        <c:v>2.3E-2</c:v>
                      </c:pt>
                      <c:pt idx="19">
                        <c:v>2.3E-2</c:v>
                      </c:pt>
                      <c:pt idx="20">
                        <c:v>2.1000000000000001E-2</c:v>
                      </c:pt>
                      <c:pt idx="21">
                        <c:v>2.1000000000000001E-2</c:v>
                      </c:pt>
                      <c:pt idx="22">
                        <c:v>1.9E-2</c:v>
                      </c:pt>
                      <c:pt idx="23">
                        <c:v>0.02</c:v>
                      </c:pt>
                      <c:pt idx="24">
                        <c:v>1.7000000000000001E-2</c:v>
                      </c:pt>
                      <c:pt idx="25">
                        <c:v>1.7000000000000001E-2</c:v>
                      </c:pt>
                      <c:pt idx="26">
                        <c:v>1.4999999999999999E-2</c:v>
                      </c:pt>
                      <c:pt idx="27">
                        <c:v>1.7000000000000001E-2</c:v>
                      </c:pt>
                      <c:pt idx="28">
                        <c:v>1.9E-2</c:v>
                      </c:pt>
                      <c:pt idx="29">
                        <c:v>2.1000000000000001E-2</c:v>
                      </c:pt>
                      <c:pt idx="30">
                        <c:v>1.0999999999999999E-2</c:v>
                      </c:pt>
                      <c:pt idx="31">
                        <c:v>1.2E-2</c:v>
                      </c:pt>
                      <c:pt idx="32">
                        <c:v>1.7000000000000001E-2</c:v>
                      </c:pt>
                      <c:pt idx="33">
                        <c:v>1.7999999999999999E-2</c:v>
                      </c:pt>
                      <c:pt idx="34">
                        <c:v>1.7000000000000001E-2</c:v>
                      </c:pt>
                      <c:pt idx="35">
                        <c:v>1.6E-2</c:v>
                      </c:pt>
                      <c:pt idx="36">
                        <c:v>1.6E-2</c:v>
                      </c:pt>
                      <c:pt idx="37">
                        <c:v>1.6E-2</c:v>
                      </c:pt>
                      <c:pt idx="38">
                        <c:v>1.4999999999999999E-2</c:v>
                      </c:pt>
                    </c:numCache>
                  </c:numRef>
                </c:val>
                <c:smooth val="0"/>
                <c:extLst xmlns:c15="http://schemas.microsoft.com/office/drawing/2012/chart">
                  <c:ext xmlns:c16="http://schemas.microsoft.com/office/drawing/2014/chart" uri="{C3380CC4-5D6E-409C-BE32-E72D297353CC}">
                    <c16:uniqueId val="{0000000F-5DF7-4253-A618-41A3756B61B4}"/>
                  </c:ext>
                </c:extLst>
              </c15:ser>
            </c15:filteredLineSeries>
          </c:ext>
        </c:extLst>
      </c:lineChart>
      <c:catAx>
        <c:axId val="849815791"/>
        <c:scaling>
          <c:orientation val="minMax"/>
        </c:scaling>
        <c:delete val="0"/>
        <c:axPos val="b"/>
        <c:numFmt formatCode="mmm\ yyyy" sourceLinked="0"/>
        <c:majorTickMark val="cross"/>
        <c:minorTickMark val="none"/>
        <c:tickLblPos val="low"/>
        <c:spPr>
          <a:noFill/>
          <a:ln w="9525" cap="flat" cmpd="sng" algn="ctr">
            <a:solidFill>
              <a:schemeClr val="bg2">
                <a:lumMod val="10000"/>
              </a:schemeClr>
            </a:solidFill>
            <a:round/>
          </a:ln>
          <a:effectLst/>
        </c:spPr>
        <c:txPr>
          <a:bodyPr rot="-156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849816207"/>
        <c:crosses val="autoZero"/>
        <c:auto val="1"/>
        <c:lblAlgn val="ctr"/>
        <c:lblOffset val="100"/>
        <c:tickLblSkip val="2"/>
        <c:noMultiLvlLbl val="0"/>
      </c:catAx>
      <c:valAx>
        <c:axId val="849816207"/>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12-month % Change in CPI</a:t>
                </a:r>
              </a:p>
            </c:rich>
          </c:tx>
          <c:layout>
            <c:manualLayout>
              <c:xMode val="edge"/>
              <c:yMode val="edge"/>
              <c:x val="4.6615473739165336E-4"/>
              <c:y val="0.2130826208211394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849815791"/>
        <c:crosses val="autoZero"/>
        <c:crossBetween val="midCat"/>
      </c:valAx>
      <c:valAx>
        <c:axId val="709449887"/>
        <c:scaling>
          <c:orientation val="minMax"/>
          <c:max val="16"/>
          <c:min val="-4"/>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464031"/>
        <c:crosses val="max"/>
        <c:crossBetween val="between"/>
      </c:valAx>
      <c:catAx>
        <c:axId val="709464031"/>
        <c:scaling>
          <c:orientation val="minMax"/>
        </c:scaling>
        <c:delete val="1"/>
        <c:axPos val="b"/>
        <c:numFmt formatCode="General" sourceLinked="1"/>
        <c:majorTickMark val="out"/>
        <c:minorTickMark val="none"/>
        <c:tickLblPos val="nextTo"/>
        <c:crossAx val="7094498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13602465134567E-2"/>
          <c:y val="3.0530034459933228E-2"/>
          <c:w val="0.90056075311861528"/>
          <c:h val="0.7888381622332763"/>
        </c:manualLayout>
      </c:layout>
      <c:lineChart>
        <c:grouping val="standard"/>
        <c:varyColors val="0"/>
        <c:ser>
          <c:idx val="0"/>
          <c:order val="0"/>
          <c:tx>
            <c:strRef>
              <c:f>UR!$B$1</c:f>
              <c:strCache>
                <c:ptCount val="1"/>
                <c:pt idx="0">
                  <c:v>Alexandria/Arlington</c:v>
                </c:pt>
              </c:strCache>
            </c:strRef>
          </c:tx>
          <c:spPr>
            <a:ln w="22225" cap="rnd">
              <a:solidFill>
                <a:schemeClr val="accent6"/>
              </a:solidFill>
              <a:round/>
            </a:ln>
            <a:effectLst/>
          </c:spPr>
          <c:marker>
            <c:symbol val="none"/>
          </c:marker>
          <c:dPt>
            <c:idx val="1"/>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0-C2D9-47E3-BC01-DBA21055E074}"/>
              </c:ext>
            </c:extLst>
          </c:dPt>
          <c:dPt>
            <c:idx val="3"/>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1-C2D9-47E3-BC01-DBA21055E074}"/>
              </c:ext>
            </c:extLst>
          </c:dPt>
          <c:dPt>
            <c:idx val="21"/>
            <c:marker>
              <c:symbol val="none"/>
            </c:marker>
            <c:bubble3D val="0"/>
            <c:extLst>
              <c:ext xmlns:c16="http://schemas.microsoft.com/office/drawing/2014/chart" uri="{C3380CC4-5D6E-409C-BE32-E72D297353CC}">
                <c16:uniqueId val="{00000002-C2D9-47E3-BC01-DBA21055E074}"/>
              </c:ext>
            </c:extLst>
          </c:dPt>
          <c:dPt>
            <c:idx val="22"/>
            <c:marker>
              <c:symbol val="none"/>
            </c:marker>
            <c:bubble3D val="0"/>
            <c:extLst>
              <c:ext xmlns:c16="http://schemas.microsoft.com/office/drawing/2014/chart" uri="{C3380CC4-5D6E-409C-BE32-E72D297353CC}">
                <c16:uniqueId val="{00000003-C2D9-47E3-BC01-DBA21055E074}"/>
              </c:ext>
            </c:extLst>
          </c:dPt>
          <c:dPt>
            <c:idx val="24"/>
            <c:marker>
              <c:symbol val="none"/>
            </c:marker>
            <c:bubble3D val="0"/>
            <c:extLst>
              <c:ext xmlns:c16="http://schemas.microsoft.com/office/drawing/2014/chart" uri="{C3380CC4-5D6E-409C-BE32-E72D297353CC}">
                <c16:uniqueId val="{00000004-C2D9-47E3-BC01-DBA21055E074}"/>
              </c:ext>
            </c:extLst>
          </c:dPt>
          <c:dPt>
            <c:idx val="2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5-C2D9-47E3-BC01-DBA21055E074}"/>
              </c:ext>
            </c:extLst>
          </c:dPt>
          <c:dLbls>
            <c:dLbl>
              <c:idx val="1"/>
              <c:layout>
                <c:manualLayout>
                  <c:x val="-2.5480266851900368E-2"/>
                  <c:y val="3.1837444854498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9-47E3-BC01-DBA21055E074}"/>
                </c:ext>
              </c:extLst>
            </c:dLbl>
            <c:dLbl>
              <c:idx val="3"/>
              <c:layout>
                <c:manualLayout>
                  <c:x val="-6.1658677462115341E-2"/>
                  <c:y val="-1.8631908638321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9-47E3-BC01-DBA21055E074}"/>
                </c:ext>
              </c:extLst>
            </c:dLbl>
            <c:dLbl>
              <c:idx val="28"/>
              <c:layout>
                <c:manualLayout>
                  <c:x val="0"/>
                  <c:y val="1.311480827079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D9-47E3-BC01-DBA21055E07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UR!$A$2:$A$30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UR!$B$2:$B$30</c:f>
              <c:numCache>
                <c:formatCode>0.0%</c:formatCode>
                <c:ptCount val="29"/>
                <c:pt idx="0">
                  <c:v>0.02</c:v>
                </c:pt>
                <c:pt idx="1">
                  <c:v>1.8000000000000002E-2</c:v>
                </c:pt>
                <c:pt idx="2">
                  <c:v>2.1000000000000001E-2</c:v>
                </c:pt>
                <c:pt idx="3">
                  <c:v>8.199999999999999E-2</c:v>
                </c:pt>
                <c:pt idx="4">
                  <c:v>7.400000000000001E-2</c:v>
                </c:pt>
                <c:pt idx="5">
                  <c:v>7.6999999999999999E-2</c:v>
                </c:pt>
                <c:pt idx="6">
                  <c:v>7.0999999999999994E-2</c:v>
                </c:pt>
                <c:pt idx="7">
                  <c:v>6.0999999999999999E-2</c:v>
                </c:pt>
                <c:pt idx="8">
                  <c:v>5.0999999999999997E-2</c:v>
                </c:pt>
                <c:pt idx="9">
                  <c:v>4.7E-2</c:v>
                </c:pt>
                <c:pt idx="10">
                  <c:v>4.5999999999999999E-2</c:v>
                </c:pt>
                <c:pt idx="11">
                  <c:v>4.0999999999999995E-2</c:v>
                </c:pt>
                <c:pt idx="12">
                  <c:v>4.2000000000000003E-2</c:v>
                </c:pt>
                <c:pt idx="13">
                  <c:v>0.04</c:v>
                </c:pt>
                <c:pt idx="14">
                  <c:v>3.9E-2</c:v>
                </c:pt>
                <c:pt idx="15">
                  <c:v>3.5000000000000003E-2</c:v>
                </c:pt>
                <c:pt idx="16">
                  <c:v>3.5000000000000003E-2</c:v>
                </c:pt>
                <c:pt idx="17">
                  <c:v>0.04</c:v>
                </c:pt>
                <c:pt idx="18">
                  <c:v>3.9E-2</c:v>
                </c:pt>
                <c:pt idx="19">
                  <c:v>3.6000000000000004E-2</c:v>
                </c:pt>
                <c:pt idx="20">
                  <c:v>2.6000000000000002E-2</c:v>
                </c:pt>
                <c:pt idx="21">
                  <c:v>2.2000000000000002E-2</c:v>
                </c:pt>
                <c:pt idx="22">
                  <c:v>2.3E-2</c:v>
                </c:pt>
                <c:pt idx="23">
                  <c:v>0.02</c:v>
                </c:pt>
                <c:pt idx="24">
                  <c:v>2.7999999999999997E-2</c:v>
                </c:pt>
                <c:pt idx="25">
                  <c:v>2.3E-2</c:v>
                </c:pt>
                <c:pt idx="26">
                  <c:v>2.1000000000000001E-2</c:v>
                </c:pt>
                <c:pt idx="27">
                  <c:v>0.02</c:v>
                </c:pt>
                <c:pt idx="28">
                  <c:v>2.3E-2</c:v>
                </c:pt>
              </c:numCache>
            </c:numRef>
          </c:val>
          <c:smooth val="0"/>
          <c:extLst>
            <c:ext xmlns:c16="http://schemas.microsoft.com/office/drawing/2014/chart" uri="{C3380CC4-5D6E-409C-BE32-E72D297353CC}">
              <c16:uniqueId val="{00000006-C2D9-47E3-BC01-DBA21055E074}"/>
            </c:ext>
          </c:extLst>
        </c:ser>
        <c:ser>
          <c:idx val="1"/>
          <c:order val="1"/>
          <c:tx>
            <c:strRef>
              <c:f>UR!$D$1</c:f>
              <c:strCache>
                <c:ptCount val="1"/>
                <c:pt idx="0">
                  <c:v>NOVA Region</c:v>
                </c:pt>
              </c:strCache>
            </c:strRef>
          </c:tx>
          <c:spPr>
            <a:ln w="22225" cap="rnd">
              <a:solidFill>
                <a:schemeClr val="accent5"/>
              </a:solidFill>
              <a:round/>
            </a:ln>
            <a:effectLst/>
          </c:spPr>
          <c:marker>
            <c:symbol val="none"/>
          </c:marker>
          <c:dPt>
            <c:idx val="1"/>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07-C2D9-47E3-BC01-DBA21055E074}"/>
              </c:ext>
            </c:extLst>
          </c:dPt>
          <c:dPt>
            <c:idx val="3"/>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08-C2D9-47E3-BC01-DBA21055E074}"/>
              </c:ext>
            </c:extLst>
          </c:dPt>
          <c:dPt>
            <c:idx val="21"/>
            <c:marker>
              <c:symbol val="none"/>
            </c:marker>
            <c:bubble3D val="0"/>
            <c:extLst>
              <c:ext xmlns:c16="http://schemas.microsoft.com/office/drawing/2014/chart" uri="{C3380CC4-5D6E-409C-BE32-E72D297353CC}">
                <c16:uniqueId val="{00000009-C2D9-47E3-BC01-DBA21055E074}"/>
              </c:ext>
            </c:extLst>
          </c:dPt>
          <c:dPt>
            <c:idx val="22"/>
            <c:marker>
              <c:symbol val="none"/>
            </c:marker>
            <c:bubble3D val="0"/>
            <c:extLst>
              <c:ext xmlns:c16="http://schemas.microsoft.com/office/drawing/2014/chart" uri="{C3380CC4-5D6E-409C-BE32-E72D297353CC}">
                <c16:uniqueId val="{0000000A-C2D9-47E3-BC01-DBA21055E074}"/>
              </c:ext>
            </c:extLst>
          </c:dPt>
          <c:dPt>
            <c:idx val="24"/>
            <c:marker>
              <c:symbol val="none"/>
            </c:marker>
            <c:bubble3D val="0"/>
            <c:extLst>
              <c:ext xmlns:c16="http://schemas.microsoft.com/office/drawing/2014/chart" uri="{C3380CC4-5D6E-409C-BE32-E72D297353CC}">
                <c16:uniqueId val="{0000000B-C2D9-47E3-BC01-DBA21055E074}"/>
              </c:ext>
            </c:extLst>
          </c:dPt>
          <c:dPt>
            <c:idx val="28"/>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0C-C2D9-47E3-BC01-DBA21055E074}"/>
              </c:ext>
            </c:extLst>
          </c:dPt>
          <c:dLbls>
            <c:dLbl>
              <c:idx val="1"/>
              <c:layout>
                <c:manualLayout>
                  <c:x val="-2.3054359657755989E-2"/>
                  <c:y val="-3.4098501504072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D9-47E3-BC01-DBA21055E074}"/>
                </c:ext>
              </c:extLst>
            </c:dLbl>
            <c:dLbl>
              <c:idx val="3"/>
              <c:layout>
                <c:manualLayout>
                  <c:x val="-4.6135938265373502E-2"/>
                  <c:y val="-3.4776960483120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D9-47E3-BC01-DBA21055E074}"/>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D9-47E3-BC01-DBA21055E07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UR!$A$2:$A$30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UR!$D$2:$D$30</c:f>
              <c:numCache>
                <c:formatCode>0.0%</c:formatCode>
                <c:ptCount val="29"/>
                <c:pt idx="0">
                  <c:v>2.3E-2</c:v>
                </c:pt>
                <c:pt idx="1">
                  <c:v>0.02</c:v>
                </c:pt>
                <c:pt idx="2">
                  <c:v>2.3E-2</c:v>
                </c:pt>
                <c:pt idx="3">
                  <c:v>9.9000000000000005E-2</c:v>
                </c:pt>
                <c:pt idx="4">
                  <c:v>8.8000000000000009E-2</c:v>
                </c:pt>
                <c:pt idx="5">
                  <c:v>8.900000000000001E-2</c:v>
                </c:pt>
                <c:pt idx="6">
                  <c:v>0.08</c:v>
                </c:pt>
                <c:pt idx="7">
                  <c:v>6.7000000000000004E-2</c:v>
                </c:pt>
                <c:pt idx="8">
                  <c:v>5.5999999999999994E-2</c:v>
                </c:pt>
                <c:pt idx="9">
                  <c:v>4.9000000000000002E-2</c:v>
                </c:pt>
                <c:pt idx="10">
                  <c:v>4.7E-2</c:v>
                </c:pt>
                <c:pt idx="11">
                  <c:v>4.2999999999999997E-2</c:v>
                </c:pt>
                <c:pt idx="12">
                  <c:v>4.4999999999999998E-2</c:v>
                </c:pt>
                <c:pt idx="13">
                  <c:v>4.2000000000000003E-2</c:v>
                </c:pt>
                <c:pt idx="14">
                  <c:v>4.0999999999999995E-2</c:v>
                </c:pt>
                <c:pt idx="15">
                  <c:v>3.6000000000000004E-2</c:v>
                </c:pt>
                <c:pt idx="16">
                  <c:v>3.7000000000000005E-2</c:v>
                </c:pt>
                <c:pt idx="17">
                  <c:v>4.0999999999999995E-2</c:v>
                </c:pt>
                <c:pt idx="18">
                  <c:v>3.7999999999999999E-2</c:v>
                </c:pt>
                <c:pt idx="19">
                  <c:v>3.6000000000000004E-2</c:v>
                </c:pt>
                <c:pt idx="20">
                  <c:v>2.8999999999999998E-2</c:v>
                </c:pt>
                <c:pt idx="21">
                  <c:v>2.5000000000000001E-2</c:v>
                </c:pt>
                <c:pt idx="22">
                  <c:v>2.4E-2</c:v>
                </c:pt>
                <c:pt idx="23">
                  <c:v>2.3E-2</c:v>
                </c:pt>
                <c:pt idx="24">
                  <c:v>2.8999999999999998E-2</c:v>
                </c:pt>
                <c:pt idx="25">
                  <c:v>2.5000000000000001E-2</c:v>
                </c:pt>
                <c:pt idx="26">
                  <c:v>2.3E-2</c:v>
                </c:pt>
                <c:pt idx="27">
                  <c:v>2.2000000000000002E-2</c:v>
                </c:pt>
                <c:pt idx="28">
                  <c:v>2.6000000000000002E-2</c:v>
                </c:pt>
              </c:numCache>
            </c:numRef>
          </c:val>
          <c:smooth val="0"/>
          <c:extLst>
            <c:ext xmlns:c16="http://schemas.microsoft.com/office/drawing/2014/chart" uri="{C3380CC4-5D6E-409C-BE32-E72D297353CC}">
              <c16:uniqueId val="{0000000D-C2D9-47E3-BC01-DBA21055E074}"/>
            </c:ext>
          </c:extLst>
        </c:ser>
        <c:ser>
          <c:idx val="2"/>
          <c:order val="2"/>
          <c:tx>
            <c:strRef>
              <c:f>UR!$C$1</c:f>
              <c:strCache>
                <c:ptCount val="1"/>
                <c:pt idx="0">
                  <c:v>D.C. MSA</c:v>
                </c:pt>
              </c:strCache>
            </c:strRef>
          </c:tx>
          <c:spPr>
            <a:ln w="22225" cap="rnd">
              <a:solidFill>
                <a:schemeClr val="accent2"/>
              </a:solidFill>
              <a:round/>
            </a:ln>
            <a:effectLst/>
          </c:spPr>
          <c:marker>
            <c:symbol val="none"/>
          </c:marker>
          <c:dPt>
            <c:idx val="1"/>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E-C2D9-47E3-BC01-DBA21055E074}"/>
              </c:ext>
            </c:extLst>
          </c:dPt>
          <c:dPt>
            <c:idx val="3"/>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F-C2D9-47E3-BC01-DBA21055E074}"/>
              </c:ext>
            </c:extLst>
          </c:dPt>
          <c:dPt>
            <c:idx val="24"/>
            <c:marker>
              <c:symbol val="none"/>
            </c:marker>
            <c:bubble3D val="0"/>
            <c:extLst>
              <c:ext xmlns:c16="http://schemas.microsoft.com/office/drawing/2014/chart" uri="{C3380CC4-5D6E-409C-BE32-E72D297353CC}">
                <c16:uniqueId val="{00000010-C2D9-47E3-BC01-DBA21055E074}"/>
              </c:ext>
            </c:extLst>
          </c:dPt>
          <c:dPt>
            <c:idx val="2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11-C2D9-47E3-BC01-DBA21055E074}"/>
              </c:ext>
            </c:extLst>
          </c:dPt>
          <c:dLbls>
            <c:dLbl>
              <c:idx val="1"/>
              <c:layout>
                <c:manualLayout>
                  <c:x val="-2.548577297575402E-2"/>
                  <c:y val="-4.7213309774869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D9-47E3-BC01-DBA21055E074}"/>
                </c:ext>
              </c:extLst>
            </c:dLbl>
            <c:dLbl>
              <c:idx val="3"/>
              <c:layout>
                <c:manualLayout>
                  <c:x val="-5.4512727920973329E-2"/>
                  <c:y val="-2.62296165415940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D9-47E3-BC01-DBA21055E074}"/>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D9-47E3-BC01-DBA21055E07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UR!$A$2:$A$30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UR!$C$2:$C$30</c:f>
              <c:numCache>
                <c:formatCode>0.0%</c:formatCode>
                <c:ptCount val="29"/>
                <c:pt idx="0">
                  <c:v>3.3000000000000002E-2</c:v>
                </c:pt>
                <c:pt idx="1">
                  <c:v>3.1E-2</c:v>
                </c:pt>
                <c:pt idx="2">
                  <c:v>3.7000000000000005E-2</c:v>
                </c:pt>
                <c:pt idx="3">
                  <c:v>9.6000000000000002E-2</c:v>
                </c:pt>
                <c:pt idx="4">
                  <c:v>9.5000000000000001E-2</c:v>
                </c:pt>
                <c:pt idx="5">
                  <c:v>0.09</c:v>
                </c:pt>
                <c:pt idx="6">
                  <c:v>8.3000000000000004E-2</c:v>
                </c:pt>
                <c:pt idx="7">
                  <c:v>7.0999999999999994E-2</c:v>
                </c:pt>
                <c:pt idx="8">
                  <c:v>6.4000000000000001E-2</c:v>
                </c:pt>
                <c:pt idx="9">
                  <c:v>0.06</c:v>
                </c:pt>
                <c:pt idx="10">
                  <c:v>5.7000000000000002E-2</c:v>
                </c:pt>
                <c:pt idx="11">
                  <c:v>5.2999999999999999E-2</c:v>
                </c:pt>
                <c:pt idx="12">
                  <c:v>5.4000000000000006E-2</c:v>
                </c:pt>
                <c:pt idx="13">
                  <c:v>5.2999999999999999E-2</c:v>
                </c:pt>
                <c:pt idx="14">
                  <c:v>5.2999999999999999E-2</c:v>
                </c:pt>
                <c:pt idx="15">
                  <c:v>4.9000000000000002E-2</c:v>
                </c:pt>
                <c:pt idx="16">
                  <c:v>5.0999999999999997E-2</c:v>
                </c:pt>
                <c:pt idx="17">
                  <c:v>5.7000000000000002E-2</c:v>
                </c:pt>
                <c:pt idx="18">
                  <c:v>5.4000000000000006E-2</c:v>
                </c:pt>
                <c:pt idx="19">
                  <c:v>5.2999999999999999E-2</c:v>
                </c:pt>
                <c:pt idx="20">
                  <c:v>4.4000000000000004E-2</c:v>
                </c:pt>
                <c:pt idx="21">
                  <c:v>4.0999999999999995E-2</c:v>
                </c:pt>
                <c:pt idx="22">
                  <c:v>3.9E-2</c:v>
                </c:pt>
                <c:pt idx="23">
                  <c:v>3.6000000000000004E-2</c:v>
                </c:pt>
                <c:pt idx="24">
                  <c:v>0.04</c:v>
                </c:pt>
                <c:pt idx="25">
                  <c:v>3.6000000000000004E-2</c:v>
                </c:pt>
                <c:pt idx="26">
                  <c:v>3.6000000000000004E-2</c:v>
                </c:pt>
                <c:pt idx="27">
                  <c:v>0.03</c:v>
                </c:pt>
                <c:pt idx="28">
                  <c:v>3.3000000000000002E-2</c:v>
                </c:pt>
              </c:numCache>
            </c:numRef>
          </c:val>
          <c:smooth val="0"/>
          <c:extLst>
            <c:ext xmlns:c16="http://schemas.microsoft.com/office/drawing/2014/chart" uri="{C3380CC4-5D6E-409C-BE32-E72D297353CC}">
              <c16:uniqueId val="{00000012-C2D9-47E3-BC01-DBA21055E074}"/>
            </c:ext>
          </c:extLst>
        </c:ser>
        <c:dLbls>
          <c:showLegendKey val="0"/>
          <c:showVal val="0"/>
          <c:showCatName val="0"/>
          <c:showSerName val="0"/>
          <c:showPercent val="0"/>
          <c:showBubbleSize val="0"/>
        </c:dLbls>
        <c:smooth val="0"/>
        <c:axId val="429274048"/>
        <c:axId val="429277792"/>
      </c:lineChart>
      <c:dateAx>
        <c:axId val="429274048"/>
        <c:scaling>
          <c:orientation val="minMax"/>
        </c:scaling>
        <c:delete val="0"/>
        <c:axPos val="b"/>
        <c:numFmt formatCode="mmm\ yyyy" sourceLinked="0"/>
        <c:majorTickMark val="none"/>
        <c:minorTickMark val="none"/>
        <c:tickLblPos val="nextTo"/>
        <c:spPr>
          <a:noFill/>
          <a:ln w="9525" cap="flat" cmpd="sng" algn="ctr">
            <a:solidFill>
              <a:schemeClr val="bg2">
                <a:lumMod val="10000"/>
              </a:schemeClr>
            </a:solidFill>
            <a:round/>
          </a:ln>
          <a:effectLst/>
        </c:spPr>
        <c:txPr>
          <a:bodyPr rot="-27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429277792"/>
        <c:crosses val="autoZero"/>
        <c:auto val="1"/>
        <c:lblOffset val="100"/>
        <c:baseTimeUnit val="months"/>
      </c:dateAx>
      <c:valAx>
        <c:axId val="429277792"/>
        <c:scaling>
          <c:orientation val="minMax"/>
        </c:scaling>
        <c:delete val="0"/>
        <c:axPos val="l"/>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429274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34635002032933E-2"/>
          <c:y val="1.6080633867459056E-2"/>
          <c:w val="0.87260936826829949"/>
          <c:h val="0.85594161726489304"/>
        </c:manualLayout>
      </c:layout>
      <c:lineChart>
        <c:grouping val="standard"/>
        <c:varyColors val="0"/>
        <c:ser>
          <c:idx val="0"/>
          <c:order val="0"/>
          <c:tx>
            <c:strRef>
              <c:f>'Labor Force Chg'!$J$2</c:f>
              <c:strCache>
                <c:ptCount val="1"/>
                <c:pt idx="0">
                  <c:v>Alexandria/Arlington</c:v>
                </c:pt>
              </c:strCache>
            </c:strRef>
          </c:tx>
          <c:spPr>
            <a:ln w="22225" cap="rnd">
              <a:solidFill>
                <a:schemeClr val="accent6"/>
              </a:solidFill>
              <a:round/>
            </a:ln>
            <a:effectLst/>
          </c:spPr>
          <c:marker>
            <c:symbol val="none"/>
          </c:marker>
          <c:dPt>
            <c:idx val="24"/>
            <c:marker>
              <c:symbol val="none"/>
            </c:marker>
            <c:bubble3D val="0"/>
            <c:extLst>
              <c:ext xmlns:c16="http://schemas.microsoft.com/office/drawing/2014/chart" uri="{C3380CC4-5D6E-409C-BE32-E72D297353CC}">
                <c16:uniqueId val="{00000000-8D4E-4680-85D4-4A9EB9E05730}"/>
              </c:ext>
            </c:extLst>
          </c:dPt>
          <c:dPt>
            <c:idx val="2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01-8D4E-4680-85D4-4A9EB9E05730}"/>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4E-4680-85D4-4A9EB9E057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 Chg'!$A$27:$A$55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'Labor Force Chg'!$J$27:$J$55</c:f>
              <c:numCache>
                <c:formatCode>0.0%</c:formatCode>
                <c:ptCount val="29"/>
                <c:pt idx="0">
                  <c:v>3.2308005349088731E-3</c:v>
                </c:pt>
                <c:pt idx="1">
                  <c:v>7.7427639129350467E-3</c:v>
                </c:pt>
                <c:pt idx="2">
                  <c:v>3.8576770934339866E-3</c:v>
                </c:pt>
                <c:pt idx="3">
                  <c:v>-3.3011951607967438E-2</c:v>
                </c:pt>
                <c:pt idx="4">
                  <c:v>-4.9573875499864806E-2</c:v>
                </c:pt>
                <c:pt idx="5">
                  <c:v>-2.103164404504354E-2</c:v>
                </c:pt>
                <c:pt idx="6">
                  <c:v>-2.2188656952444763E-2</c:v>
                </c:pt>
                <c:pt idx="7">
                  <c:v>-2.1894566715112029E-2</c:v>
                </c:pt>
                <c:pt idx="8">
                  <c:v>-3.8359750397360393E-2</c:v>
                </c:pt>
                <c:pt idx="9">
                  <c:v>-3.5163453870559747E-2</c:v>
                </c:pt>
                <c:pt idx="10">
                  <c:v>-4.3668853102893923E-2</c:v>
                </c:pt>
                <c:pt idx="11">
                  <c:v>-5.1400330658036619E-2</c:v>
                </c:pt>
                <c:pt idx="12">
                  <c:v>-5.0781193316283391E-2</c:v>
                </c:pt>
                <c:pt idx="13">
                  <c:v>-4.4566602248436005E-2</c:v>
                </c:pt>
                <c:pt idx="14">
                  <c:v>-4.08285605476012E-2</c:v>
                </c:pt>
                <c:pt idx="15">
                  <c:v>-4.1169086085565465E-2</c:v>
                </c:pt>
                <c:pt idx="16">
                  <c:v>-3.9253629934516643E-2</c:v>
                </c:pt>
                <c:pt idx="17">
                  <c:v>-3.0632142450603639E-2</c:v>
                </c:pt>
                <c:pt idx="18">
                  <c:v>-2.2072568700866046E-2</c:v>
                </c:pt>
                <c:pt idx="19">
                  <c:v>-3.604959419094389E-2</c:v>
                </c:pt>
                <c:pt idx="20">
                  <c:v>-4.8873476382006453E-2</c:v>
                </c:pt>
                <c:pt idx="21">
                  <c:v>-4.4245424752401563E-2</c:v>
                </c:pt>
                <c:pt idx="22">
                  <c:v>-3.9300065235148063E-2</c:v>
                </c:pt>
                <c:pt idx="23">
                  <c:v>-4.232996860135263E-2</c:v>
                </c:pt>
                <c:pt idx="24">
                  <c:v>-3.318221437694957E-2</c:v>
                </c:pt>
                <c:pt idx="25">
                  <c:v>-2.8825035334361648E-2</c:v>
                </c:pt>
                <c:pt idx="26">
                  <c:v>-2.0691118507079276E-2</c:v>
                </c:pt>
                <c:pt idx="27">
                  <c:v>-2.6302050666717425E-2</c:v>
                </c:pt>
                <c:pt idx="28">
                  <c:v>-2.4425290599528138E-2</c:v>
                </c:pt>
              </c:numCache>
            </c:numRef>
          </c:val>
          <c:smooth val="0"/>
          <c:extLst>
            <c:ext xmlns:c16="http://schemas.microsoft.com/office/drawing/2014/chart" uri="{C3380CC4-5D6E-409C-BE32-E72D297353CC}">
              <c16:uniqueId val="{00000002-8D4E-4680-85D4-4A9EB9E05730}"/>
            </c:ext>
          </c:extLst>
        </c:ser>
        <c:ser>
          <c:idx val="1"/>
          <c:order val="1"/>
          <c:tx>
            <c:strRef>
              <c:f>'Labor Force Chg'!$L$2</c:f>
              <c:strCache>
                <c:ptCount val="1"/>
                <c:pt idx="0">
                  <c:v>D.C. MSA</c:v>
                </c:pt>
              </c:strCache>
            </c:strRef>
          </c:tx>
          <c:spPr>
            <a:ln w="22225" cap="rnd">
              <a:solidFill>
                <a:schemeClr val="accent5"/>
              </a:solidFill>
              <a:round/>
            </a:ln>
            <a:effectLst/>
          </c:spPr>
          <c:marker>
            <c:symbol val="none"/>
          </c:marker>
          <c:dPt>
            <c:idx val="24"/>
            <c:marker>
              <c:symbol val="none"/>
            </c:marker>
            <c:bubble3D val="0"/>
            <c:extLst>
              <c:ext xmlns:c16="http://schemas.microsoft.com/office/drawing/2014/chart" uri="{C3380CC4-5D6E-409C-BE32-E72D297353CC}">
                <c16:uniqueId val="{00000003-8D4E-4680-85D4-4A9EB9E05730}"/>
              </c:ext>
            </c:extLst>
          </c:dPt>
          <c:dPt>
            <c:idx val="28"/>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04-8D4E-4680-85D4-4A9EB9E05730}"/>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4E-4680-85D4-4A9EB9E057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 Chg'!$A$27:$A$55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'Labor Force Chg'!$L$27:$L$55</c:f>
              <c:numCache>
                <c:formatCode>0.0%</c:formatCode>
                <c:ptCount val="29"/>
                <c:pt idx="0">
                  <c:v>8.911702015753864E-3</c:v>
                </c:pt>
                <c:pt idx="1">
                  <c:v>1.4915822975410498E-2</c:v>
                </c:pt>
                <c:pt idx="2">
                  <c:v>1.0039742059033019E-2</c:v>
                </c:pt>
                <c:pt idx="3">
                  <c:v>-2.7501224911803179E-2</c:v>
                </c:pt>
                <c:pt idx="4">
                  <c:v>-3.7591884453164415E-2</c:v>
                </c:pt>
                <c:pt idx="5">
                  <c:v>-2.3504952385726807E-2</c:v>
                </c:pt>
                <c:pt idx="6">
                  <c:v>-2.2592008354751836E-2</c:v>
                </c:pt>
                <c:pt idx="7">
                  <c:v>-2.5932995021298533E-2</c:v>
                </c:pt>
                <c:pt idx="8">
                  <c:v>-4.0589517325833824E-2</c:v>
                </c:pt>
                <c:pt idx="9">
                  <c:v>-3.5759140741419948E-2</c:v>
                </c:pt>
                <c:pt idx="10">
                  <c:v>-4.4926001472964883E-2</c:v>
                </c:pt>
                <c:pt idx="11">
                  <c:v>-5.359868411515234E-2</c:v>
                </c:pt>
                <c:pt idx="12">
                  <c:v>-5.6082143253230021E-2</c:v>
                </c:pt>
                <c:pt idx="13">
                  <c:v>-5.0628188189586476E-2</c:v>
                </c:pt>
                <c:pt idx="14">
                  <c:v>-4.6801307343850573E-2</c:v>
                </c:pt>
                <c:pt idx="15">
                  <c:v>-4.7216359808496033E-2</c:v>
                </c:pt>
                <c:pt idx="16">
                  <c:v>-4.4554082471610301E-2</c:v>
                </c:pt>
                <c:pt idx="17">
                  <c:v>-3.3084580365319027E-2</c:v>
                </c:pt>
                <c:pt idx="18">
                  <c:v>-2.3943142668428896E-2</c:v>
                </c:pt>
                <c:pt idx="19">
                  <c:v>-3.5909965036900138E-2</c:v>
                </c:pt>
                <c:pt idx="20">
                  <c:v>-4.4789745433298167E-2</c:v>
                </c:pt>
                <c:pt idx="21">
                  <c:v>-3.8975583103365574E-2</c:v>
                </c:pt>
                <c:pt idx="22">
                  <c:v>-3.574999987502725E-2</c:v>
                </c:pt>
                <c:pt idx="23">
                  <c:v>-4.0155611824253423E-2</c:v>
                </c:pt>
                <c:pt idx="24">
                  <c:v>-4.0369279576183748E-2</c:v>
                </c:pt>
                <c:pt idx="25">
                  <c:v>-3.6154768864980813E-2</c:v>
                </c:pt>
                <c:pt idx="26">
                  <c:v>-2.8963192230492041E-2</c:v>
                </c:pt>
                <c:pt idx="27">
                  <c:v>-3.5792276382093591E-2</c:v>
                </c:pt>
                <c:pt idx="28">
                  <c:v>-3.5124136179199295E-2</c:v>
                </c:pt>
              </c:numCache>
            </c:numRef>
          </c:val>
          <c:smooth val="0"/>
          <c:extLst>
            <c:ext xmlns:c16="http://schemas.microsoft.com/office/drawing/2014/chart" uri="{C3380CC4-5D6E-409C-BE32-E72D297353CC}">
              <c16:uniqueId val="{00000005-8D4E-4680-85D4-4A9EB9E05730}"/>
            </c:ext>
          </c:extLst>
        </c:ser>
        <c:ser>
          <c:idx val="2"/>
          <c:order val="2"/>
          <c:tx>
            <c:strRef>
              <c:f>'Labor Force Chg'!$M$2</c:f>
              <c:strCache>
                <c:ptCount val="1"/>
                <c:pt idx="0">
                  <c:v>United States</c:v>
                </c:pt>
              </c:strCache>
            </c:strRef>
          </c:tx>
          <c:spPr>
            <a:ln w="22225" cap="rnd">
              <a:solidFill>
                <a:schemeClr val="accent2"/>
              </a:solidFill>
              <a:round/>
            </a:ln>
            <a:effectLst/>
          </c:spPr>
          <c:marker>
            <c:symbol val="none"/>
          </c:marker>
          <c:dPt>
            <c:idx val="24"/>
            <c:marker>
              <c:symbol val="none"/>
            </c:marker>
            <c:bubble3D val="0"/>
            <c:extLst>
              <c:ext xmlns:c16="http://schemas.microsoft.com/office/drawing/2014/chart" uri="{C3380CC4-5D6E-409C-BE32-E72D297353CC}">
                <c16:uniqueId val="{00000006-8D4E-4680-85D4-4A9EB9E05730}"/>
              </c:ext>
            </c:extLst>
          </c:dPt>
          <c:dPt>
            <c:idx val="2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7-8D4E-4680-85D4-4A9EB9E05730}"/>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4E-4680-85D4-4A9EB9E057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 Chg'!$A$27:$A$55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'Labor Force Chg'!$M$27:$M$55</c:f>
              <c:numCache>
                <c:formatCode>0.0%</c:formatCode>
                <c:ptCount val="29"/>
                <c:pt idx="0">
                  <c:v>-2.5478174376691864E-4</c:v>
                </c:pt>
                <c:pt idx="1">
                  <c:v>4.2579125018344932E-3</c:v>
                </c:pt>
                <c:pt idx="2">
                  <c:v>-6.1249531201590379E-3</c:v>
                </c:pt>
                <c:pt idx="3">
                  <c:v>-4.7136660850848666E-2</c:v>
                </c:pt>
                <c:pt idx="4">
                  <c:v>-3.4020496681722467E-2</c:v>
                </c:pt>
                <c:pt idx="5">
                  <c:v>-1.6238769220734639E-2</c:v>
                </c:pt>
                <c:pt idx="6">
                  <c:v>-1.3236421152184152E-2</c:v>
                </c:pt>
                <c:pt idx="7">
                  <c:v>-1.5731243987150756E-2</c:v>
                </c:pt>
                <c:pt idx="8">
                  <c:v>-2.1191726319565563E-2</c:v>
                </c:pt>
                <c:pt idx="9">
                  <c:v>-1.5199259706165202E-2</c:v>
                </c:pt>
                <c:pt idx="10">
                  <c:v>-1.8776395388654166E-2</c:v>
                </c:pt>
                <c:pt idx="11">
                  <c:v>-2.1534152983188393E-2</c:v>
                </c:pt>
                <c:pt idx="12">
                  <c:v>-2.6322011512058263E-2</c:v>
                </c:pt>
                <c:pt idx="13">
                  <c:v>-2.1589185839842151E-2</c:v>
                </c:pt>
                <c:pt idx="14">
                  <c:v>-1.921054348003326E-2</c:v>
                </c:pt>
                <c:pt idx="15">
                  <c:v>-1.9320609193340554E-2</c:v>
                </c:pt>
                <c:pt idx="16">
                  <c:v>-1.7926443491447452E-2</c:v>
                </c:pt>
                <c:pt idx="17">
                  <c:v>-8.387415004810217E-3</c:v>
                </c:pt>
                <c:pt idx="18">
                  <c:v>-4.4128198020446652E-3</c:v>
                </c:pt>
                <c:pt idx="19">
                  <c:v>-1.0704909746115043E-2</c:v>
                </c:pt>
                <c:pt idx="20">
                  <c:v>-1.3126355438876747E-2</c:v>
                </c:pt>
                <c:pt idx="21">
                  <c:v>-1.024630260733439E-2</c:v>
                </c:pt>
                <c:pt idx="22">
                  <c:v>-8.8032188106379472E-3</c:v>
                </c:pt>
                <c:pt idx="23">
                  <c:v>-1.1267467836352574E-2</c:v>
                </c:pt>
                <c:pt idx="24">
                  <c:v>-4.3639017072414354E-3</c:v>
                </c:pt>
                <c:pt idx="25">
                  <c:v>1.1393839581261833E-3</c:v>
                </c:pt>
                <c:pt idx="26">
                  <c:v>4.4963882140003353E-3</c:v>
                </c:pt>
                <c:pt idx="27">
                  <c:v>-5.4829031258651906E-4</c:v>
                </c:pt>
                <c:pt idx="28">
                  <c:v>3.780961077502587E-3</c:v>
                </c:pt>
              </c:numCache>
            </c:numRef>
          </c:val>
          <c:smooth val="0"/>
          <c:extLst>
            <c:ext xmlns:c16="http://schemas.microsoft.com/office/drawing/2014/chart" uri="{C3380CC4-5D6E-409C-BE32-E72D297353CC}">
              <c16:uniqueId val="{00000008-8D4E-4680-85D4-4A9EB9E05730}"/>
            </c:ext>
          </c:extLst>
        </c:ser>
        <c:dLbls>
          <c:showLegendKey val="0"/>
          <c:showVal val="0"/>
          <c:showCatName val="0"/>
          <c:showSerName val="0"/>
          <c:showPercent val="0"/>
          <c:showBubbleSize val="0"/>
        </c:dLbls>
        <c:smooth val="0"/>
        <c:axId val="1263948720"/>
        <c:axId val="163159856"/>
      </c:lineChart>
      <c:dateAx>
        <c:axId val="1263948720"/>
        <c:scaling>
          <c:orientation val="minMax"/>
        </c:scaling>
        <c:delete val="0"/>
        <c:axPos val="b"/>
        <c:numFmt formatCode="mmm\ yyyy" sourceLinked="0"/>
        <c:majorTickMark val="none"/>
        <c:minorTickMark val="none"/>
        <c:tickLblPos val="low"/>
        <c:spPr>
          <a:noFill/>
          <a:ln w="9525" cap="flat" cmpd="sng" algn="ctr">
            <a:solidFill>
              <a:schemeClr val="bg2">
                <a:lumMod val="10000"/>
              </a:schemeClr>
            </a:solidFill>
            <a:round/>
          </a:ln>
          <a:effectLst/>
        </c:spPr>
        <c:txPr>
          <a:bodyPr rot="-27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3159856"/>
        <c:crosses val="autoZero"/>
        <c:auto val="1"/>
        <c:lblOffset val="100"/>
        <c:baseTimeUnit val="months"/>
      </c:dateAx>
      <c:valAx>
        <c:axId val="1631598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 Change from 2019 Average</a:t>
                </a:r>
              </a:p>
            </c:rich>
          </c:tx>
          <c:layout>
            <c:manualLayout>
              <c:xMode val="edge"/>
              <c:yMode val="edge"/>
              <c:x val="1.0048717067131106E-3"/>
              <c:y val="0.217990838685150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263948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467503220577E-2"/>
          <c:y val="1.6764521813949038E-2"/>
          <c:w val="0.85318961421019646"/>
          <c:h val="0.8797512564738178"/>
        </c:manualLayout>
      </c:layout>
      <c:lineChart>
        <c:grouping val="standard"/>
        <c:varyColors val="0"/>
        <c:ser>
          <c:idx val="0"/>
          <c:order val="0"/>
          <c:tx>
            <c:strRef>
              <c:f>Postings!$J$2</c:f>
              <c:strCache>
                <c:ptCount val="1"/>
                <c:pt idx="0">
                  <c:v>D.C. MSA</c:v>
                </c:pt>
              </c:strCache>
            </c:strRef>
          </c:tx>
          <c:spPr>
            <a:ln w="22225" cap="rnd">
              <a:solidFill>
                <a:schemeClr val="accent2"/>
              </a:solidFill>
              <a:round/>
            </a:ln>
            <a:effectLst/>
          </c:spPr>
          <c:marker>
            <c:symbol val="none"/>
          </c:marker>
          <c:dPt>
            <c:idx val="23"/>
            <c:marker>
              <c:symbol val="none"/>
            </c:marker>
            <c:bubble3D val="0"/>
            <c:extLst>
              <c:ext xmlns:c16="http://schemas.microsoft.com/office/drawing/2014/chart" uri="{C3380CC4-5D6E-409C-BE32-E72D297353CC}">
                <c16:uniqueId val="{00000000-9127-4CFA-8134-230B6A0A72BD}"/>
              </c:ext>
            </c:extLst>
          </c:dPt>
          <c:dPt>
            <c:idx val="26"/>
            <c:marker>
              <c:symbol val="none"/>
            </c:marker>
            <c:bubble3D val="0"/>
            <c:extLst>
              <c:ext xmlns:c16="http://schemas.microsoft.com/office/drawing/2014/chart" uri="{C3380CC4-5D6E-409C-BE32-E72D297353CC}">
                <c16:uniqueId val="{00000001-9127-4CFA-8134-230B6A0A72BD}"/>
              </c:ext>
            </c:extLst>
          </c:dPt>
          <c:dPt>
            <c:idx val="2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2-9127-4CFA-8134-230B6A0A72BD}"/>
              </c:ext>
            </c:extLst>
          </c:dPt>
          <c:dLbls>
            <c:dLbl>
              <c:idx val="0"/>
              <c:delete val="1"/>
              <c:extLst>
                <c:ext xmlns:c15="http://schemas.microsoft.com/office/drawing/2012/chart" uri="{CE6537A1-D6FC-4f65-9D91-7224C49458BB}"/>
                <c:ext xmlns:c16="http://schemas.microsoft.com/office/drawing/2014/chart" uri="{C3380CC4-5D6E-409C-BE32-E72D297353CC}">
                  <c16:uniqueId val="{00000003-9127-4CFA-8134-230B6A0A72BD}"/>
                </c:ext>
              </c:extLst>
            </c:dLbl>
            <c:dLbl>
              <c:idx val="1"/>
              <c:delete val="1"/>
              <c:extLst>
                <c:ext xmlns:c15="http://schemas.microsoft.com/office/drawing/2012/chart" uri="{CE6537A1-D6FC-4f65-9D91-7224C49458BB}"/>
                <c:ext xmlns:c16="http://schemas.microsoft.com/office/drawing/2014/chart" uri="{C3380CC4-5D6E-409C-BE32-E72D297353CC}">
                  <c16:uniqueId val="{00000004-9127-4CFA-8134-230B6A0A72BD}"/>
                </c:ext>
              </c:extLst>
            </c:dLbl>
            <c:dLbl>
              <c:idx val="2"/>
              <c:delete val="1"/>
              <c:extLst>
                <c:ext xmlns:c15="http://schemas.microsoft.com/office/drawing/2012/chart" uri="{CE6537A1-D6FC-4f65-9D91-7224C49458BB}"/>
                <c:ext xmlns:c16="http://schemas.microsoft.com/office/drawing/2014/chart" uri="{C3380CC4-5D6E-409C-BE32-E72D297353CC}">
                  <c16:uniqueId val="{00000005-9127-4CFA-8134-230B6A0A72BD}"/>
                </c:ext>
              </c:extLst>
            </c:dLbl>
            <c:dLbl>
              <c:idx val="3"/>
              <c:delete val="1"/>
              <c:extLst>
                <c:ext xmlns:c15="http://schemas.microsoft.com/office/drawing/2012/chart" uri="{CE6537A1-D6FC-4f65-9D91-7224C49458BB}"/>
                <c:ext xmlns:c16="http://schemas.microsoft.com/office/drawing/2014/chart" uri="{C3380CC4-5D6E-409C-BE32-E72D297353CC}">
                  <c16:uniqueId val="{00000006-9127-4CFA-8134-230B6A0A72BD}"/>
                </c:ext>
              </c:extLst>
            </c:dLbl>
            <c:dLbl>
              <c:idx val="4"/>
              <c:delete val="1"/>
              <c:extLst>
                <c:ext xmlns:c15="http://schemas.microsoft.com/office/drawing/2012/chart" uri="{CE6537A1-D6FC-4f65-9D91-7224C49458BB}"/>
                <c:ext xmlns:c16="http://schemas.microsoft.com/office/drawing/2014/chart" uri="{C3380CC4-5D6E-409C-BE32-E72D297353CC}">
                  <c16:uniqueId val="{00000007-9127-4CFA-8134-230B6A0A72BD}"/>
                </c:ext>
              </c:extLst>
            </c:dLbl>
            <c:dLbl>
              <c:idx val="5"/>
              <c:delete val="1"/>
              <c:extLst>
                <c:ext xmlns:c15="http://schemas.microsoft.com/office/drawing/2012/chart" uri="{CE6537A1-D6FC-4f65-9D91-7224C49458BB}"/>
                <c:ext xmlns:c16="http://schemas.microsoft.com/office/drawing/2014/chart" uri="{C3380CC4-5D6E-409C-BE32-E72D297353CC}">
                  <c16:uniqueId val="{00000008-9127-4CFA-8134-230B6A0A72BD}"/>
                </c:ext>
              </c:extLst>
            </c:dLbl>
            <c:dLbl>
              <c:idx val="6"/>
              <c:delete val="1"/>
              <c:extLst>
                <c:ext xmlns:c15="http://schemas.microsoft.com/office/drawing/2012/chart" uri="{CE6537A1-D6FC-4f65-9D91-7224C49458BB}"/>
                <c:ext xmlns:c16="http://schemas.microsoft.com/office/drawing/2014/chart" uri="{C3380CC4-5D6E-409C-BE32-E72D297353CC}">
                  <c16:uniqueId val="{00000009-9127-4CFA-8134-230B6A0A72BD}"/>
                </c:ext>
              </c:extLst>
            </c:dLbl>
            <c:dLbl>
              <c:idx val="7"/>
              <c:delete val="1"/>
              <c:extLst>
                <c:ext xmlns:c15="http://schemas.microsoft.com/office/drawing/2012/chart" uri="{CE6537A1-D6FC-4f65-9D91-7224C49458BB}"/>
                <c:ext xmlns:c16="http://schemas.microsoft.com/office/drawing/2014/chart" uri="{C3380CC4-5D6E-409C-BE32-E72D297353CC}">
                  <c16:uniqueId val="{0000000A-9127-4CFA-8134-230B6A0A72BD}"/>
                </c:ext>
              </c:extLst>
            </c:dLbl>
            <c:dLbl>
              <c:idx val="8"/>
              <c:delete val="1"/>
              <c:extLst>
                <c:ext xmlns:c15="http://schemas.microsoft.com/office/drawing/2012/chart" uri="{CE6537A1-D6FC-4f65-9D91-7224C49458BB}"/>
                <c:ext xmlns:c16="http://schemas.microsoft.com/office/drawing/2014/chart" uri="{C3380CC4-5D6E-409C-BE32-E72D297353CC}">
                  <c16:uniqueId val="{0000000B-9127-4CFA-8134-230B6A0A72BD}"/>
                </c:ext>
              </c:extLst>
            </c:dLbl>
            <c:dLbl>
              <c:idx val="9"/>
              <c:delete val="1"/>
              <c:extLst>
                <c:ext xmlns:c15="http://schemas.microsoft.com/office/drawing/2012/chart" uri="{CE6537A1-D6FC-4f65-9D91-7224C49458BB}"/>
                <c:ext xmlns:c16="http://schemas.microsoft.com/office/drawing/2014/chart" uri="{C3380CC4-5D6E-409C-BE32-E72D297353CC}">
                  <c16:uniqueId val="{0000000C-9127-4CFA-8134-230B6A0A72BD}"/>
                </c:ext>
              </c:extLst>
            </c:dLbl>
            <c:dLbl>
              <c:idx val="10"/>
              <c:delete val="1"/>
              <c:extLst>
                <c:ext xmlns:c15="http://schemas.microsoft.com/office/drawing/2012/chart" uri="{CE6537A1-D6FC-4f65-9D91-7224C49458BB}"/>
                <c:ext xmlns:c16="http://schemas.microsoft.com/office/drawing/2014/chart" uri="{C3380CC4-5D6E-409C-BE32-E72D297353CC}">
                  <c16:uniqueId val="{0000000D-9127-4CFA-8134-230B6A0A72BD}"/>
                </c:ext>
              </c:extLst>
            </c:dLbl>
            <c:dLbl>
              <c:idx val="11"/>
              <c:delete val="1"/>
              <c:extLst>
                <c:ext xmlns:c15="http://schemas.microsoft.com/office/drawing/2012/chart" uri="{CE6537A1-D6FC-4f65-9D91-7224C49458BB}"/>
                <c:ext xmlns:c16="http://schemas.microsoft.com/office/drawing/2014/chart" uri="{C3380CC4-5D6E-409C-BE32-E72D297353CC}">
                  <c16:uniqueId val="{0000000E-9127-4CFA-8134-230B6A0A72BD}"/>
                </c:ext>
              </c:extLst>
            </c:dLbl>
            <c:dLbl>
              <c:idx val="12"/>
              <c:delete val="1"/>
              <c:extLst>
                <c:ext xmlns:c15="http://schemas.microsoft.com/office/drawing/2012/chart" uri="{CE6537A1-D6FC-4f65-9D91-7224C49458BB}"/>
                <c:ext xmlns:c16="http://schemas.microsoft.com/office/drawing/2014/chart" uri="{C3380CC4-5D6E-409C-BE32-E72D297353CC}">
                  <c16:uniqueId val="{0000000F-9127-4CFA-8134-230B6A0A72BD}"/>
                </c:ext>
              </c:extLst>
            </c:dLbl>
            <c:dLbl>
              <c:idx val="13"/>
              <c:delete val="1"/>
              <c:extLst>
                <c:ext xmlns:c15="http://schemas.microsoft.com/office/drawing/2012/chart" uri="{CE6537A1-D6FC-4f65-9D91-7224C49458BB}"/>
                <c:ext xmlns:c16="http://schemas.microsoft.com/office/drawing/2014/chart" uri="{C3380CC4-5D6E-409C-BE32-E72D297353CC}">
                  <c16:uniqueId val="{00000010-9127-4CFA-8134-230B6A0A72BD}"/>
                </c:ext>
              </c:extLst>
            </c:dLbl>
            <c:dLbl>
              <c:idx val="14"/>
              <c:delete val="1"/>
              <c:extLst>
                <c:ext xmlns:c15="http://schemas.microsoft.com/office/drawing/2012/chart" uri="{CE6537A1-D6FC-4f65-9D91-7224C49458BB}"/>
                <c:ext xmlns:c16="http://schemas.microsoft.com/office/drawing/2014/chart" uri="{C3380CC4-5D6E-409C-BE32-E72D297353CC}">
                  <c16:uniqueId val="{00000011-9127-4CFA-8134-230B6A0A72BD}"/>
                </c:ext>
              </c:extLst>
            </c:dLbl>
            <c:dLbl>
              <c:idx val="15"/>
              <c:delete val="1"/>
              <c:extLst>
                <c:ext xmlns:c15="http://schemas.microsoft.com/office/drawing/2012/chart" uri="{CE6537A1-D6FC-4f65-9D91-7224C49458BB}"/>
                <c:ext xmlns:c16="http://schemas.microsoft.com/office/drawing/2014/chart" uri="{C3380CC4-5D6E-409C-BE32-E72D297353CC}">
                  <c16:uniqueId val="{00000012-9127-4CFA-8134-230B6A0A72BD}"/>
                </c:ext>
              </c:extLst>
            </c:dLbl>
            <c:dLbl>
              <c:idx val="16"/>
              <c:delete val="1"/>
              <c:extLst>
                <c:ext xmlns:c15="http://schemas.microsoft.com/office/drawing/2012/chart" uri="{CE6537A1-D6FC-4f65-9D91-7224C49458BB}"/>
                <c:ext xmlns:c16="http://schemas.microsoft.com/office/drawing/2014/chart" uri="{C3380CC4-5D6E-409C-BE32-E72D297353CC}">
                  <c16:uniqueId val="{00000013-9127-4CFA-8134-230B6A0A72BD}"/>
                </c:ext>
              </c:extLst>
            </c:dLbl>
            <c:dLbl>
              <c:idx val="17"/>
              <c:delete val="1"/>
              <c:extLst>
                <c:ext xmlns:c15="http://schemas.microsoft.com/office/drawing/2012/chart" uri="{CE6537A1-D6FC-4f65-9D91-7224C49458BB}"/>
                <c:ext xmlns:c16="http://schemas.microsoft.com/office/drawing/2014/chart" uri="{C3380CC4-5D6E-409C-BE32-E72D297353CC}">
                  <c16:uniqueId val="{00000014-9127-4CFA-8134-230B6A0A72BD}"/>
                </c:ext>
              </c:extLst>
            </c:dLbl>
            <c:dLbl>
              <c:idx val="18"/>
              <c:delete val="1"/>
              <c:extLst>
                <c:ext xmlns:c15="http://schemas.microsoft.com/office/drawing/2012/chart" uri="{CE6537A1-D6FC-4f65-9D91-7224C49458BB}"/>
                <c:ext xmlns:c16="http://schemas.microsoft.com/office/drawing/2014/chart" uri="{C3380CC4-5D6E-409C-BE32-E72D297353CC}">
                  <c16:uniqueId val="{00000015-9127-4CFA-8134-230B6A0A72BD}"/>
                </c:ext>
              </c:extLst>
            </c:dLbl>
            <c:dLbl>
              <c:idx val="19"/>
              <c:delete val="1"/>
              <c:extLst>
                <c:ext xmlns:c15="http://schemas.microsoft.com/office/drawing/2012/chart" uri="{CE6537A1-D6FC-4f65-9D91-7224C49458BB}"/>
                <c:ext xmlns:c16="http://schemas.microsoft.com/office/drawing/2014/chart" uri="{C3380CC4-5D6E-409C-BE32-E72D297353CC}">
                  <c16:uniqueId val="{00000016-9127-4CFA-8134-230B6A0A72BD}"/>
                </c:ext>
              </c:extLst>
            </c:dLbl>
            <c:dLbl>
              <c:idx val="20"/>
              <c:delete val="1"/>
              <c:extLst>
                <c:ext xmlns:c15="http://schemas.microsoft.com/office/drawing/2012/chart" uri="{CE6537A1-D6FC-4f65-9D91-7224C49458BB}"/>
                <c:ext xmlns:c16="http://schemas.microsoft.com/office/drawing/2014/chart" uri="{C3380CC4-5D6E-409C-BE32-E72D297353CC}">
                  <c16:uniqueId val="{00000017-9127-4CFA-8134-230B6A0A72BD}"/>
                </c:ext>
              </c:extLst>
            </c:dLbl>
            <c:dLbl>
              <c:idx val="21"/>
              <c:delete val="1"/>
              <c:extLst>
                <c:ext xmlns:c15="http://schemas.microsoft.com/office/drawing/2012/chart" uri="{CE6537A1-D6FC-4f65-9D91-7224C49458BB}"/>
                <c:ext xmlns:c16="http://schemas.microsoft.com/office/drawing/2014/chart" uri="{C3380CC4-5D6E-409C-BE32-E72D297353CC}">
                  <c16:uniqueId val="{00000018-9127-4CFA-8134-230B6A0A72BD}"/>
                </c:ext>
              </c:extLst>
            </c:dLbl>
            <c:dLbl>
              <c:idx val="22"/>
              <c:delete val="1"/>
              <c:extLst>
                <c:ext xmlns:c15="http://schemas.microsoft.com/office/drawing/2012/chart" uri="{CE6537A1-D6FC-4f65-9D91-7224C49458BB}"/>
                <c:ext xmlns:c16="http://schemas.microsoft.com/office/drawing/2014/chart" uri="{C3380CC4-5D6E-409C-BE32-E72D297353CC}">
                  <c16:uniqueId val="{00000019-9127-4CFA-8134-230B6A0A72BD}"/>
                </c:ext>
              </c:extLst>
            </c:dLbl>
            <c:dLbl>
              <c:idx val="23"/>
              <c:delete val="1"/>
              <c:extLst>
                <c:ext xmlns:c15="http://schemas.microsoft.com/office/drawing/2012/chart" uri="{CE6537A1-D6FC-4f65-9D91-7224C49458BB}"/>
                <c:ext xmlns:c16="http://schemas.microsoft.com/office/drawing/2014/chart" uri="{C3380CC4-5D6E-409C-BE32-E72D297353CC}">
                  <c16:uniqueId val="{00000000-9127-4CFA-8134-230B6A0A72BD}"/>
                </c:ext>
              </c:extLst>
            </c:dLbl>
            <c:dLbl>
              <c:idx val="24"/>
              <c:delete val="1"/>
              <c:extLst>
                <c:ext xmlns:c15="http://schemas.microsoft.com/office/drawing/2012/chart" uri="{CE6537A1-D6FC-4f65-9D91-7224C49458BB}"/>
                <c:ext xmlns:c16="http://schemas.microsoft.com/office/drawing/2014/chart" uri="{C3380CC4-5D6E-409C-BE32-E72D297353CC}">
                  <c16:uniqueId val="{0000001A-9127-4CFA-8134-230B6A0A72BD}"/>
                </c:ext>
              </c:extLst>
            </c:dLbl>
            <c:dLbl>
              <c:idx val="25"/>
              <c:delete val="1"/>
              <c:extLst>
                <c:ext xmlns:c15="http://schemas.microsoft.com/office/drawing/2012/chart" uri="{CE6537A1-D6FC-4f65-9D91-7224C49458BB}"/>
                <c:ext xmlns:c16="http://schemas.microsoft.com/office/drawing/2014/chart" uri="{C3380CC4-5D6E-409C-BE32-E72D297353CC}">
                  <c16:uniqueId val="{0000001B-9127-4CFA-8134-230B6A0A72BD}"/>
                </c:ext>
              </c:extLst>
            </c:dLbl>
            <c:dLbl>
              <c:idx val="26"/>
              <c:delete val="1"/>
              <c:extLst>
                <c:ext xmlns:c15="http://schemas.microsoft.com/office/drawing/2012/chart" uri="{CE6537A1-D6FC-4f65-9D91-7224C49458BB}"/>
                <c:ext xmlns:c16="http://schemas.microsoft.com/office/drawing/2014/chart" uri="{C3380CC4-5D6E-409C-BE32-E72D297353CC}">
                  <c16:uniqueId val="{00000001-9127-4CFA-8134-230B6A0A72BD}"/>
                </c:ext>
              </c:extLst>
            </c:dLbl>
            <c:dLbl>
              <c:idx val="27"/>
              <c:delete val="1"/>
              <c:extLst>
                <c:ext xmlns:c15="http://schemas.microsoft.com/office/drawing/2012/chart" uri="{CE6537A1-D6FC-4f65-9D91-7224C49458BB}"/>
                <c:ext xmlns:c16="http://schemas.microsoft.com/office/drawing/2014/chart" uri="{C3380CC4-5D6E-409C-BE32-E72D297353CC}">
                  <c16:uniqueId val="{0000001C-9127-4CFA-8134-230B6A0A72BD}"/>
                </c:ext>
              </c:extLst>
            </c:dLbl>
            <c:dLbl>
              <c:idx val="28"/>
              <c:tx>
                <c:rich>
                  <a:bodyPr/>
                  <a:lstStyle/>
                  <a:p>
                    <a:fld id="{76D188F2-5CCC-4E51-A159-7C7FCD0D9C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127-4CFA-8134-230B6A0A72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Postings!$J$27:$J$55</c:f>
              <c:numCache>
                <c:formatCode>0.0%</c:formatCode>
                <c:ptCount val="29"/>
                <c:pt idx="0">
                  <c:v>0.19118299890614421</c:v>
                </c:pt>
                <c:pt idx="1">
                  <c:v>0.22607032981062081</c:v>
                </c:pt>
                <c:pt idx="2">
                  <c:v>0.23873236507901208</c:v>
                </c:pt>
                <c:pt idx="3">
                  <c:v>-0.14442476814799832</c:v>
                </c:pt>
                <c:pt idx="4">
                  <c:v>-0.17614368876075115</c:v>
                </c:pt>
                <c:pt idx="5">
                  <c:v>1.4901006521547799E-2</c:v>
                </c:pt>
                <c:pt idx="6">
                  <c:v>-8.9644927206837366E-2</c:v>
                </c:pt>
                <c:pt idx="7">
                  <c:v>-5.9005355155001604E-2</c:v>
                </c:pt>
                <c:pt idx="8">
                  <c:v>-0.12881483465946841</c:v>
                </c:pt>
                <c:pt idx="9">
                  <c:v>-5.9504408790694296E-2</c:v>
                </c:pt>
                <c:pt idx="10">
                  <c:v>-0.231689519003208</c:v>
                </c:pt>
                <c:pt idx="11">
                  <c:v>-0.20327827946423305</c:v>
                </c:pt>
                <c:pt idx="12">
                  <c:v>-0.14537645182536596</c:v>
                </c:pt>
                <c:pt idx="13">
                  <c:v>-0.1237894806070271</c:v>
                </c:pt>
                <c:pt idx="14">
                  <c:v>9.040027776783921E-3</c:v>
                </c:pt>
                <c:pt idx="15">
                  <c:v>6.0964817685841943E-2</c:v>
                </c:pt>
                <c:pt idx="16">
                  <c:v>0.14529327621941723</c:v>
                </c:pt>
                <c:pt idx="17">
                  <c:v>3.6894184187543644E-2</c:v>
                </c:pt>
                <c:pt idx="18">
                  <c:v>2.8595966756838065E-2</c:v>
                </c:pt>
                <c:pt idx="19">
                  <c:v>5.6020704922931985E-2</c:v>
                </c:pt>
                <c:pt idx="20">
                  <c:v>3.7811050169397786E-2</c:v>
                </c:pt>
                <c:pt idx="21">
                  <c:v>6.9750482853735862E-2</c:v>
                </c:pt>
                <c:pt idx="22">
                  <c:v>7.2179017115798771E-3</c:v>
                </c:pt>
                <c:pt idx="23">
                  <c:v>-2.7065922470663639E-2</c:v>
                </c:pt>
                <c:pt idx="24">
                  <c:v>6.9657635665699935E-2</c:v>
                </c:pt>
                <c:pt idx="25">
                  <c:v>0.12897538292211386</c:v>
                </c:pt>
                <c:pt idx="26">
                  <c:v>0.20557431305170337</c:v>
                </c:pt>
                <c:pt idx="27">
                  <c:v>0.19855274445649096</c:v>
                </c:pt>
                <c:pt idx="28">
                  <c:v>0.62085657333912359</c:v>
                </c:pt>
              </c:numCache>
            </c:numRef>
          </c:val>
          <c:smooth val="0"/>
          <c:extLst>
            <c:ext xmlns:c15="http://schemas.microsoft.com/office/drawing/2012/chart" uri="{02D57815-91ED-43cb-92C2-25804820EDAC}">
              <c15:datalabelsRange>
                <c15:f>Postings!$B$27:$B$55</c15:f>
                <c15:dlblRangeCache>
                  <c:ptCount val="29"/>
                  <c:pt idx="0">
                    <c:v>102.6 K</c:v>
                  </c:pt>
                  <c:pt idx="1">
                    <c:v>105.6 K</c:v>
                  </c:pt>
                  <c:pt idx="2">
                    <c:v>106.7 K</c:v>
                  </c:pt>
                  <c:pt idx="3">
                    <c:v>73.7 K</c:v>
                  </c:pt>
                  <c:pt idx="4">
                    <c:v>71.0 K</c:v>
                  </c:pt>
                  <c:pt idx="5">
                    <c:v>87.4 K</c:v>
                  </c:pt>
                  <c:pt idx="6">
                    <c:v>78.4 K</c:v>
                  </c:pt>
                  <c:pt idx="7">
                    <c:v>81.1 K</c:v>
                  </c:pt>
                  <c:pt idx="8">
                    <c:v>75.1 K</c:v>
                  </c:pt>
                  <c:pt idx="9">
                    <c:v>81.0 K</c:v>
                  </c:pt>
                  <c:pt idx="10">
                    <c:v>66.2 K</c:v>
                  </c:pt>
                  <c:pt idx="11">
                    <c:v>68.6 K</c:v>
                  </c:pt>
                  <c:pt idx="12">
                    <c:v>73.6 K</c:v>
                  </c:pt>
                  <c:pt idx="13">
                    <c:v>75.5 K</c:v>
                  </c:pt>
                  <c:pt idx="14">
                    <c:v>86.9 K</c:v>
                  </c:pt>
                  <c:pt idx="15">
                    <c:v>91.4 K</c:v>
                  </c:pt>
                  <c:pt idx="16">
                    <c:v>98.7 K</c:v>
                  </c:pt>
                  <c:pt idx="17">
                    <c:v>89.3 K</c:v>
                  </c:pt>
                  <c:pt idx="18">
                    <c:v>88.6 K</c:v>
                  </c:pt>
                  <c:pt idx="19">
                    <c:v>91.0 K</c:v>
                  </c:pt>
                  <c:pt idx="20">
                    <c:v>89.4 K</c:v>
                  </c:pt>
                  <c:pt idx="21">
                    <c:v>92.2 K</c:v>
                  </c:pt>
                  <c:pt idx="22">
                    <c:v>86.8 K</c:v>
                  </c:pt>
                  <c:pt idx="23">
                    <c:v>83.8 K</c:v>
                  </c:pt>
                  <c:pt idx="24">
                    <c:v>92.2 K</c:v>
                  </c:pt>
                  <c:pt idx="25">
                    <c:v>97.3 K</c:v>
                  </c:pt>
                  <c:pt idx="26">
                    <c:v>103.9 K</c:v>
                  </c:pt>
                  <c:pt idx="27">
                    <c:v>103.3 K</c:v>
                  </c:pt>
                  <c:pt idx="28">
                    <c:v>139.7 K</c:v>
                  </c:pt>
                </c15:dlblRangeCache>
              </c15:datalabelsRange>
            </c:ext>
            <c:ext xmlns:c16="http://schemas.microsoft.com/office/drawing/2014/chart" uri="{C3380CC4-5D6E-409C-BE32-E72D297353CC}">
              <c16:uniqueId val="{0000001D-9127-4CFA-8134-230B6A0A72BD}"/>
            </c:ext>
          </c:extLst>
        </c:ser>
        <c:ser>
          <c:idx val="1"/>
          <c:order val="1"/>
          <c:tx>
            <c:strRef>
              <c:f>Postings!$K$2</c:f>
              <c:strCache>
                <c:ptCount val="1"/>
                <c:pt idx="0">
                  <c:v>NOVA Region</c:v>
                </c:pt>
              </c:strCache>
            </c:strRef>
          </c:tx>
          <c:spPr>
            <a:ln w="22225" cap="rnd">
              <a:solidFill>
                <a:schemeClr val="accent5"/>
              </a:solidFill>
              <a:round/>
            </a:ln>
            <a:effectLst/>
          </c:spPr>
          <c:marker>
            <c:symbol val="none"/>
          </c:marker>
          <c:dPt>
            <c:idx val="23"/>
            <c:marker>
              <c:symbol val="none"/>
            </c:marker>
            <c:bubble3D val="0"/>
            <c:extLst>
              <c:ext xmlns:c16="http://schemas.microsoft.com/office/drawing/2014/chart" uri="{C3380CC4-5D6E-409C-BE32-E72D297353CC}">
                <c16:uniqueId val="{0000001E-9127-4CFA-8134-230B6A0A72BD}"/>
              </c:ext>
            </c:extLst>
          </c:dPt>
          <c:dPt>
            <c:idx val="26"/>
            <c:marker>
              <c:symbol val="none"/>
            </c:marker>
            <c:bubble3D val="0"/>
            <c:extLst>
              <c:ext xmlns:c16="http://schemas.microsoft.com/office/drawing/2014/chart" uri="{C3380CC4-5D6E-409C-BE32-E72D297353CC}">
                <c16:uniqueId val="{0000001F-9127-4CFA-8134-230B6A0A72BD}"/>
              </c:ext>
            </c:extLst>
          </c:dPt>
          <c:dPt>
            <c:idx val="28"/>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20-9127-4CFA-8134-230B6A0A72BD}"/>
              </c:ext>
            </c:extLst>
          </c:dPt>
          <c:dLbls>
            <c:dLbl>
              <c:idx val="0"/>
              <c:delete val="1"/>
              <c:extLst>
                <c:ext xmlns:c15="http://schemas.microsoft.com/office/drawing/2012/chart" uri="{CE6537A1-D6FC-4f65-9D91-7224C49458BB}"/>
                <c:ext xmlns:c16="http://schemas.microsoft.com/office/drawing/2014/chart" uri="{C3380CC4-5D6E-409C-BE32-E72D297353CC}">
                  <c16:uniqueId val="{00000021-9127-4CFA-8134-230B6A0A72BD}"/>
                </c:ext>
              </c:extLst>
            </c:dLbl>
            <c:dLbl>
              <c:idx val="1"/>
              <c:delete val="1"/>
              <c:extLst>
                <c:ext xmlns:c15="http://schemas.microsoft.com/office/drawing/2012/chart" uri="{CE6537A1-D6FC-4f65-9D91-7224C49458BB}"/>
                <c:ext xmlns:c16="http://schemas.microsoft.com/office/drawing/2014/chart" uri="{C3380CC4-5D6E-409C-BE32-E72D297353CC}">
                  <c16:uniqueId val="{00000022-9127-4CFA-8134-230B6A0A72BD}"/>
                </c:ext>
              </c:extLst>
            </c:dLbl>
            <c:dLbl>
              <c:idx val="2"/>
              <c:delete val="1"/>
              <c:extLst>
                <c:ext xmlns:c15="http://schemas.microsoft.com/office/drawing/2012/chart" uri="{CE6537A1-D6FC-4f65-9D91-7224C49458BB}"/>
                <c:ext xmlns:c16="http://schemas.microsoft.com/office/drawing/2014/chart" uri="{C3380CC4-5D6E-409C-BE32-E72D297353CC}">
                  <c16:uniqueId val="{00000023-9127-4CFA-8134-230B6A0A72BD}"/>
                </c:ext>
              </c:extLst>
            </c:dLbl>
            <c:dLbl>
              <c:idx val="3"/>
              <c:delete val="1"/>
              <c:extLst>
                <c:ext xmlns:c15="http://schemas.microsoft.com/office/drawing/2012/chart" uri="{CE6537A1-D6FC-4f65-9D91-7224C49458BB}"/>
                <c:ext xmlns:c16="http://schemas.microsoft.com/office/drawing/2014/chart" uri="{C3380CC4-5D6E-409C-BE32-E72D297353CC}">
                  <c16:uniqueId val="{00000024-9127-4CFA-8134-230B6A0A72BD}"/>
                </c:ext>
              </c:extLst>
            </c:dLbl>
            <c:dLbl>
              <c:idx val="4"/>
              <c:delete val="1"/>
              <c:extLst>
                <c:ext xmlns:c15="http://schemas.microsoft.com/office/drawing/2012/chart" uri="{CE6537A1-D6FC-4f65-9D91-7224C49458BB}"/>
                <c:ext xmlns:c16="http://schemas.microsoft.com/office/drawing/2014/chart" uri="{C3380CC4-5D6E-409C-BE32-E72D297353CC}">
                  <c16:uniqueId val="{00000025-9127-4CFA-8134-230B6A0A72BD}"/>
                </c:ext>
              </c:extLst>
            </c:dLbl>
            <c:dLbl>
              <c:idx val="5"/>
              <c:delete val="1"/>
              <c:extLst>
                <c:ext xmlns:c15="http://schemas.microsoft.com/office/drawing/2012/chart" uri="{CE6537A1-D6FC-4f65-9D91-7224C49458BB}"/>
                <c:ext xmlns:c16="http://schemas.microsoft.com/office/drawing/2014/chart" uri="{C3380CC4-5D6E-409C-BE32-E72D297353CC}">
                  <c16:uniqueId val="{00000026-9127-4CFA-8134-230B6A0A72BD}"/>
                </c:ext>
              </c:extLst>
            </c:dLbl>
            <c:dLbl>
              <c:idx val="6"/>
              <c:delete val="1"/>
              <c:extLst>
                <c:ext xmlns:c15="http://schemas.microsoft.com/office/drawing/2012/chart" uri="{CE6537A1-D6FC-4f65-9D91-7224C49458BB}"/>
                <c:ext xmlns:c16="http://schemas.microsoft.com/office/drawing/2014/chart" uri="{C3380CC4-5D6E-409C-BE32-E72D297353CC}">
                  <c16:uniqueId val="{00000027-9127-4CFA-8134-230B6A0A72BD}"/>
                </c:ext>
              </c:extLst>
            </c:dLbl>
            <c:dLbl>
              <c:idx val="7"/>
              <c:delete val="1"/>
              <c:extLst>
                <c:ext xmlns:c15="http://schemas.microsoft.com/office/drawing/2012/chart" uri="{CE6537A1-D6FC-4f65-9D91-7224C49458BB}"/>
                <c:ext xmlns:c16="http://schemas.microsoft.com/office/drawing/2014/chart" uri="{C3380CC4-5D6E-409C-BE32-E72D297353CC}">
                  <c16:uniqueId val="{00000028-9127-4CFA-8134-230B6A0A72BD}"/>
                </c:ext>
              </c:extLst>
            </c:dLbl>
            <c:dLbl>
              <c:idx val="8"/>
              <c:delete val="1"/>
              <c:extLst>
                <c:ext xmlns:c15="http://schemas.microsoft.com/office/drawing/2012/chart" uri="{CE6537A1-D6FC-4f65-9D91-7224C49458BB}"/>
                <c:ext xmlns:c16="http://schemas.microsoft.com/office/drawing/2014/chart" uri="{C3380CC4-5D6E-409C-BE32-E72D297353CC}">
                  <c16:uniqueId val="{00000029-9127-4CFA-8134-230B6A0A72BD}"/>
                </c:ext>
              </c:extLst>
            </c:dLbl>
            <c:dLbl>
              <c:idx val="9"/>
              <c:delete val="1"/>
              <c:extLst>
                <c:ext xmlns:c15="http://schemas.microsoft.com/office/drawing/2012/chart" uri="{CE6537A1-D6FC-4f65-9D91-7224C49458BB}"/>
                <c:ext xmlns:c16="http://schemas.microsoft.com/office/drawing/2014/chart" uri="{C3380CC4-5D6E-409C-BE32-E72D297353CC}">
                  <c16:uniqueId val="{0000002A-9127-4CFA-8134-230B6A0A72BD}"/>
                </c:ext>
              </c:extLst>
            </c:dLbl>
            <c:dLbl>
              <c:idx val="10"/>
              <c:delete val="1"/>
              <c:extLst>
                <c:ext xmlns:c15="http://schemas.microsoft.com/office/drawing/2012/chart" uri="{CE6537A1-D6FC-4f65-9D91-7224C49458BB}"/>
                <c:ext xmlns:c16="http://schemas.microsoft.com/office/drawing/2014/chart" uri="{C3380CC4-5D6E-409C-BE32-E72D297353CC}">
                  <c16:uniqueId val="{0000002B-9127-4CFA-8134-230B6A0A72BD}"/>
                </c:ext>
              </c:extLst>
            </c:dLbl>
            <c:dLbl>
              <c:idx val="11"/>
              <c:delete val="1"/>
              <c:extLst>
                <c:ext xmlns:c15="http://schemas.microsoft.com/office/drawing/2012/chart" uri="{CE6537A1-D6FC-4f65-9D91-7224C49458BB}"/>
                <c:ext xmlns:c16="http://schemas.microsoft.com/office/drawing/2014/chart" uri="{C3380CC4-5D6E-409C-BE32-E72D297353CC}">
                  <c16:uniqueId val="{0000002C-9127-4CFA-8134-230B6A0A72BD}"/>
                </c:ext>
              </c:extLst>
            </c:dLbl>
            <c:dLbl>
              <c:idx val="12"/>
              <c:delete val="1"/>
              <c:extLst>
                <c:ext xmlns:c15="http://schemas.microsoft.com/office/drawing/2012/chart" uri="{CE6537A1-D6FC-4f65-9D91-7224C49458BB}"/>
                <c:ext xmlns:c16="http://schemas.microsoft.com/office/drawing/2014/chart" uri="{C3380CC4-5D6E-409C-BE32-E72D297353CC}">
                  <c16:uniqueId val="{0000002D-9127-4CFA-8134-230B6A0A72BD}"/>
                </c:ext>
              </c:extLst>
            </c:dLbl>
            <c:dLbl>
              <c:idx val="13"/>
              <c:delete val="1"/>
              <c:extLst>
                <c:ext xmlns:c15="http://schemas.microsoft.com/office/drawing/2012/chart" uri="{CE6537A1-D6FC-4f65-9D91-7224C49458BB}"/>
                <c:ext xmlns:c16="http://schemas.microsoft.com/office/drawing/2014/chart" uri="{C3380CC4-5D6E-409C-BE32-E72D297353CC}">
                  <c16:uniqueId val="{0000002E-9127-4CFA-8134-230B6A0A72BD}"/>
                </c:ext>
              </c:extLst>
            </c:dLbl>
            <c:dLbl>
              <c:idx val="14"/>
              <c:delete val="1"/>
              <c:extLst>
                <c:ext xmlns:c15="http://schemas.microsoft.com/office/drawing/2012/chart" uri="{CE6537A1-D6FC-4f65-9D91-7224C49458BB}"/>
                <c:ext xmlns:c16="http://schemas.microsoft.com/office/drawing/2014/chart" uri="{C3380CC4-5D6E-409C-BE32-E72D297353CC}">
                  <c16:uniqueId val="{0000002F-9127-4CFA-8134-230B6A0A72BD}"/>
                </c:ext>
              </c:extLst>
            </c:dLbl>
            <c:dLbl>
              <c:idx val="15"/>
              <c:delete val="1"/>
              <c:extLst>
                <c:ext xmlns:c15="http://schemas.microsoft.com/office/drawing/2012/chart" uri="{CE6537A1-D6FC-4f65-9D91-7224C49458BB}"/>
                <c:ext xmlns:c16="http://schemas.microsoft.com/office/drawing/2014/chart" uri="{C3380CC4-5D6E-409C-BE32-E72D297353CC}">
                  <c16:uniqueId val="{00000030-9127-4CFA-8134-230B6A0A72BD}"/>
                </c:ext>
              </c:extLst>
            </c:dLbl>
            <c:dLbl>
              <c:idx val="16"/>
              <c:delete val="1"/>
              <c:extLst>
                <c:ext xmlns:c15="http://schemas.microsoft.com/office/drawing/2012/chart" uri="{CE6537A1-D6FC-4f65-9D91-7224C49458BB}"/>
                <c:ext xmlns:c16="http://schemas.microsoft.com/office/drawing/2014/chart" uri="{C3380CC4-5D6E-409C-BE32-E72D297353CC}">
                  <c16:uniqueId val="{00000031-9127-4CFA-8134-230B6A0A72BD}"/>
                </c:ext>
              </c:extLst>
            </c:dLbl>
            <c:dLbl>
              <c:idx val="17"/>
              <c:delete val="1"/>
              <c:extLst>
                <c:ext xmlns:c15="http://schemas.microsoft.com/office/drawing/2012/chart" uri="{CE6537A1-D6FC-4f65-9D91-7224C49458BB}"/>
                <c:ext xmlns:c16="http://schemas.microsoft.com/office/drawing/2014/chart" uri="{C3380CC4-5D6E-409C-BE32-E72D297353CC}">
                  <c16:uniqueId val="{00000032-9127-4CFA-8134-230B6A0A72BD}"/>
                </c:ext>
              </c:extLst>
            </c:dLbl>
            <c:dLbl>
              <c:idx val="18"/>
              <c:delete val="1"/>
              <c:extLst>
                <c:ext xmlns:c15="http://schemas.microsoft.com/office/drawing/2012/chart" uri="{CE6537A1-D6FC-4f65-9D91-7224C49458BB}"/>
                <c:ext xmlns:c16="http://schemas.microsoft.com/office/drawing/2014/chart" uri="{C3380CC4-5D6E-409C-BE32-E72D297353CC}">
                  <c16:uniqueId val="{00000033-9127-4CFA-8134-230B6A0A72BD}"/>
                </c:ext>
              </c:extLst>
            </c:dLbl>
            <c:dLbl>
              <c:idx val="19"/>
              <c:delete val="1"/>
              <c:extLst>
                <c:ext xmlns:c15="http://schemas.microsoft.com/office/drawing/2012/chart" uri="{CE6537A1-D6FC-4f65-9D91-7224C49458BB}"/>
                <c:ext xmlns:c16="http://schemas.microsoft.com/office/drawing/2014/chart" uri="{C3380CC4-5D6E-409C-BE32-E72D297353CC}">
                  <c16:uniqueId val="{00000034-9127-4CFA-8134-230B6A0A72BD}"/>
                </c:ext>
              </c:extLst>
            </c:dLbl>
            <c:dLbl>
              <c:idx val="20"/>
              <c:delete val="1"/>
              <c:extLst>
                <c:ext xmlns:c15="http://schemas.microsoft.com/office/drawing/2012/chart" uri="{CE6537A1-D6FC-4f65-9D91-7224C49458BB}"/>
                <c:ext xmlns:c16="http://schemas.microsoft.com/office/drawing/2014/chart" uri="{C3380CC4-5D6E-409C-BE32-E72D297353CC}">
                  <c16:uniqueId val="{00000035-9127-4CFA-8134-230B6A0A72BD}"/>
                </c:ext>
              </c:extLst>
            </c:dLbl>
            <c:dLbl>
              <c:idx val="21"/>
              <c:delete val="1"/>
              <c:extLst>
                <c:ext xmlns:c15="http://schemas.microsoft.com/office/drawing/2012/chart" uri="{CE6537A1-D6FC-4f65-9D91-7224C49458BB}"/>
                <c:ext xmlns:c16="http://schemas.microsoft.com/office/drawing/2014/chart" uri="{C3380CC4-5D6E-409C-BE32-E72D297353CC}">
                  <c16:uniqueId val="{00000036-9127-4CFA-8134-230B6A0A72BD}"/>
                </c:ext>
              </c:extLst>
            </c:dLbl>
            <c:dLbl>
              <c:idx val="22"/>
              <c:delete val="1"/>
              <c:extLst>
                <c:ext xmlns:c15="http://schemas.microsoft.com/office/drawing/2012/chart" uri="{CE6537A1-D6FC-4f65-9D91-7224C49458BB}"/>
                <c:ext xmlns:c16="http://schemas.microsoft.com/office/drawing/2014/chart" uri="{C3380CC4-5D6E-409C-BE32-E72D297353CC}">
                  <c16:uniqueId val="{00000037-9127-4CFA-8134-230B6A0A72BD}"/>
                </c:ext>
              </c:extLst>
            </c:dLbl>
            <c:dLbl>
              <c:idx val="23"/>
              <c:delete val="1"/>
              <c:extLst>
                <c:ext xmlns:c15="http://schemas.microsoft.com/office/drawing/2012/chart" uri="{CE6537A1-D6FC-4f65-9D91-7224C49458BB}"/>
                <c:ext xmlns:c16="http://schemas.microsoft.com/office/drawing/2014/chart" uri="{C3380CC4-5D6E-409C-BE32-E72D297353CC}">
                  <c16:uniqueId val="{0000001E-9127-4CFA-8134-230B6A0A72BD}"/>
                </c:ext>
              </c:extLst>
            </c:dLbl>
            <c:dLbl>
              <c:idx val="24"/>
              <c:delete val="1"/>
              <c:extLst>
                <c:ext xmlns:c15="http://schemas.microsoft.com/office/drawing/2012/chart" uri="{CE6537A1-D6FC-4f65-9D91-7224C49458BB}"/>
                <c:ext xmlns:c16="http://schemas.microsoft.com/office/drawing/2014/chart" uri="{C3380CC4-5D6E-409C-BE32-E72D297353CC}">
                  <c16:uniqueId val="{00000038-9127-4CFA-8134-230B6A0A72BD}"/>
                </c:ext>
              </c:extLst>
            </c:dLbl>
            <c:dLbl>
              <c:idx val="25"/>
              <c:delete val="1"/>
              <c:extLst>
                <c:ext xmlns:c15="http://schemas.microsoft.com/office/drawing/2012/chart" uri="{CE6537A1-D6FC-4f65-9D91-7224C49458BB}"/>
                <c:ext xmlns:c16="http://schemas.microsoft.com/office/drawing/2014/chart" uri="{C3380CC4-5D6E-409C-BE32-E72D297353CC}">
                  <c16:uniqueId val="{00000039-9127-4CFA-8134-230B6A0A72BD}"/>
                </c:ext>
              </c:extLst>
            </c:dLbl>
            <c:dLbl>
              <c:idx val="26"/>
              <c:delete val="1"/>
              <c:extLst>
                <c:ext xmlns:c15="http://schemas.microsoft.com/office/drawing/2012/chart" uri="{CE6537A1-D6FC-4f65-9D91-7224C49458BB}"/>
                <c:ext xmlns:c16="http://schemas.microsoft.com/office/drawing/2014/chart" uri="{C3380CC4-5D6E-409C-BE32-E72D297353CC}">
                  <c16:uniqueId val="{0000001F-9127-4CFA-8134-230B6A0A72BD}"/>
                </c:ext>
              </c:extLst>
            </c:dLbl>
            <c:dLbl>
              <c:idx val="27"/>
              <c:delete val="1"/>
              <c:extLst>
                <c:ext xmlns:c15="http://schemas.microsoft.com/office/drawing/2012/chart" uri="{CE6537A1-D6FC-4f65-9D91-7224C49458BB}"/>
                <c:ext xmlns:c16="http://schemas.microsoft.com/office/drawing/2014/chart" uri="{C3380CC4-5D6E-409C-BE32-E72D297353CC}">
                  <c16:uniqueId val="{0000003A-9127-4CFA-8134-230B6A0A72BD}"/>
                </c:ext>
              </c:extLst>
            </c:dLbl>
            <c:dLbl>
              <c:idx val="28"/>
              <c:tx>
                <c:rich>
                  <a:bodyPr/>
                  <a:lstStyle/>
                  <a:p>
                    <a:fld id="{AB5011EB-F05F-4A97-92D7-C0D36E1345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9127-4CFA-8134-230B6A0A72BD}"/>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accent5"/>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Postings!$K$27:$K$55</c:f>
              <c:numCache>
                <c:formatCode>0.0%</c:formatCode>
                <c:ptCount val="29"/>
                <c:pt idx="0">
                  <c:v>0.19972359468023515</c:v>
                </c:pt>
                <c:pt idx="1">
                  <c:v>0.21787670081614285</c:v>
                </c:pt>
                <c:pt idx="2">
                  <c:v>0.29290455923519576</c:v>
                </c:pt>
                <c:pt idx="3">
                  <c:v>-0.16921525375543933</c:v>
                </c:pt>
                <c:pt idx="4">
                  <c:v>-0.19580992776524631</c:v>
                </c:pt>
                <c:pt idx="5">
                  <c:v>-2.3940601907860737E-2</c:v>
                </c:pt>
                <c:pt idx="6">
                  <c:v>-0.16413537220300434</c:v>
                </c:pt>
                <c:pt idx="7">
                  <c:v>-9.9914712772955383E-2</c:v>
                </c:pt>
                <c:pt idx="8">
                  <c:v>-0.14189843972102145</c:v>
                </c:pt>
                <c:pt idx="9">
                  <c:v>-7.7727583051290572E-2</c:v>
                </c:pt>
                <c:pt idx="10">
                  <c:v>-0.26725198744140388</c:v>
                </c:pt>
                <c:pt idx="11">
                  <c:v>-0.22168246175044248</c:v>
                </c:pt>
                <c:pt idx="12">
                  <c:v>-0.16204365626964867</c:v>
                </c:pt>
                <c:pt idx="13">
                  <c:v>-0.18027146654603321</c:v>
                </c:pt>
                <c:pt idx="14">
                  <c:v>-6.7318806144830545E-2</c:v>
                </c:pt>
                <c:pt idx="15">
                  <c:v>1.6026113247326723E-2</c:v>
                </c:pt>
                <c:pt idx="16">
                  <c:v>-6.1068559724922644E-2</c:v>
                </c:pt>
                <c:pt idx="17">
                  <c:v>-4.4484240539031772E-2</c:v>
                </c:pt>
                <c:pt idx="18">
                  <c:v>-2.4289221230086588E-2</c:v>
                </c:pt>
                <c:pt idx="19">
                  <c:v>4.4967742337118644E-3</c:v>
                </c:pt>
                <c:pt idx="20">
                  <c:v>-4.4932465381893771E-2</c:v>
                </c:pt>
                <c:pt idx="21">
                  <c:v>-1.2461065654563841E-2</c:v>
                </c:pt>
                <c:pt idx="22">
                  <c:v>-0.13470194085507181</c:v>
                </c:pt>
                <c:pt idx="23">
                  <c:v>-0.12292358803986703</c:v>
                </c:pt>
                <c:pt idx="24">
                  <c:v>-8.8410275139499506E-2</c:v>
                </c:pt>
                <c:pt idx="25">
                  <c:v>0.10447581557207819</c:v>
                </c:pt>
                <c:pt idx="26">
                  <c:v>0.11122408959516594</c:v>
                </c:pt>
                <c:pt idx="27">
                  <c:v>8.5027837667902784E-2</c:v>
                </c:pt>
                <c:pt idx="28">
                  <c:v>0.47202018671884893</c:v>
                </c:pt>
              </c:numCache>
            </c:numRef>
          </c:val>
          <c:smooth val="0"/>
          <c:extLst>
            <c:ext xmlns:c15="http://schemas.microsoft.com/office/drawing/2012/chart" uri="{02D57815-91ED-43cb-92C2-25804820EDAC}">
              <c15:datalabelsRange>
                <c15:f>Postings!$C$27:$C$55</c15:f>
                <c15:dlblRangeCache>
                  <c:ptCount val="29"/>
                  <c:pt idx="0">
                    <c:v>48.2 K</c:v>
                  </c:pt>
                  <c:pt idx="1">
                    <c:v>48.9 K</c:v>
                  </c:pt>
                  <c:pt idx="2">
                    <c:v>51.9 K</c:v>
                  </c:pt>
                  <c:pt idx="3">
                    <c:v>33.4 K</c:v>
                  </c:pt>
                  <c:pt idx="4">
                    <c:v>32.3 K</c:v>
                  </c:pt>
                  <c:pt idx="5">
                    <c:v>39.2 K</c:v>
                  </c:pt>
                  <c:pt idx="6">
                    <c:v>33.6 K</c:v>
                  </c:pt>
                  <c:pt idx="7">
                    <c:v>36.1 K</c:v>
                  </c:pt>
                  <c:pt idx="8">
                    <c:v>34.5 K</c:v>
                  </c:pt>
                  <c:pt idx="9">
                    <c:v>37.0 K</c:v>
                  </c:pt>
                  <c:pt idx="10">
                    <c:v>29.4 K</c:v>
                  </c:pt>
                  <c:pt idx="11">
                    <c:v>31.3 K</c:v>
                  </c:pt>
                  <c:pt idx="12">
                    <c:v>33.7 K</c:v>
                  </c:pt>
                  <c:pt idx="13">
                    <c:v>32.9 K</c:v>
                  </c:pt>
                  <c:pt idx="14">
                    <c:v>37.5 K</c:v>
                  </c:pt>
                  <c:pt idx="15">
                    <c:v>40.8 K</c:v>
                  </c:pt>
                  <c:pt idx="16">
                    <c:v>37.7 K</c:v>
                  </c:pt>
                  <c:pt idx="17">
                    <c:v>38.4 K</c:v>
                  </c:pt>
                  <c:pt idx="18">
                    <c:v>39.2 K</c:v>
                  </c:pt>
                  <c:pt idx="19">
                    <c:v>40.3 K</c:v>
                  </c:pt>
                  <c:pt idx="20">
                    <c:v>38.4 K</c:v>
                  </c:pt>
                  <c:pt idx="21">
                    <c:v>39.7 K</c:v>
                  </c:pt>
                  <c:pt idx="22">
                    <c:v>34.7 K</c:v>
                  </c:pt>
                  <c:pt idx="23">
                    <c:v>35.2 K</c:v>
                  </c:pt>
                  <c:pt idx="24">
                    <c:v>36.6 K</c:v>
                  </c:pt>
                  <c:pt idx="25">
                    <c:v>44.4 K</c:v>
                  </c:pt>
                  <c:pt idx="26">
                    <c:v>44.6 K</c:v>
                  </c:pt>
                  <c:pt idx="27">
                    <c:v>43.6 K</c:v>
                  </c:pt>
                  <c:pt idx="28">
                    <c:v>59.1 K</c:v>
                  </c:pt>
                </c15:dlblRangeCache>
              </c15:datalabelsRange>
            </c:ext>
            <c:ext xmlns:c16="http://schemas.microsoft.com/office/drawing/2014/chart" uri="{C3380CC4-5D6E-409C-BE32-E72D297353CC}">
              <c16:uniqueId val="{0000003B-9127-4CFA-8134-230B6A0A72BD}"/>
            </c:ext>
          </c:extLst>
        </c:ser>
        <c:ser>
          <c:idx val="2"/>
          <c:order val="2"/>
          <c:tx>
            <c:strRef>
              <c:f>Postings!$L$2</c:f>
              <c:strCache>
                <c:ptCount val="1"/>
                <c:pt idx="0">
                  <c:v>Alexandria/Arlington</c:v>
                </c:pt>
              </c:strCache>
            </c:strRef>
          </c:tx>
          <c:spPr>
            <a:ln w="22225" cap="rnd">
              <a:solidFill>
                <a:schemeClr val="accent6"/>
              </a:solidFill>
              <a:round/>
            </a:ln>
            <a:effectLst/>
          </c:spPr>
          <c:marker>
            <c:symbol val="none"/>
          </c:marker>
          <c:dPt>
            <c:idx val="23"/>
            <c:marker>
              <c:symbol val="none"/>
            </c:marker>
            <c:bubble3D val="0"/>
            <c:extLst>
              <c:ext xmlns:c16="http://schemas.microsoft.com/office/drawing/2014/chart" uri="{C3380CC4-5D6E-409C-BE32-E72D297353CC}">
                <c16:uniqueId val="{0000003C-9127-4CFA-8134-230B6A0A72BD}"/>
              </c:ext>
            </c:extLst>
          </c:dPt>
          <c:dPt>
            <c:idx val="26"/>
            <c:marker>
              <c:symbol val="none"/>
            </c:marker>
            <c:bubble3D val="0"/>
            <c:extLst>
              <c:ext xmlns:c16="http://schemas.microsoft.com/office/drawing/2014/chart" uri="{C3380CC4-5D6E-409C-BE32-E72D297353CC}">
                <c16:uniqueId val="{0000003D-9127-4CFA-8134-230B6A0A72BD}"/>
              </c:ext>
            </c:extLst>
          </c:dPt>
          <c:dPt>
            <c:idx val="2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3E-9127-4CFA-8134-230B6A0A72BD}"/>
              </c:ext>
            </c:extLst>
          </c:dPt>
          <c:dLbls>
            <c:dLbl>
              <c:idx val="0"/>
              <c:delete val="1"/>
              <c:extLst>
                <c:ext xmlns:c15="http://schemas.microsoft.com/office/drawing/2012/chart" uri="{CE6537A1-D6FC-4f65-9D91-7224C49458BB}"/>
                <c:ext xmlns:c16="http://schemas.microsoft.com/office/drawing/2014/chart" uri="{C3380CC4-5D6E-409C-BE32-E72D297353CC}">
                  <c16:uniqueId val="{0000003F-9127-4CFA-8134-230B6A0A72BD}"/>
                </c:ext>
              </c:extLst>
            </c:dLbl>
            <c:dLbl>
              <c:idx val="1"/>
              <c:delete val="1"/>
              <c:extLst>
                <c:ext xmlns:c15="http://schemas.microsoft.com/office/drawing/2012/chart" uri="{CE6537A1-D6FC-4f65-9D91-7224C49458BB}"/>
                <c:ext xmlns:c16="http://schemas.microsoft.com/office/drawing/2014/chart" uri="{C3380CC4-5D6E-409C-BE32-E72D297353CC}">
                  <c16:uniqueId val="{00000040-9127-4CFA-8134-230B6A0A72BD}"/>
                </c:ext>
              </c:extLst>
            </c:dLbl>
            <c:dLbl>
              <c:idx val="2"/>
              <c:delete val="1"/>
              <c:extLst>
                <c:ext xmlns:c15="http://schemas.microsoft.com/office/drawing/2012/chart" uri="{CE6537A1-D6FC-4f65-9D91-7224C49458BB}"/>
                <c:ext xmlns:c16="http://schemas.microsoft.com/office/drawing/2014/chart" uri="{C3380CC4-5D6E-409C-BE32-E72D297353CC}">
                  <c16:uniqueId val="{00000041-9127-4CFA-8134-230B6A0A72BD}"/>
                </c:ext>
              </c:extLst>
            </c:dLbl>
            <c:dLbl>
              <c:idx val="3"/>
              <c:delete val="1"/>
              <c:extLst>
                <c:ext xmlns:c15="http://schemas.microsoft.com/office/drawing/2012/chart" uri="{CE6537A1-D6FC-4f65-9D91-7224C49458BB}"/>
                <c:ext xmlns:c16="http://schemas.microsoft.com/office/drawing/2014/chart" uri="{C3380CC4-5D6E-409C-BE32-E72D297353CC}">
                  <c16:uniqueId val="{00000042-9127-4CFA-8134-230B6A0A72BD}"/>
                </c:ext>
              </c:extLst>
            </c:dLbl>
            <c:dLbl>
              <c:idx val="4"/>
              <c:delete val="1"/>
              <c:extLst>
                <c:ext xmlns:c15="http://schemas.microsoft.com/office/drawing/2012/chart" uri="{CE6537A1-D6FC-4f65-9D91-7224C49458BB}"/>
                <c:ext xmlns:c16="http://schemas.microsoft.com/office/drawing/2014/chart" uri="{C3380CC4-5D6E-409C-BE32-E72D297353CC}">
                  <c16:uniqueId val="{00000043-9127-4CFA-8134-230B6A0A72BD}"/>
                </c:ext>
              </c:extLst>
            </c:dLbl>
            <c:dLbl>
              <c:idx val="5"/>
              <c:delete val="1"/>
              <c:extLst>
                <c:ext xmlns:c15="http://schemas.microsoft.com/office/drawing/2012/chart" uri="{CE6537A1-D6FC-4f65-9D91-7224C49458BB}"/>
                <c:ext xmlns:c16="http://schemas.microsoft.com/office/drawing/2014/chart" uri="{C3380CC4-5D6E-409C-BE32-E72D297353CC}">
                  <c16:uniqueId val="{00000044-9127-4CFA-8134-230B6A0A72BD}"/>
                </c:ext>
              </c:extLst>
            </c:dLbl>
            <c:dLbl>
              <c:idx val="6"/>
              <c:delete val="1"/>
              <c:extLst>
                <c:ext xmlns:c15="http://schemas.microsoft.com/office/drawing/2012/chart" uri="{CE6537A1-D6FC-4f65-9D91-7224C49458BB}"/>
                <c:ext xmlns:c16="http://schemas.microsoft.com/office/drawing/2014/chart" uri="{C3380CC4-5D6E-409C-BE32-E72D297353CC}">
                  <c16:uniqueId val="{00000045-9127-4CFA-8134-230B6A0A72BD}"/>
                </c:ext>
              </c:extLst>
            </c:dLbl>
            <c:dLbl>
              <c:idx val="7"/>
              <c:delete val="1"/>
              <c:extLst>
                <c:ext xmlns:c15="http://schemas.microsoft.com/office/drawing/2012/chart" uri="{CE6537A1-D6FC-4f65-9D91-7224C49458BB}"/>
                <c:ext xmlns:c16="http://schemas.microsoft.com/office/drawing/2014/chart" uri="{C3380CC4-5D6E-409C-BE32-E72D297353CC}">
                  <c16:uniqueId val="{00000046-9127-4CFA-8134-230B6A0A72BD}"/>
                </c:ext>
              </c:extLst>
            </c:dLbl>
            <c:dLbl>
              <c:idx val="8"/>
              <c:delete val="1"/>
              <c:extLst>
                <c:ext xmlns:c15="http://schemas.microsoft.com/office/drawing/2012/chart" uri="{CE6537A1-D6FC-4f65-9D91-7224C49458BB}"/>
                <c:ext xmlns:c16="http://schemas.microsoft.com/office/drawing/2014/chart" uri="{C3380CC4-5D6E-409C-BE32-E72D297353CC}">
                  <c16:uniqueId val="{00000047-9127-4CFA-8134-230B6A0A72BD}"/>
                </c:ext>
              </c:extLst>
            </c:dLbl>
            <c:dLbl>
              <c:idx val="9"/>
              <c:delete val="1"/>
              <c:extLst>
                <c:ext xmlns:c15="http://schemas.microsoft.com/office/drawing/2012/chart" uri="{CE6537A1-D6FC-4f65-9D91-7224C49458BB}"/>
                <c:ext xmlns:c16="http://schemas.microsoft.com/office/drawing/2014/chart" uri="{C3380CC4-5D6E-409C-BE32-E72D297353CC}">
                  <c16:uniqueId val="{00000048-9127-4CFA-8134-230B6A0A72BD}"/>
                </c:ext>
              </c:extLst>
            </c:dLbl>
            <c:dLbl>
              <c:idx val="10"/>
              <c:delete val="1"/>
              <c:extLst>
                <c:ext xmlns:c15="http://schemas.microsoft.com/office/drawing/2012/chart" uri="{CE6537A1-D6FC-4f65-9D91-7224C49458BB}"/>
                <c:ext xmlns:c16="http://schemas.microsoft.com/office/drawing/2014/chart" uri="{C3380CC4-5D6E-409C-BE32-E72D297353CC}">
                  <c16:uniqueId val="{00000049-9127-4CFA-8134-230B6A0A72BD}"/>
                </c:ext>
              </c:extLst>
            </c:dLbl>
            <c:dLbl>
              <c:idx val="11"/>
              <c:delete val="1"/>
              <c:extLst>
                <c:ext xmlns:c15="http://schemas.microsoft.com/office/drawing/2012/chart" uri="{CE6537A1-D6FC-4f65-9D91-7224C49458BB}"/>
                <c:ext xmlns:c16="http://schemas.microsoft.com/office/drawing/2014/chart" uri="{C3380CC4-5D6E-409C-BE32-E72D297353CC}">
                  <c16:uniqueId val="{0000004A-9127-4CFA-8134-230B6A0A72BD}"/>
                </c:ext>
              </c:extLst>
            </c:dLbl>
            <c:dLbl>
              <c:idx val="12"/>
              <c:delete val="1"/>
              <c:extLst>
                <c:ext xmlns:c15="http://schemas.microsoft.com/office/drawing/2012/chart" uri="{CE6537A1-D6FC-4f65-9D91-7224C49458BB}"/>
                <c:ext xmlns:c16="http://schemas.microsoft.com/office/drawing/2014/chart" uri="{C3380CC4-5D6E-409C-BE32-E72D297353CC}">
                  <c16:uniqueId val="{0000004B-9127-4CFA-8134-230B6A0A72BD}"/>
                </c:ext>
              </c:extLst>
            </c:dLbl>
            <c:dLbl>
              <c:idx val="13"/>
              <c:delete val="1"/>
              <c:extLst>
                <c:ext xmlns:c15="http://schemas.microsoft.com/office/drawing/2012/chart" uri="{CE6537A1-D6FC-4f65-9D91-7224C49458BB}"/>
                <c:ext xmlns:c16="http://schemas.microsoft.com/office/drawing/2014/chart" uri="{C3380CC4-5D6E-409C-BE32-E72D297353CC}">
                  <c16:uniqueId val="{0000004C-9127-4CFA-8134-230B6A0A72BD}"/>
                </c:ext>
              </c:extLst>
            </c:dLbl>
            <c:dLbl>
              <c:idx val="14"/>
              <c:delete val="1"/>
              <c:extLst>
                <c:ext xmlns:c15="http://schemas.microsoft.com/office/drawing/2012/chart" uri="{CE6537A1-D6FC-4f65-9D91-7224C49458BB}"/>
                <c:ext xmlns:c16="http://schemas.microsoft.com/office/drawing/2014/chart" uri="{C3380CC4-5D6E-409C-BE32-E72D297353CC}">
                  <c16:uniqueId val="{0000004D-9127-4CFA-8134-230B6A0A72BD}"/>
                </c:ext>
              </c:extLst>
            </c:dLbl>
            <c:dLbl>
              <c:idx val="15"/>
              <c:delete val="1"/>
              <c:extLst>
                <c:ext xmlns:c15="http://schemas.microsoft.com/office/drawing/2012/chart" uri="{CE6537A1-D6FC-4f65-9D91-7224C49458BB}"/>
                <c:ext xmlns:c16="http://schemas.microsoft.com/office/drawing/2014/chart" uri="{C3380CC4-5D6E-409C-BE32-E72D297353CC}">
                  <c16:uniqueId val="{0000004E-9127-4CFA-8134-230B6A0A72BD}"/>
                </c:ext>
              </c:extLst>
            </c:dLbl>
            <c:dLbl>
              <c:idx val="16"/>
              <c:delete val="1"/>
              <c:extLst>
                <c:ext xmlns:c15="http://schemas.microsoft.com/office/drawing/2012/chart" uri="{CE6537A1-D6FC-4f65-9D91-7224C49458BB}"/>
                <c:ext xmlns:c16="http://schemas.microsoft.com/office/drawing/2014/chart" uri="{C3380CC4-5D6E-409C-BE32-E72D297353CC}">
                  <c16:uniqueId val="{0000004F-9127-4CFA-8134-230B6A0A72BD}"/>
                </c:ext>
              </c:extLst>
            </c:dLbl>
            <c:dLbl>
              <c:idx val="17"/>
              <c:delete val="1"/>
              <c:extLst>
                <c:ext xmlns:c15="http://schemas.microsoft.com/office/drawing/2012/chart" uri="{CE6537A1-D6FC-4f65-9D91-7224C49458BB}"/>
                <c:ext xmlns:c16="http://schemas.microsoft.com/office/drawing/2014/chart" uri="{C3380CC4-5D6E-409C-BE32-E72D297353CC}">
                  <c16:uniqueId val="{00000050-9127-4CFA-8134-230B6A0A72BD}"/>
                </c:ext>
              </c:extLst>
            </c:dLbl>
            <c:dLbl>
              <c:idx val="18"/>
              <c:delete val="1"/>
              <c:extLst>
                <c:ext xmlns:c15="http://schemas.microsoft.com/office/drawing/2012/chart" uri="{CE6537A1-D6FC-4f65-9D91-7224C49458BB}"/>
                <c:ext xmlns:c16="http://schemas.microsoft.com/office/drawing/2014/chart" uri="{C3380CC4-5D6E-409C-BE32-E72D297353CC}">
                  <c16:uniqueId val="{00000051-9127-4CFA-8134-230B6A0A72BD}"/>
                </c:ext>
              </c:extLst>
            </c:dLbl>
            <c:dLbl>
              <c:idx val="19"/>
              <c:delete val="1"/>
              <c:extLst>
                <c:ext xmlns:c15="http://schemas.microsoft.com/office/drawing/2012/chart" uri="{CE6537A1-D6FC-4f65-9D91-7224C49458BB}"/>
                <c:ext xmlns:c16="http://schemas.microsoft.com/office/drawing/2014/chart" uri="{C3380CC4-5D6E-409C-BE32-E72D297353CC}">
                  <c16:uniqueId val="{00000052-9127-4CFA-8134-230B6A0A72BD}"/>
                </c:ext>
              </c:extLst>
            </c:dLbl>
            <c:dLbl>
              <c:idx val="20"/>
              <c:delete val="1"/>
              <c:extLst>
                <c:ext xmlns:c15="http://schemas.microsoft.com/office/drawing/2012/chart" uri="{CE6537A1-D6FC-4f65-9D91-7224C49458BB}"/>
                <c:ext xmlns:c16="http://schemas.microsoft.com/office/drawing/2014/chart" uri="{C3380CC4-5D6E-409C-BE32-E72D297353CC}">
                  <c16:uniqueId val="{00000053-9127-4CFA-8134-230B6A0A72BD}"/>
                </c:ext>
              </c:extLst>
            </c:dLbl>
            <c:dLbl>
              <c:idx val="21"/>
              <c:delete val="1"/>
              <c:extLst>
                <c:ext xmlns:c15="http://schemas.microsoft.com/office/drawing/2012/chart" uri="{CE6537A1-D6FC-4f65-9D91-7224C49458BB}"/>
                <c:ext xmlns:c16="http://schemas.microsoft.com/office/drawing/2014/chart" uri="{C3380CC4-5D6E-409C-BE32-E72D297353CC}">
                  <c16:uniqueId val="{00000054-9127-4CFA-8134-230B6A0A72BD}"/>
                </c:ext>
              </c:extLst>
            </c:dLbl>
            <c:dLbl>
              <c:idx val="22"/>
              <c:delete val="1"/>
              <c:extLst>
                <c:ext xmlns:c15="http://schemas.microsoft.com/office/drawing/2012/chart" uri="{CE6537A1-D6FC-4f65-9D91-7224C49458BB}"/>
                <c:ext xmlns:c16="http://schemas.microsoft.com/office/drawing/2014/chart" uri="{C3380CC4-5D6E-409C-BE32-E72D297353CC}">
                  <c16:uniqueId val="{00000055-9127-4CFA-8134-230B6A0A72BD}"/>
                </c:ext>
              </c:extLst>
            </c:dLbl>
            <c:dLbl>
              <c:idx val="23"/>
              <c:delete val="1"/>
              <c:extLst>
                <c:ext xmlns:c15="http://schemas.microsoft.com/office/drawing/2012/chart" uri="{CE6537A1-D6FC-4f65-9D91-7224C49458BB}"/>
                <c:ext xmlns:c16="http://schemas.microsoft.com/office/drawing/2014/chart" uri="{C3380CC4-5D6E-409C-BE32-E72D297353CC}">
                  <c16:uniqueId val="{0000003C-9127-4CFA-8134-230B6A0A72BD}"/>
                </c:ext>
              </c:extLst>
            </c:dLbl>
            <c:dLbl>
              <c:idx val="24"/>
              <c:delete val="1"/>
              <c:extLst>
                <c:ext xmlns:c15="http://schemas.microsoft.com/office/drawing/2012/chart" uri="{CE6537A1-D6FC-4f65-9D91-7224C49458BB}"/>
                <c:ext xmlns:c16="http://schemas.microsoft.com/office/drawing/2014/chart" uri="{C3380CC4-5D6E-409C-BE32-E72D297353CC}">
                  <c16:uniqueId val="{00000056-9127-4CFA-8134-230B6A0A72BD}"/>
                </c:ext>
              </c:extLst>
            </c:dLbl>
            <c:dLbl>
              <c:idx val="25"/>
              <c:delete val="1"/>
              <c:extLst>
                <c:ext xmlns:c15="http://schemas.microsoft.com/office/drawing/2012/chart" uri="{CE6537A1-D6FC-4f65-9D91-7224C49458BB}"/>
                <c:ext xmlns:c16="http://schemas.microsoft.com/office/drawing/2014/chart" uri="{C3380CC4-5D6E-409C-BE32-E72D297353CC}">
                  <c16:uniqueId val="{00000057-9127-4CFA-8134-230B6A0A72BD}"/>
                </c:ext>
              </c:extLst>
            </c:dLbl>
            <c:dLbl>
              <c:idx val="26"/>
              <c:delete val="1"/>
              <c:extLst>
                <c:ext xmlns:c15="http://schemas.microsoft.com/office/drawing/2012/chart" uri="{CE6537A1-D6FC-4f65-9D91-7224C49458BB}"/>
                <c:ext xmlns:c16="http://schemas.microsoft.com/office/drawing/2014/chart" uri="{C3380CC4-5D6E-409C-BE32-E72D297353CC}">
                  <c16:uniqueId val="{0000003D-9127-4CFA-8134-230B6A0A72BD}"/>
                </c:ext>
              </c:extLst>
            </c:dLbl>
            <c:dLbl>
              <c:idx val="27"/>
              <c:delete val="1"/>
              <c:extLst>
                <c:ext xmlns:c15="http://schemas.microsoft.com/office/drawing/2012/chart" uri="{CE6537A1-D6FC-4f65-9D91-7224C49458BB}"/>
                <c:ext xmlns:c16="http://schemas.microsoft.com/office/drawing/2014/chart" uri="{C3380CC4-5D6E-409C-BE32-E72D297353CC}">
                  <c16:uniqueId val="{00000058-9127-4CFA-8134-230B6A0A72BD}"/>
                </c:ext>
              </c:extLst>
            </c:dLbl>
            <c:dLbl>
              <c:idx val="28"/>
              <c:tx>
                <c:rich>
                  <a:bodyPr/>
                  <a:lstStyle/>
                  <a:p>
                    <a:fld id="{573390A0-EB30-4A72-B29D-0D5EE557F4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9127-4CFA-8134-230B6A0A72BD}"/>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accent6"/>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Postings!$L$27:$L$55</c:f>
              <c:numCache>
                <c:formatCode>0.0%</c:formatCode>
                <c:ptCount val="29"/>
                <c:pt idx="0">
                  <c:v>0.20841276674251286</c:v>
                </c:pt>
                <c:pt idx="1">
                  <c:v>0.22483242113031188</c:v>
                </c:pt>
                <c:pt idx="2">
                  <c:v>0.29420084865629437</c:v>
                </c:pt>
                <c:pt idx="3">
                  <c:v>-0.16130619273107427</c:v>
                </c:pt>
                <c:pt idx="4">
                  <c:v>-0.19783531148145861</c:v>
                </c:pt>
                <c:pt idx="5">
                  <c:v>-7.7363015804685964E-2</c:v>
                </c:pt>
                <c:pt idx="6">
                  <c:v>-0.17053071766804007</c:v>
                </c:pt>
                <c:pt idx="7">
                  <c:v>-0.11426111555254903</c:v>
                </c:pt>
                <c:pt idx="8">
                  <c:v>-0.16684090769325377</c:v>
                </c:pt>
                <c:pt idx="9">
                  <c:v>-0.11001783408154475</c:v>
                </c:pt>
                <c:pt idx="10">
                  <c:v>-0.3034561220097165</c:v>
                </c:pt>
                <c:pt idx="11">
                  <c:v>-0.25290572535514422</c:v>
                </c:pt>
                <c:pt idx="12">
                  <c:v>-0.19119365352684337</c:v>
                </c:pt>
                <c:pt idx="13">
                  <c:v>-0.19091691777873432</c:v>
                </c:pt>
                <c:pt idx="14">
                  <c:v>-0.10411413812188663</c:v>
                </c:pt>
                <c:pt idx="15">
                  <c:v>-2.5982411905786762E-2</c:v>
                </c:pt>
                <c:pt idx="16">
                  <c:v>-8.2528749769386844E-2</c:v>
                </c:pt>
                <c:pt idx="17">
                  <c:v>2.2446344013283381E-2</c:v>
                </c:pt>
                <c:pt idx="18">
                  <c:v>-3.2900805608510053E-3</c:v>
                </c:pt>
                <c:pt idx="19">
                  <c:v>-4.7660045507655902E-3</c:v>
                </c:pt>
                <c:pt idx="20">
                  <c:v>-1.1130926757271897E-2</c:v>
                </c:pt>
                <c:pt idx="21">
                  <c:v>3.5360678925036026E-3</c:v>
                </c:pt>
                <c:pt idx="22">
                  <c:v>-0.1052210811143226</c:v>
                </c:pt>
                <c:pt idx="23">
                  <c:v>-8.8063464731566232E-2</c:v>
                </c:pt>
                <c:pt idx="24">
                  <c:v>-2.3030563925957703E-2</c:v>
                </c:pt>
                <c:pt idx="25">
                  <c:v>0.14005903695959665</c:v>
                </c:pt>
                <c:pt idx="26">
                  <c:v>0.16708689502490626</c:v>
                </c:pt>
                <c:pt idx="27">
                  <c:v>0.17013098825410489</c:v>
                </c:pt>
                <c:pt idx="28">
                  <c:v>0.55174958489637782</c:v>
                </c:pt>
              </c:numCache>
            </c:numRef>
          </c:val>
          <c:smooth val="0"/>
          <c:extLst>
            <c:ext xmlns:c15="http://schemas.microsoft.com/office/drawing/2012/chart" uri="{02D57815-91ED-43cb-92C2-25804820EDAC}">
              <c15:datalabelsRange>
                <c15:f>Postings!$D$27:$D$55</c15:f>
                <c15:dlblRangeCache>
                  <c:ptCount val="29"/>
                  <c:pt idx="0">
                    <c:v>13.1 K</c:v>
                  </c:pt>
                  <c:pt idx="1">
                    <c:v>13.3 K</c:v>
                  </c:pt>
                  <c:pt idx="2">
                    <c:v>14.0 K</c:v>
                  </c:pt>
                  <c:pt idx="3">
                    <c:v>9.1 K</c:v>
                  </c:pt>
                  <c:pt idx="4">
                    <c:v>8.7 K</c:v>
                  </c:pt>
                  <c:pt idx="5">
                    <c:v>10.0 K</c:v>
                  </c:pt>
                  <c:pt idx="6">
                    <c:v>9.0 K</c:v>
                  </c:pt>
                  <c:pt idx="7">
                    <c:v>9.6 K</c:v>
                  </c:pt>
                  <c:pt idx="8">
                    <c:v>9.0 K</c:v>
                  </c:pt>
                  <c:pt idx="9">
                    <c:v>9.6 K</c:v>
                  </c:pt>
                  <c:pt idx="10">
                    <c:v>7.6 K</c:v>
                  </c:pt>
                  <c:pt idx="11">
                    <c:v>8.1 K</c:v>
                  </c:pt>
                  <c:pt idx="12">
                    <c:v>8.8 K</c:v>
                  </c:pt>
                  <c:pt idx="13">
                    <c:v>8.8 K</c:v>
                  </c:pt>
                  <c:pt idx="14">
                    <c:v>9.7 K</c:v>
                  </c:pt>
                  <c:pt idx="15">
                    <c:v>10.6 K</c:v>
                  </c:pt>
                  <c:pt idx="16">
                    <c:v>9.9 K</c:v>
                  </c:pt>
                  <c:pt idx="17">
                    <c:v>11.1 K</c:v>
                  </c:pt>
                  <c:pt idx="18">
                    <c:v>10.8 K</c:v>
                  </c:pt>
                  <c:pt idx="19">
                    <c:v>10.8 K</c:v>
                  </c:pt>
                  <c:pt idx="20">
                    <c:v>10.7 K</c:v>
                  </c:pt>
                  <c:pt idx="21">
                    <c:v>10.9 K</c:v>
                  </c:pt>
                  <c:pt idx="22">
                    <c:v>9.7 K</c:v>
                  </c:pt>
                  <c:pt idx="23">
                    <c:v>9.9 K</c:v>
                  </c:pt>
                  <c:pt idx="24">
                    <c:v>10.6 K</c:v>
                  </c:pt>
                  <c:pt idx="25">
                    <c:v>12.4 K</c:v>
                  </c:pt>
                  <c:pt idx="26">
                    <c:v>12.7 K</c:v>
                  </c:pt>
                  <c:pt idx="27">
                    <c:v>12.7 K</c:v>
                  </c:pt>
                  <c:pt idx="28">
                    <c:v>16.8 K</c:v>
                  </c:pt>
                </c15:dlblRangeCache>
              </c15:datalabelsRange>
            </c:ext>
            <c:ext xmlns:c16="http://schemas.microsoft.com/office/drawing/2014/chart" uri="{C3380CC4-5D6E-409C-BE32-E72D297353CC}">
              <c16:uniqueId val="{00000059-9127-4CFA-8134-230B6A0A72BD}"/>
            </c:ext>
          </c:extLst>
        </c:ser>
        <c:dLbls>
          <c:showLegendKey val="0"/>
          <c:showVal val="0"/>
          <c:showCatName val="0"/>
          <c:showSerName val="0"/>
          <c:showPercent val="0"/>
          <c:showBubbleSize val="0"/>
        </c:dLbls>
        <c:smooth val="0"/>
        <c:axId val="617944368"/>
        <c:axId val="617938544"/>
      </c:lineChart>
      <c:dateAx>
        <c:axId val="617944368"/>
        <c:scaling>
          <c:orientation val="minMax"/>
        </c:scaling>
        <c:delete val="0"/>
        <c:axPos val="b"/>
        <c:numFmt formatCode="mmm\ yyyy" sourceLinked="0"/>
        <c:majorTickMark val="cross"/>
        <c:minorTickMark val="none"/>
        <c:tickLblPos val="low"/>
        <c:spPr>
          <a:noFill/>
          <a:ln w="9525" cap="flat" cmpd="sng" algn="ctr">
            <a:solidFill>
              <a:schemeClr val="bg2">
                <a:lumMod val="10000"/>
              </a:schemeClr>
            </a:solidFill>
            <a:round/>
          </a:ln>
          <a:effectLst/>
        </c:spPr>
        <c:txPr>
          <a:bodyPr rot="-1980000" spcFirstLastPara="1" vertOverflow="ellipsis" wrap="square" anchor="ctr" anchorCtr="1"/>
          <a:lstStyle/>
          <a:p>
            <a:pPr>
              <a:defRPr sz="1600" b="0" i="0" u="none" strike="noStrike" kern="1200" baseline="0">
                <a:solidFill>
                  <a:schemeClr val="tx2"/>
                </a:solidFill>
                <a:latin typeface="Franklin Gothic Book" panose="020B0503020102020204" pitchFamily="34" charset="0"/>
                <a:ea typeface="+mn-ea"/>
                <a:cs typeface="+mn-cs"/>
              </a:defRPr>
            </a:pPr>
            <a:endParaRPr lang="en-US"/>
          </a:p>
        </c:txPr>
        <c:crossAx val="617938544"/>
        <c:crosses val="autoZero"/>
        <c:auto val="1"/>
        <c:lblOffset val="100"/>
        <c:baseTimeUnit val="months"/>
        <c:majorUnit val="2"/>
        <c:majorTimeUnit val="months"/>
      </c:dateAx>
      <c:valAx>
        <c:axId val="6179385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a:t>
                </a:r>
                <a:r>
                  <a:rPr lang="en-US" sz="1400" b="1" baseline="0" dirty="0">
                    <a:solidFill>
                      <a:schemeClr val="tx2"/>
                    </a:solidFill>
                    <a:latin typeface="Franklin Gothic Book" panose="020B0503020102020204" pitchFamily="34" charset="0"/>
                  </a:rPr>
                  <a:t> Change from 2019 Average</a:t>
                </a:r>
                <a:endParaRPr lang="en-US" sz="1400" b="1" dirty="0">
                  <a:solidFill>
                    <a:schemeClr val="tx2"/>
                  </a:solidFill>
                  <a:latin typeface="Franklin Gothic Book" panose="020B0503020102020204" pitchFamily="34" charset="0"/>
                </a:endParaRPr>
              </a:p>
            </c:rich>
          </c:tx>
          <c:layout>
            <c:manualLayout>
              <c:xMode val="edge"/>
              <c:yMode val="edge"/>
              <c:x val="1.3102531425345407E-3"/>
              <c:y val="0.2351714950654089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617944368"/>
        <c:crosses val="autoZero"/>
        <c:crossBetween val="midCat"/>
      </c:valAx>
      <c:spPr>
        <a:noFill/>
        <a:ln w="25400">
          <a:noFill/>
        </a:ln>
        <a:effectLst/>
      </c:spPr>
    </c:plotArea>
    <c:legend>
      <c:legendPos val="r"/>
      <c:layout>
        <c:manualLayout>
          <c:xMode val="edge"/>
          <c:yMode val="edge"/>
          <c:x val="0.18735695032852501"/>
          <c:y val="4.7989671645380727E-3"/>
          <c:w val="0.20831596590130286"/>
          <c:h val="0.185048268310628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0074244718717"/>
          <c:y val="5.1872439865510288E-2"/>
          <c:w val="0.89469925755281288"/>
          <c:h val="0.57818230226362211"/>
        </c:manualLayout>
      </c:layout>
      <c:barChart>
        <c:barDir val="col"/>
        <c:grouping val="clustered"/>
        <c:varyColors val="0"/>
        <c:ser>
          <c:idx val="0"/>
          <c:order val="0"/>
          <c:tx>
            <c:strRef>
              <c:f>'QCEW Empl'!$Y$2</c:f>
              <c:strCache>
                <c:ptCount val="1"/>
                <c:pt idx="0">
                  <c:v>NOVA Region</c:v>
                </c:pt>
              </c:strCache>
            </c:strRef>
          </c:tx>
          <c:spPr>
            <a:solidFill>
              <a:schemeClr val="accent5"/>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3C5-457A-B5F8-01C8ECD80DD9}"/>
                </c:ext>
              </c:extLst>
            </c:dLbl>
            <c:dLbl>
              <c:idx val="1"/>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3C5-457A-B5F8-01C8ECD80DD9}"/>
                </c:ext>
              </c:extLst>
            </c:dLbl>
            <c:dLbl>
              <c:idx val="2"/>
              <c:layout>
                <c:manualLayout>
                  <c:x val="-4.1013694737245612E-17"/>
                  <c:y val="8.0432971923746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C5-457A-B5F8-01C8ECD80DD9}"/>
                </c:ext>
              </c:extLst>
            </c:dLbl>
            <c:dLbl>
              <c:idx val="4"/>
              <c:layout>
                <c:manualLayout>
                  <c:x val="0"/>
                  <c:y val="5.46054087310367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C5-457A-B5F8-01C8ECD80DD9}"/>
                </c:ext>
              </c:extLst>
            </c:dLbl>
            <c:dLbl>
              <c:idx val="5"/>
              <c:layout>
                <c:manualLayout>
                  <c:x val="0"/>
                  <c:y val="1.33338370400752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C5-457A-B5F8-01C8ECD80DD9}"/>
                </c:ext>
              </c:extLst>
            </c:dLbl>
            <c:dLbl>
              <c:idx val="6"/>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3C5-457A-B5F8-01C8ECD80DD9}"/>
                </c:ext>
              </c:extLst>
            </c:dLbl>
            <c:dLbl>
              <c:idx val="7"/>
              <c:layout>
                <c:manualLayout>
                  <c:x val="0"/>
                  <c:y val="3.8607322816656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C5-457A-B5F8-01C8ECD80DD9}"/>
                </c:ext>
              </c:extLst>
            </c:dLbl>
            <c:dLbl>
              <c:idx val="8"/>
              <c:layout>
                <c:manualLayout>
                  <c:x val="0"/>
                  <c:y val="2.6971697077961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C5-457A-B5F8-01C8ECD80DD9}"/>
                </c:ext>
              </c:extLst>
            </c:dLbl>
            <c:dLbl>
              <c:idx val="9"/>
              <c:layout>
                <c:manualLayout>
                  <c:x val="-1.6405477894898245E-16"/>
                  <c:y val="3.21994534781848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C5-457A-B5F8-01C8ECD80DD9}"/>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2"/>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('QCEW Empl'!$B$3:$B$5,'QCEW Empl'!$B$7:$B$13)</c:f>
              <c:strCache>
                <c:ptCount val="10"/>
                <c:pt idx="0">
                  <c:v>Accommodation and Food Services</c:v>
                </c:pt>
                <c:pt idx="1">
                  <c:v>Other Services</c:v>
                </c:pt>
                <c:pt idx="2">
                  <c:v>Management of Companies</c:v>
                </c:pt>
                <c:pt idx="3">
                  <c:v>Finance and Insurance</c:v>
                </c:pt>
                <c:pt idx="4">
                  <c:v>Retail Trade</c:v>
                </c:pt>
                <c:pt idx="5">
                  <c:v>Public Administration</c:v>
                </c:pt>
                <c:pt idx="6">
                  <c:v>Administrative and Support Services</c:v>
                </c:pt>
                <c:pt idx="7">
                  <c:v>Real Estate and Rental and Leasing</c:v>
                </c:pt>
                <c:pt idx="8">
                  <c:v>Information</c:v>
                </c:pt>
                <c:pt idx="9">
                  <c:v>Professional, Scientific, and Technical Services</c:v>
                </c:pt>
              </c:strCache>
              <c:extLst/>
            </c:strRef>
          </c:cat>
          <c:val>
            <c:numRef>
              <c:f>('QCEW Empl'!$Y$3:$Y$5,'QCEW Empl'!$Y$7:$Y$13)</c:f>
              <c:numCache>
                <c:formatCode>0.0%</c:formatCode>
                <c:ptCount val="10"/>
                <c:pt idx="0">
                  <c:v>-0.10210237243628982</c:v>
                </c:pt>
                <c:pt idx="1">
                  <c:v>-5.2272113321726286E-2</c:v>
                </c:pt>
                <c:pt idx="2">
                  <c:v>-3.4415701572041935E-2</c:v>
                </c:pt>
                <c:pt idx="3">
                  <c:v>-5.1269452417222229E-3</c:v>
                </c:pt>
                <c:pt idx="4">
                  <c:v>1.0525693462356959E-2</c:v>
                </c:pt>
                <c:pt idx="5">
                  <c:v>2.3099558859381572E-2</c:v>
                </c:pt>
                <c:pt idx="6">
                  <c:v>3.8864698108655477E-2</c:v>
                </c:pt>
                <c:pt idx="7">
                  <c:v>1.0560125748098037E-2</c:v>
                </c:pt>
                <c:pt idx="8">
                  <c:v>2.0923537764611963E-2</c:v>
                </c:pt>
                <c:pt idx="9">
                  <c:v>2.0002522508512713E-2</c:v>
                </c:pt>
              </c:numCache>
              <c:extLst/>
            </c:numRef>
          </c:val>
          <c:extLst>
            <c:ext xmlns:c16="http://schemas.microsoft.com/office/drawing/2014/chart" uri="{C3380CC4-5D6E-409C-BE32-E72D297353CC}">
              <c16:uniqueId val="{00000009-53C5-457A-B5F8-01C8ECD80DD9}"/>
            </c:ext>
          </c:extLst>
        </c:ser>
        <c:ser>
          <c:idx val="1"/>
          <c:order val="1"/>
          <c:tx>
            <c:strRef>
              <c:f>'QCEW Empl'!$Z$2</c:f>
              <c:strCache>
                <c:ptCount val="1"/>
                <c:pt idx="0">
                  <c:v>Alexandria/Arlington</c:v>
                </c:pt>
              </c:strCache>
            </c:strRef>
          </c:tx>
          <c:spPr>
            <a:solidFill>
              <a:schemeClr val="accent6"/>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53C5-457A-B5F8-01C8ECD80DD9}"/>
                </c:ext>
              </c:extLst>
            </c:dLbl>
            <c:dLbl>
              <c:idx val="1"/>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53C5-457A-B5F8-01C8ECD80DD9}"/>
                </c:ext>
              </c:extLst>
            </c:dLbl>
            <c:dLbl>
              <c:idx val="2"/>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53C5-457A-B5F8-01C8ECD80DD9}"/>
                </c:ext>
              </c:extLst>
            </c:dLbl>
            <c:dLbl>
              <c:idx val="3"/>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53C5-457A-B5F8-01C8ECD80DD9}"/>
                </c:ext>
              </c:extLst>
            </c:dLbl>
            <c:dLbl>
              <c:idx val="4"/>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E-53C5-457A-B5F8-01C8ECD80DD9}"/>
                </c:ext>
              </c:extLst>
            </c:dLbl>
            <c:dLbl>
              <c:idx val="5"/>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53C5-457A-B5F8-01C8ECD80DD9}"/>
                </c:ext>
              </c:extLst>
            </c:dLbl>
            <c:dLbl>
              <c:idx val="6"/>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0-53C5-457A-B5F8-01C8ECD80DD9}"/>
                </c:ext>
              </c:extLst>
            </c:dLbl>
            <c:dLbl>
              <c:idx val="7"/>
              <c:layout>
                <c:manualLayout>
                  <c:x val="0"/>
                  <c:y val="1.3794368918415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C5-457A-B5F8-01C8ECD80DD9}"/>
                </c:ext>
              </c:extLst>
            </c:dLbl>
            <c:dLbl>
              <c:idx val="8"/>
              <c:layout>
                <c:manualLayout>
                  <c:x val="0"/>
                  <c:y val="5.559483268840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C5-457A-B5F8-01C8ECD80DD9}"/>
                </c:ext>
              </c:extLst>
            </c:dLbl>
            <c:dLbl>
              <c:idx val="9"/>
              <c:layout>
                <c:manualLayout>
                  <c:x val="-1.6405477894898245E-16"/>
                  <c:y val="2.49262879151756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C5-457A-B5F8-01C8ECD80DD9}"/>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2"/>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('QCEW Empl'!$B$3:$B$5,'QCEW Empl'!$B$7:$B$13)</c:f>
              <c:strCache>
                <c:ptCount val="10"/>
                <c:pt idx="0">
                  <c:v>Accommodation and Food Services</c:v>
                </c:pt>
                <c:pt idx="1">
                  <c:v>Other Services</c:v>
                </c:pt>
                <c:pt idx="2">
                  <c:v>Management of Companies</c:v>
                </c:pt>
                <c:pt idx="3">
                  <c:v>Finance and Insurance</c:v>
                </c:pt>
                <c:pt idx="4">
                  <c:v>Retail Trade</c:v>
                </c:pt>
                <c:pt idx="5">
                  <c:v>Public Administration</c:v>
                </c:pt>
                <c:pt idx="6">
                  <c:v>Administrative and Support Services</c:v>
                </c:pt>
                <c:pt idx="7">
                  <c:v>Real Estate and Rental and Leasing</c:v>
                </c:pt>
                <c:pt idx="8">
                  <c:v>Information</c:v>
                </c:pt>
                <c:pt idx="9">
                  <c:v>Professional, Scientific, and Technical Services</c:v>
                </c:pt>
              </c:strCache>
              <c:extLst/>
            </c:strRef>
          </c:cat>
          <c:val>
            <c:numRef>
              <c:f>('QCEW Empl'!$Z$3:$Z$5,'QCEW Empl'!$Z$7:$Z$13)</c:f>
              <c:numCache>
                <c:formatCode>0.0%</c:formatCode>
                <c:ptCount val="10"/>
                <c:pt idx="0">
                  <c:v>-0.16142077801695767</c:v>
                </c:pt>
                <c:pt idx="1">
                  <c:v>-7.509679780589873E-2</c:v>
                </c:pt>
                <c:pt idx="2">
                  <c:v>-8.1716729722084713E-2</c:v>
                </c:pt>
                <c:pt idx="3">
                  <c:v>-5.8620146055727747E-2</c:v>
                </c:pt>
                <c:pt idx="4">
                  <c:v>-3.9863000755372538E-2</c:v>
                </c:pt>
                <c:pt idx="5">
                  <c:v>-3.2702072173996753E-2</c:v>
                </c:pt>
                <c:pt idx="6">
                  <c:v>-4.6981152847051122E-2</c:v>
                </c:pt>
                <c:pt idx="7">
                  <c:v>-2.744329560721139E-3</c:v>
                </c:pt>
                <c:pt idx="8">
                  <c:v>-8.837169041155649E-3</c:v>
                </c:pt>
                <c:pt idx="9">
                  <c:v>9.4842033319217142E-3</c:v>
                </c:pt>
              </c:numCache>
              <c:extLst/>
            </c:numRef>
          </c:val>
          <c:extLst>
            <c:ext xmlns:c16="http://schemas.microsoft.com/office/drawing/2014/chart" uri="{C3380CC4-5D6E-409C-BE32-E72D297353CC}">
              <c16:uniqueId val="{00000014-53C5-457A-B5F8-01C8ECD80DD9}"/>
            </c:ext>
          </c:extLst>
        </c:ser>
        <c:dLbls>
          <c:dLblPos val="outEnd"/>
          <c:showLegendKey val="0"/>
          <c:showVal val="1"/>
          <c:showCatName val="0"/>
          <c:showSerName val="0"/>
          <c:showPercent val="0"/>
          <c:showBubbleSize val="0"/>
        </c:dLbls>
        <c:gapWidth val="50"/>
        <c:axId val="1684183712"/>
        <c:axId val="1684200768"/>
        <c:extLst/>
      </c:barChart>
      <c:catAx>
        <c:axId val="1684183712"/>
        <c:scaling>
          <c:orientation val="minMax"/>
        </c:scaling>
        <c:delete val="0"/>
        <c:axPos val="b"/>
        <c:majorGridlines>
          <c:spPr>
            <a:ln w="9525" cap="flat" cmpd="sng" algn="ctr">
              <a:solidFill>
                <a:schemeClr val="tx2"/>
              </a:solidFill>
              <a:round/>
            </a:ln>
            <a:effectLst/>
          </c:spPr>
        </c:majorGridlines>
        <c:numFmt formatCode="General" sourceLinked="1"/>
        <c:majorTickMark val="cross"/>
        <c:minorTickMark val="none"/>
        <c:tickLblPos val="low"/>
        <c:spPr>
          <a:noFill/>
          <a:ln w="9525" cap="flat" cmpd="sng" algn="ctr">
            <a:solidFill>
              <a:schemeClr val="bg2">
                <a:lumMod val="10000"/>
              </a:schemeClr>
            </a:solidFill>
            <a:round/>
          </a:ln>
          <a:effectLst/>
        </c:spPr>
        <c:txPr>
          <a:bodyPr rot="-18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84200768"/>
        <c:crosses val="autoZero"/>
        <c:auto val="1"/>
        <c:lblAlgn val="ctr"/>
        <c:lblOffset val="100"/>
        <c:noMultiLvlLbl val="0"/>
      </c:catAx>
      <c:valAx>
        <c:axId val="168420076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 Employment</a:t>
                </a:r>
                <a:r>
                  <a:rPr lang="en-US" sz="1400" b="1" baseline="0" dirty="0">
                    <a:solidFill>
                      <a:schemeClr val="tx2"/>
                    </a:solidFill>
                    <a:latin typeface="Franklin Gothic Book" panose="020B0503020102020204" pitchFamily="34" charset="0"/>
                  </a:rPr>
                  <a:t> Change</a:t>
                </a:r>
                <a:endParaRPr lang="en-US" sz="1400" b="1" dirty="0">
                  <a:solidFill>
                    <a:schemeClr val="tx2"/>
                  </a:solidFill>
                  <a:latin typeface="Franklin Gothic Book" panose="020B0503020102020204" pitchFamily="34" charset="0"/>
                </a:endParaRPr>
              </a:p>
            </c:rich>
          </c:tx>
          <c:layout>
            <c:manualLayout>
              <c:xMode val="edge"/>
              <c:yMode val="edge"/>
              <c:x val="4.6754390600503806E-2"/>
              <c:y val="0.1492959798805135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84183712"/>
        <c:crosses val="autoZero"/>
        <c:crossBetween val="between"/>
      </c:valAx>
      <c:spPr>
        <a:noFill/>
        <a:ln>
          <a:noFill/>
        </a:ln>
        <a:effectLst/>
      </c:spPr>
    </c:plotArea>
    <c:legend>
      <c:legendPos val="r"/>
      <c:layout>
        <c:manualLayout>
          <c:xMode val="edge"/>
          <c:yMode val="edge"/>
          <c:x val="0.83759375715619444"/>
          <c:y val="0.90913800248653132"/>
          <c:w val="0.16093067891193674"/>
          <c:h val="8.98526409555751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385503973903"/>
          <c:y val="2.1209211718755592E-2"/>
          <c:w val="0.82654178381440802"/>
          <c:h val="0.57818230226362211"/>
        </c:manualLayout>
      </c:layout>
      <c:barChart>
        <c:barDir val="col"/>
        <c:grouping val="clustered"/>
        <c:varyColors val="0"/>
        <c:ser>
          <c:idx val="0"/>
          <c:order val="0"/>
          <c:tx>
            <c:strRef>
              <c:f>'QCEW Empl'!$Y$2</c:f>
              <c:strCache>
                <c:ptCount val="1"/>
                <c:pt idx="0">
                  <c:v>NOVA Region</c:v>
                </c:pt>
              </c:strCache>
            </c:strRef>
          </c:tx>
          <c:spPr>
            <a:solidFill>
              <a:schemeClr val="accent5"/>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35D-4E5F-B0DF-119D60B09C5E}"/>
                </c:ext>
              </c:extLst>
            </c:dLbl>
            <c:dLbl>
              <c:idx val="1"/>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35D-4E5F-B0DF-119D60B09C5E}"/>
                </c:ext>
              </c:extLst>
            </c:dLbl>
            <c:dLbl>
              <c:idx val="2"/>
              <c:layout>
                <c:manualLayout>
                  <c:x val="-4.1013694737245612E-17"/>
                  <c:y val="8.0432971923746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5D-4E5F-B0DF-119D60B09C5E}"/>
                </c:ext>
              </c:extLst>
            </c:dLbl>
            <c:dLbl>
              <c:idx val="4"/>
              <c:layout>
                <c:manualLayout>
                  <c:x val="0"/>
                  <c:y val="5.46054087310367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5D-4E5F-B0DF-119D60B09C5E}"/>
                </c:ext>
              </c:extLst>
            </c:dLbl>
            <c:dLbl>
              <c:idx val="5"/>
              <c:layout>
                <c:manualLayout>
                  <c:x val="0"/>
                  <c:y val="1.33338370400752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5D-4E5F-B0DF-119D60B09C5E}"/>
                </c:ext>
              </c:extLst>
            </c:dLbl>
            <c:dLbl>
              <c:idx val="6"/>
              <c:layout>
                <c:manualLayout>
                  <c:x val="0"/>
                  <c:y val="3.7724043266168933E-2"/>
                </c:manualLayout>
              </c:layout>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5D-4E5F-B0DF-119D60B09C5E}"/>
                </c:ext>
              </c:extLst>
            </c:dLbl>
            <c:dLbl>
              <c:idx val="7"/>
              <c:layout>
                <c:manualLayout>
                  <c:x val="0"/>
                  <c:y val="3.8607322816656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5D-4E5F-B0DF-119D60B09C5E}"/>
                </c:ext>
              </c:extLst>
            </c:dLbl>
            <c:dLbl>
              <c:idx val="8"/>
              <c:layout>
                <c:manualLayout>
                  <c:x val="0"/>
                  <c:y val="2.6971697077961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5D-4E5F-B0DF-119D60B09C5E}"/>
                </c:ext>
              </c:extLst>
            </c:dLbl>
            <c:dLbl>
              <c:idx val="9"/>
              <c:layout>
                <c:manualLayout>
                  <c:x val="-1.6405477894898245E-16"/>
                  <c:y val="3.21994534781848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5D-4E5F-B0DF-119D60B09C5E}"/>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2"/>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('QCEW Empl'!$B$3:$B$5,'QCEW Empl'!$B$7:$B$13)</c:f>
              <c:strCache>
                <c:ptCount val="10"/>
                <c:pt idx="0">
                  <c:v>Accommodation and Food Services</c:v>
                </c:pt>
                <c:pt idx="1">
                  <c:v>Other Services</c:v>
                </c:pt>
                <c:pt idx="2">
                  <c:v>Management of Companies</c:v>
                </c:pt>
                <c:pt idx="3">
                  <c:v>Finance and Insurance</c:v>
                </c:pt>
                <c:pt idx="4">
                  <c:v>Retail Trade</c:v>
                </c:pt>
                <c:pt idx="5">
                  <c:v>Public Administration</c:v>
                </c:pt>
                <c:pt idx="6">
                  <c:v>Administrative and Support Services</c:v>
                </c:pt>
                <c:pt idx="7">
                  <c:v>Real Estate and Rental and Leasing</c:v>
                </c:pt>
                <c:pt idx="8">
                  <c:v>Information</c:v>
                </c:pt>
                <c:pt idx="9">
                  <c:v>Professional, Scientific, and Technical Services</c:v>
                </c:pt>
              </c:strCache>
              <c:extLst/>
            </c:strRef>
          </c:cat>
          <c:val>
            <c:numRef>
              <c:f>('QCEW Empl'!$Y$3:$Y$5,'QCEW Empl'!$Y$7:$Y$13)</c:f>
              <c:numCache>
                <c:formatCode>0.0%</c:formatCode>
                <c:ptCount val="10"/>
                <c:pt idx="0">
                  <c:v>-0.10210237243628982</c:v>
                </c:pt>
                <c:pt idx="1">
                  <c:v>-5.2272113321726286E-2</c:v>
                </c:pt>
                <c:pt idx="2">
                  <c:v>-3.4415701572041935E-2</c:v>
                </c:pt>
                <c:pt idx="3">
                  <c:v>-5.1269452417222229E-3</c:v>
                </c:pt>
                <c:pt idx="4">
                  <c:v>1.0525693462356959E-2</c:v>
                </c:pt>
                <c:pt idx="5">
                  <c:v>2.3099558859381572E-2</c:v>
                </c:pt>
                <c:pt idx="6">
                  <c:v>3.8864698108655477E-2</c:v>
                </c:pt>
                <c:pt idx="7">
                  <c:v>1.0560125748098037E-2</c:v>
                </c:pt>
                <c:pt idx="8">
                  <c:v>2.0923537764611963E-2</c:v>
                </c:pt>
                <c:pt idx="9">
                  <c:v>2.0002522508512713E-2</c:v>
                </c:pt>
              </c:numCache>
              <c:extLst/>
            </c:numRef>
          </c:val>
          <c:extLst>
            <c:ext xmlns:c16="http://schemas.microsoft.com/office/drawing/2014/chart" uri="{C3380CC4-5D6E-409C-BE32-E72D297353CC}">
              <c16:uniqueId val="{00000009-435D-4E5F-B0DF-119D60B09C5E}"/>
            </c:ext>
          </c:extLst>
        </c:ser>
        <c:ser>
          <c:idx val="1"/>
          <c:order val="1"/>
          <c:tx>
            <c:strRef>
              <c:f>'QCEW Empl'!$Z$2</c:f>
              <c:strCache>
                <c:ptCount val="1"/>
                <c:pt idx="0">
                  <c:v>Alexandria/Arlington</c:v>
                </c:pt>
              </c:strCache>
            </c:strRef>
          </c:tx>
          <c:spPr>
            <a:solidFill>
              <a:schemeClr val="accent6"/>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435D-4E5F-B0DF-119D60B09C5E}"/>
                </c:ext>
              </c:extLst>
            </c:dLbl>
            <c:dLbl>
              <c:idx val="1"/>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435D-4E5F-B0DF-119D60B09C5E}"/>
                </c:ext>
              </c:extLst>
            </c:dLbl>
            <c:dLbl>
              <c:idx val="2"/>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435D-4E5F-B0DF-119D60B09C5E}"/>
                </c:ext>
              </c:extLst>
            </c:dLbl>
            <c:dLbl>
              <c:idx val="3"/>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435D-4E5F-B0DF-119D60B09C5E}"/>
                </c:ext>
              </c:extLst>
            </c:dLbl>
            <c:dLbl>
              <c:idx val="4"/>
              <c:layout>
                <c:manualLayout>
                  <c:x val="0"/>
                  <c:y val="5.34576356655877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5D-4E5F-B0DF-119D60B09C5E}"/>
                </c:ext>
              </c:extLst>
            </c:dLbl>
            <c:dLbl>
              <c:idx val="5"/>
              <c:layout>
                <c:manualLayout>
                  <c:x val="0"/>
                  <c:y val="9.94290977066674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5D-4E5F-B0DF-119D60B09C5E}"/>
                </c:ext>
              </c:extLst>
            </c:dLbl>
            <c:dLbl>
              <c:idx val="6"/>
              <c:layout>
                <c:manualLayout>
                  <c:x val="-8.652620655891198E-17"/>
                  <c:y val="6.3801898630011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5D-4E5F-B0DF-119D60B09C5E}"/>
                </c:ext>
              </c:extLst>
            </c:dLbl>
            <c:dLbl>
              <c:idx val="7"/>
              <c:layout>
                <c:manualLayout>
                  <c:x val="0"/>
                  <c:y val="1.3794368918415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5D-4E5F-B0DF-119D60B09C5E}"/>
                </c:ext>
              </c:extLst>
            </c:dLbl>
            <c:dLbl>
              <c:idx val="8"/>
              <c:layout>
                <c:manualLayout>
                  <c:x val="0"/>
                  <c:y val="5.559483268840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5D-4E5F-B0DF-119D60B09C5E}"/>
                </c:ext>
              </c:extLst>
            </c:dLbl>
            <c:dLbl>
              <c:idx val="9"/>
              <c:layout>
                <c:manualLayout>
                  <c:x val="-1.6405477894898245E-16"/>
                  <c:y val="2.49262879151756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5D-4E5F-B0DF-119D60B09C5E}"/>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2"/>
                    </a:solidFill>
                    <a:latin typeface="Franklin Gothic Demi" panose="020B07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('QCEW Empl'!$B$3:$B$5,'QCEW Empl'!$B$7:$B$13)</c:f>
              <c:strCache>
                <c:ptCount val="10"/>
                <c:pt idx="0">
                  <c:v>Accommodation and Food Services</c:v>
                </c:pt>
                <c:pt idx="1">
                  <c:v>Other Services</c:v>
                </c:pt>
                <c:pt idx="2">
                  <c:v>Management of Companies</c:v>
                </c:pt>
                <c:pt idx="3">
                  <c:v>Finance and Insurance</c:v>
                </c:pt>
                <c:pt idx="4">
                  <c:v>Retail Trade</c:v>
                </c:pt>
                <c:pt idx="5">
                  <c:v>Public Administration</c:v>
                </c:pt>
                <c:pt idx="6">
                  <c:v>Administrative and Support Services</c:v>
                </c:pt>
                <c:pt idx="7">
                  <c:v>Real Estate and Rental and Leasing</c:v>
                </c:pt>
                <c:pt idx="8">
                  <c:v>Information</c:v>
                </c:pt>
                <c:pt idx="9">
                  <c:v>Professional, Scientific, and Technical Services</c:v>
                </c:pt>
              </c:strCache>
              <c:extLst/>
            </c:strRef>
          </c:cat>
          <c:val>
            <c:numRef>
              <c:f>('QCEW Empl'!$Z$3:$Z$5,'QCEW Empl'!$Z$7:$Z$13)</c:f>
              <c:numCache>
                <c:formatCode>0.0%</c:formatCode>
                <c:ptCount val="10"/>
                <c:pt idx="0">
                  <c:v>-0.16142077801695767</c:v>
                </c:pt>
                <c:pt idx="1">
                  <c:v>-7.509679780589873E-2</c:v>
                </c:pt>
                <c:pt idx="2">
                  <c:v>-8.1716729722084713E-2</c:v>
                </c:pt>
                <c:pt idx="3">
                  <c:v>-5.8620146055727747E-2</c:v>
                </c:pt>
                <c:pt idx="4">
                  <c:v>-3.9863000755372538E-2</c:v>
                </c:pt>
                <c:pt idx="5">
                  <c:v>-3.2702072173996753E-2</c:v>
                </c:pt>
                <c:pt idx="6">
                  <c:v>-4.6981152847051122E-2</c:v>
                </c:pt>
                <c:pt idx="7">
                  <c:v>-2.744329560721139E-3</c:v>
                </c:pt>
                <c:pt idx="8">
                  <c:v>-8.837169041155649E-3</c:v>
                </c:pt>
                <c:pt idx="9">
                  <c:v>9.4842033319217142E-3</c:v>
                </c:pt>
              </c:numCache>
              <c:extLst/>
            </c:numRef>
          </c:val>
          <c:extLst>
            <c:ext xmlns:c16="http://schemas.microsoft.com/office/drawing/2014/chart" uri="{C3380CC4-5D6E-409C-BE32-E72D297353CC}">
              <c16:uniqueId val="{00000014-435D-4E5F-B0DF-119D60B09C5E}"/>
            </c:ext>
          </c:extLst>
        </c:ser>
        <c:dLbls>
          <c:dLblPos val="outEnd"/>
          <c:showLegendKey val="0"/>
          <c:showVal val="1"/>
          <c:showCatName val="0"/>
          <c:showSerName val="0"/>
          <c:showPercent val="0"/>
          <c:showBubbleSize val="0"/>
        </c:dLbls>
        <c:gapWidth val="50"/>
        <c:axId val="1684183712"/>
        <c:axId val="1684200768"/>
        <c:extLst/>
      </c:barChart>
      <c:catAx>
        <c:axId val="1684183712"/>
        <c:scaling>
          <c:orientation val="minMax"/>
        </c:scaling>
        <c:delete val="0"/>
        <c:axPos val="b"/>
        <c:majorGridlines>
          <c:spPr>
            <a:ln w="9525" cap="flat" cmpd="sng" algn="ctr">
              <a:solidFill>
                <a:schemeClr val="tx2"/>
              </a:solidFill>
              <a:round/>
            </a:ln>
            <a:effectLst/>
          </c:spPr>
        </c:majorGridlines>
        <c:numFmt formatCode="General" sourceLinked="1"/>
        <c:majorTickMark val="cross"/>
        <c:minorTickMark val="none"/>
        <c:tickLblPos val="low"/>
        <c:spPr>
          <a:noFill/>
          <a:ln w="9525" cap="flat" cmpd="sng" algn="ctr">
            <a:solidFill>
              <a:schemeClr val="bg2">
                <a:lumMod val="10000"/>
              </a:schemeClr>
            </a:solidFill>
            <a:round/>
          </a:ln>
          <a:effectLst/>
        </c:spPr>
        <c:txPr>
          <a:bodyPr rot="-18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84200768"/>
        <c:crosses val="autoZero"/>
        <c:auto val="1"/>
        <c:lblAlgn val="ctr"/>
        <c:lblOffset val="100"/>
        <c:noMultiLvlLbl val="0"/>
      </c:catAx>
      <c:valAx>
        <c:axId val="168420076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 Employment</a:t>
                </a:r>
                <a:r>
                  <a:rPr lang="en-US" sz="1400" b="1" baseline="0" dirty="0">
                    <a:solidFill>
                      <a:schemeClr val="tx2"/>
                    </a:solidFill>
                    <a:latin typeface="Franklin Gothic Book" panose="020B0503020102020204" pitchFamily="34" charset="0"/>
                  </a:rPr>
                  <a:t> Change</a:t>
                </a:r>
                <a:endParaRPr lang="en-US" sz="1400" b="1" dirty="0">
                  <a:solidFill>
                    <a:schemeClr val="tx2"/>
                  </a:solidFill>
                  <a:latin typeface="Franklin Gothic Book" panose="020B0503020102020204" pitchFamily="34" charset="0"/>
                </a:endParaRPr>
              </a:p>
            </c:rich>
          </c:tx>
          <c:layout>
            <c:manualLayout>
              <c:xMode val="edge"/>
              <c:yMode val="edge"/>
              <c:x val="4.6754390600503806E-2"/>
              <c:y val="0.1492959798805135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84183712"/>
        <c:crosses val="autoZero"/>
        <c:crossBetween val="between"/>
      </c:valAx>
      <c:spPr>
        <a:noFill/>
        <a:ln>
          <a:noFill/>
        </a:ln>
        <a:effectLst/>
      </c:spPr>
    </c:plotArea>
    <c:legend>
      <c:legendPos val="r"/>
      <c:layout>
        <c:manualLayout>
          <c:xMode val="edge"/>
          <c:yMode val="edge"/>
          <c:x val="0.83759375715619444"/>
          <c:y val="0.90913800248653132"/>
          <c:w val="0.16093067891193674"/>
          <c:h val="8.98526409555751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467503220577E-2"/>
          <c:y val="1.6764521813949038E-2"/>
          <c:w val="0.85318961421019646"/>
          <c:h val="0.8797512564738178"/>
        </c:manualLayout>
      </c:layout>
      <c:lineChart>
        <c:grouping val="standard"/>
        <c:varyColors val="0"/>
        <c:ser>
          <c:idx val="0"/>
          <c:order val="0"/>
          <c:tx>
            <c:strRef>
              <c:f>Postings!$J$2</c:f>
              <c:strCache>
                <c:ptCount val="1"/>
                <c:pt idx="0">
                  <c:v>D.C. MSA</c:v>
                </c:pt>
              </c:strCache>
            </c:strRef>
          </c:tx>
          <c:spPr>
            <a:ln w="22225" cap="rnd">
              <a:solidFill>
                <a:schemeClr val="accent2"/>
              </a:solidFill>
              <a:round/>
            </a:ln>
            <a:effectLst/>
          </c:spPr>
          <c:marker>
            <c:symbol val="none"/>
          </c:marker>
          <c:dPt>
            <c:idx val="23"/>
            <c:marker>
              <c:symbol val="none"/>
            </c:marker>
            <c:bubble3D val="0"/>
            <c:extLst>
              <c:ext xmlns:c16="http://schemas.microsoft.com/office/drawing/2014/chart" uri="{C3380CC4-5D6E-409C-BE32-E72D297353CC}">
                <c16:uniqueId val="{00000000-6572-4CD1-A555-B504249F0117}"/>
              </c:ext>
            </c:extLst>
          </c:dPt>
          <c:dPt>
            <c:idx val="26"/>
            <c:marker>
              <c:symbol val="none"/>
            </c:marker>
            <c:bubble3D val="0"/>
            <c:extLst>
              <c:ext xmlns:c16="http://schemas.microsoft.com/office/drawing/2014/chart" uri="{C3380CC4-5D6E-409C-BE32-E72D297353CC}">
                <c16:uniqueId val="{00000001-6572-4CD1-A555-B504249F0117}"/>
              </c:ext>
            </c:extLst>
          </c:dPt>
          <c:dPt>
            <c:idx val="28"/>
            <c:marker>
              <c:symbol val="circle"/>
              <c:size val="7"/>
              <c:spPr>
                <a:solidFill>
                  <a:schemeClr val="accent2"/>
                </a:solidFill>
                <a:ln w="9525">
                  <a:solidFill>
                    <a:schemeClr val="accent2">
                      <a:lumMod val="50000"/>
                    </a:schemeClr>
                  </a:solidFill>
                </a:ln>
                <a:effectLst/>
              </c:spPr>
            </c:marker>
            <c:bubble3D val="0"/>
            <c:extLst>
              <c:ext xmlns:c16="http://schemas.microsoft.com/office/drawing/2014/chart" uri="{C3380CC4-5D6E-409C-BE32-E72D297353CC}">
                <c16:uniqueId val="{00000002-6572-4CD1-A555-B504249F0117}"/>
              </c:ext>
            </c:extLst>
          </c:dPt>
          <c:dLbls>
            <c:dLbl>
              <c:idx val="0"/>
              <c:delete val="1"/>
              <c:extLst>
                <c:ext xmlns:c15="http://schemas.microsoft.com/office/drawing/2012/chart" uri="{CE6537A1-D6FC-4f65-9D91-7224C49458BB}"/>
                <c:ext xmlns:c16="http://schemas.microsoft.com/office/drawing/2014/chart" uri="{C3380CC4-5D6E-409C-BE32-E72D297353CC}">
                  <c16:uniqueId val="{00000003-6572-4CD1-A555-B504249F0117}"/>
                </c:ext>
              </c:extLst>
            </c:dLbl>
            <c:dLbl>
              <c:idx val="1"/>
              <c:delete val="1"/>
              <c:extLst>
                <c:ext xmlns:c15="http://schemas.microsoft.com/office/drawing/2012/chart" uri="{CE6537A1-D6FC-4f65-9D91-7224C49458BB}"/>
                <c:ext xmlns:c16="http://schemas.microsoft.com/office/drawing/2014/chart" uri="{C3380CC4-5D6E-409C-BE32-E72D297353CC}">
                  <c16:uniqueId val="{00000004-6572-4CD1-A555-B504249F0117}"/>
                </c:ext>
              </c:extLst>
            </c:dLbl>
            <c:dLbl>
              <c:idx val="2"/>
              <c:delete val="1"/>
              <c:extLst>
                <c:ext xmlns:c15="http://schemas.microsoft.com/office/drawing/2012/chart" uri="{CE6537A1-D6FC-4f65-9D91-7224C49458BB}"/>
                <c:ext xmlns:c16="http://schemas.microsoft.com/office/drawing/2014/chart" uri="{C3380CC4-5D6E-409C-BE32-E72D297353CC}">
                  <c16:uniqueId val="{00000005-6572-4CD1-A555-B504249F0117}"/>
                </c:ext>
              </c:extLst>
            </c:dLbl>
            <c:dLbl>
              <c:idx val="3"/>
              <c:delete val="1"/>
              <c:extLst>
                <c:ext xmlns:c15="http://schemas.microsoft.com/office/drawing/2012/chart" uri="{CE6537A1-D6FC-4f65-9D91-7224C49458BB}"/>
                <c:ext xmlns:c16="http://schemas.microsoft.com/office/drawing/2014/chart" uri="{C3380CC4-5D6E-409C-BE32-E72D297353CC}">
                  <c16:uniqueId val="{00000006-6572-4CD1-A555-B504249F0117}"/>
                </c:ext>
              </c:extLst>
            </c:dLbl>
            <c:dLbl>
              <c:idx val="4"/>
              <c:delete val="1"/>
              <c:extLst>
                <c:ext xmlns:c15="http://schemas.microsoft.com/office/drawing/2012/chart" uri="{CE6537A1-D6FC-4f65-9D91-7224C49458BB}"/>
                <c:ext xmlns:c16="http://schemas.microsoft.com/office/drawing/2014/chart" uri="{C3380CC4-5D6E-409C-BE32-E72D297353CC}">
                  <c16:uniqueId val="{00000007-6572-4CD1-A555-B504249F0117}"/>
                </c:ext>
              </c:extLst>
            </c:dLbl>
            <c:dLbl>
              <c:idx val="5"/>
              <c:delete val="1"/>
              <c:extLst>
                <c:ext xmlns:c15="http://schemas.microsoft.com/office/drawing/2012/chart" uri="{CE6537A1-D6FC-4f65-9D91-7224C49458BB}"/>
                <c:ext xmlns:c16="http://schemas.microsoft.com/office/drawing/2014/chart" uri="{C3380CC4-5D6E-409C-BE32-E72D297353CC}">
                  <c16:uniqueId val="{00000008-6572-4CD1-A555-B504249F0117}"/>
                </c:ext>
              </c:extLst>
            </c:dLbl>
            <c:dLbl>
              <c:idx val="6"/>
              <c:delete val="1"/>
              <c:extLst>
                <c:ext xmlns:c15="http://schemas.microsoft.com/office/drawing/2012/chart" uri="{CE6537A1-D6FC-4f65-9D91-7224C49458BB}"/>
                <c:ext xmlns:c16="http://schemas.microsoft.com/office/drawing/2014/chart" uri="{C3380CC4-5D6E-409C-BE32-E72D297353CC}">
                  <c16:uniqueId val="{00000009-6572-4CD1-A555-B504249F0117}"/>
                </c:ext>
              </c:extLst>
            </c:dLbl>
            <c:dLbl>
              <c:idx val="7"/>
              <c:delete val="1"/>
              <c:extLst>
                <c:ext xmlns:c15="http://schemas.microsoft.com/office/drawing/2012/chart" uri="{CE6537A1-D6FC-4f65-9D91-7224C49458BB}"/>
                <c:ext xmlns:c16="http://schemas.microsoft.com/office/drawing/2014/chart" uri="{C3380CC4-5D6E-409C-BE32-E72D297353CC}">
                  <c16:uniqueId val="{0000000A-6572-4CD1-A555-B504249F0117}"/>
                </c:ext>
              </c:extLst>
            </c:dLbl>
            <c:dLbl>
              <c:idx val="8"/>
              <c:delete val="1"/>
              <c:extLst>
                <c:ext xmlns:c15="http://schemas.microsoft.com/office/drawing/2012/chart" uri="{CE6537A1-D6FC-4f65-9D91-7224C49458BB}"/>
                <c:ext xmlns:c16="http://schemas.microsoft.com/office/drawing/2014/chart" uri="{C3380CC4-5D6E-409C-BE32-E72D297353CC}">
                  <c16:uniqueId val="{0000000B-6572-4CD1-A555-B504249F0117}"/>
                </c:ext>
              </c:extLst>
            </c:dLbl>
            <c:dLbl>
              <c:idx val="9"/>
              <c:delete val="1"/>
              <c:extLst>
                <c:ext xmlns:c15="http://schemas.microsoft.com/office/drawing/2012/chart" uri="{CE6537A1-D6FC-4f65-9D91-7224C49458BB}"/>
                <c:ext xmlns:c16="http://schemas.microsoft.com/office/drawing/2014/chart" uri="{C3380CC4-5D6E-409C-BE32-E72D297353CC}">
                  <c16:uniqueId val="{0000000C-6572-4CD1-A555-B504249F0117}"/>
                </c:ext>
              </c:extLst>
            </c:dLbl>
            <c:dLbl>
              <c:idx val="10"/>
              <c:delete val="1"/>
              <c:extLst>
                <c:ext xmlns:c15="http://schemas.microsoft.com/office/drawing/2012/chart" uri="{CE6537A1-D6FC-4f65-9D91-7224C49458BB}"/>
                <c:ext xmlns:c16="http://schemas.microsoft.com/office/drawing/2014/chart" uri="{C3380CC4-5D6E-409C-BE32-E72D297353CC}">
                  <c16:uniqueId val="{0000000D-6572-4CD1-A555-B504249F0117}"/>
                </c:ext>
              </c:extLst>
            </c:dLbl>
            <c:dLbl>
              <c:idx val="11"/>
              <c:delete val="1"/>
              <c:extLst>
                <c:ext xmlns:c15="http://schemas.microsoft.com/office/drawing/2012/chart" uri="{CE6537A1-D6FC-4f65-9D91-7224C49458BB}"/>
                <c:ext xmlns:c16="http://schemas.microsoft.com/office/drawing/2014/chart" uri="{C3380CC4-5D6E-409C-BE32-E72D297353CC}">
                  <c16:uniqueId val="{0000000E-6572-4CD1-A555-B504249F0117}"/>
                </c:ext>
              </c:extLst>
            </c:dLbl>
            <c:dLbl>
              <c:idx val="12"/>
              <c:delete val="1"/>
              <c:extLst>
                <c:ext xmlns:c15="http://schemas.microsoft.com/office/drawing/2012/chart" uri="{CE6537A1-D6FC-4f65-9D91-7224C49458BB}"/>
                <c:ext xmlns:c16="http://schemas.microsoft.com/office/drawing/2014/chart" uri="{C3380CC4-5D6E-409C-BE32-E72D297353CC}">
                  <c16:uniqueId val="{0000000F-6572-4CD1-A555-B504249F0117}"/>
                </c:ext>
              </c:extLst>
            </c:dLbl>
            <c:dLbl>
              <c:idx val="13"/>
              <c:delete val="1"/>
              <c:extLst>
                <c:ext xmlns:c15="http://schemas.microsoft.com/office/drawing/2012/chart" uri="{CE6537A1-D6FC-4f65-9D91-7224C49458BB}"/>
                <c:ext xmlns:c16="http://schemas.microsoft.com/office/drawing/2014/chart" uri="{C3380CC4-5D6E-409C-BE32-E72D297353CC}">
                  <c16:uniqueId val="{00000010-6572-4CD1-A555-B504249F0117}"/>
                </c:ext>
              </c:extLst>
            </c:dLbl>
            <c:dLbl>
              <c:idx val="14"/>
              <c:delete val="1"/>
              <c:extLst>
                <c:ext xmlns:c15="http://schemas.microsoft.com/office/drawing/2012/chart" uri="{CE6537A1-D6FC-4f65-9D91-7224C49458BB}"/>
                <c:ext xmlns:c16="http://schemas.microsoft.com/office/drawing/2014/chart" uri="{C3380CC4-5D6E-409C-BE32-E72D297353CC}">
                  <c16:uniqueId val="{00000011-6572-4CD1-A555-B504249F0117}"/>
                </c:ext>
              </c:extLst>
            </c:dLbl>
            <c:dLbl>
              <c:idx val="15"/>
              <c:delete val="1"/>
              <c:extLst>
                <c:ext xmlns:c15="http://schemas.microsoft.com/office/drawing/2012/chart" uri="{CE6537A1-D6FC-4f65-9D91-7224C49458BB}"/>
                <c:ext xmlns:c16="http://schemas.microsoft.com/office/drawing/2014/chart" uri="{C3380CC4-5D6E-409C-BE32-E72D297353CC}">
                  <c16:uniqueId val="{00000012-6572-4CD1-A555-B504249F0117}"/>
                </c:ext>
              </c:extLst>
            </c:dLbl>
            <c:dLbl>
              <c:idx val="16"/>
              <c:delete val="1"/>
              <c:extLst>
                <c:ext xmlns:c15="http://schemas.microsoft.com/office/drawing/2012/chart" uri="{CE6537A1-D6FC-4f65-9D91-7224C49458BB}"/>
                <c:ext xmlns:c16="http://schemas.microsoft.com/office/drawing/2014/chart" uri="{C3380CC4-5D6E-409C-BE32-E72D297353CC}">
                  <c16:uniqueId val="{00000013-6572-4CD1-A555-B504249F0117}"/>
                </c:ext>
              </c:extLst>
            </c:dLbl>
            <c:dLbl>
              <c:idx val="17"/>
              <c:delete val="1"/>
              <c:extLst>
                <c:ext xmlns:c15="http://schemas.microsoft.com/office/drawing/2012/chart" uri="{CE6537A1-D6FC-4f65-9D91-7224C49458BB}"/>
                <c:ext xmlns:c16="http://schemas.microsoft.com/office/drawing/2014/chart" uri="{C3380CC4-5D6E-409C-BE32-E72D297353CC}">
                  <c16:uniqueId val="{00000014-6572-4CD1-A555-B504249F0117}"/>
                </c:ext>
              </c:extLst>
            </c:dLbl>
            <c:dLbl>
              <c:idx val="18"/>
              <c:delete val="1"/>
              <c:extLst>
                <c:ext xmlns:c15="http://schemas.microsoft.com/office/drawing/2012/chart" uri="{CE6537A1-D6FC-4f65-9D91-7224C49458BB}"/>
                <c:ext xmlns:c16="http://schemas.microsoft.com/office/drawing/2014/chart" uri="{C3380CC4-5D6E-409C-BE32-E72D297353CC}">
                  <c16:uniqueId val="{00000015-6572-4CD1-A555-B504249F0117}"/>
                </c:ext>
              </c:extLst>
            </c:dLbl>
            <c:dLbl>
              <c:idx val="19"/>
              <c:delete val="1"/>
              <c:extLst>
                <c:ext xmlns:c15="http://schemas.microsoft.com/office/drawing/2012/chart" uri="{CE6537A1-D6FC-4f65-9D91-7224C49458BB}"/>
                <c:ext xmlns:c16="http://schemas.microsoft.com/office/drawing/2014/chart" uri="{C3380CC4-5D6E-409C-BE32-E72D297353CC}">
                  <c16:uniqueId val="{00000016-6572-4CD1-A555-B504249F0117}"/>
                </c:ext>
              </c:extLst>
            </c:dLbl>
            <c:dLbl>
              <c:idx val="20"/>
              <c:delete val="1"/>
              <c:extLst>
                <c:ext xmlns:c15="http://schemas.microsoft.com/office/drawing/2012/chart" uri="{CE6537A1-D6FC-4f65-9D91-7224C49458BB}"/>
                <c:ext xmlns:c16="http://schemas.microsoft.com/office/drawing/2014/chart" uri="{C3380CC4-5D6E-409C-BE32-E72D297353CC}">
                  <c16:uniqueId val="{00000017-6572-4CD1-A555-B504249F0117}"/>
                </c:ext>
              </c:extLst>
            </c:dLbl>
            <c:dLbl>
              <c:idx val="21"/>
              <c:delete val="1"/>
              <c:extLst>
                <c:ext xmlns:c15="http://schemas.microsoft.com/office/drawing/2012/chart" uri="{CE6537A1-D6FC-4f65-9D91-7224C49458BB}"/>
                <c:ext xmlns:c16="http://schemas.microsoft.com/office/drawing/2014/chart" uri="{C3380CC4-5D6E-409C-BE32-E72D297353CC}">
                  <c16:uniqueId val="{00000018-6572-4CD1-A555-B504249F0117}"/>
                </c:ext>
              </c:extLst>
            </c:dLbl>
            <c:dLbl>
              <c:idx val="22"/>
              <c:delete val="1"/>
              <c:extLst>
                <c:ext xmlns:c15="http://schemas.microsoft.com/office/drawing/2012/chart" uri="{CE6537A1-D6FC-4f65-9D91-7224C49458BB}"/>
                <c:ext xmlns:c16="http://schemas.microsoft.com/office/drawing/2014/chart" uri="{C3380CC4-5D6E-409C-BE32-E72D297353CC}">
                  <c16:uniqueId val="{00000019-6572-4CD1-A555-B504249F0117}"/>
                </c:ext>
              </c:extLst>
            </c:dLbl>
            <c:dLbl>
              <c:idx val="23"/>
              <c:delete val="1"/>
              <c:extLst>
                <c:ext xmlns:c15="http://schemas.microsoft.com/office/drawing/2012/chart" uri="{CE6537A1-D6FC-4f65-9D91-7224C49458BB}"/>
                <c:ext xmlns:c16="http://schemas.microsoft.com/office/drawing/2014/chart" uri="{C3380CC4-5D6E-409C-BE32-E72D297353CC}">
                  <c16:uniqueId val="{00000000-6572-4CD1-A555-B504249F0117}"/>
                </c:ext>
              </c:extLst>
            </c:dLbl>
            <c:dLbl>
              <c:idx val="24"/>
              <c:delete val="1"/>
              <c:extLst>
                <c:ext xmlns:c15="http://schemas.microsoft.com/office/drawing/2012/chart" uri="{CE6537A1-D6FC-4f65-9D91-7224C49458BB}"/>
                <c:ext xmlns:c16="http://schemas.microsoft.com/office/drawing/2014/chart" uri="{C3380CC4-5D6E-409C-BE32-E72D297353CC}">
                  <c16:uniqueId val="{0000001A-6572-4CD1-A555-B504249F0117}"/>
                </c:ext>
              </c:extLst>
            </c:dLbl>
            <c:dLbl>
              <c:idx val="25"/>
              <c:delete val="1"/>
              <c:extLst>
                <c:ext xmlns:c15="http://schemas.microsoft.com/office/drawing/2012/chart" uri="{CE6537A1-D6FC-4f65-9D91-7224C49458BB}"/>
                <c:ext xmlns:c16="http://schemas.microsoft.com/office/drawing/2014/chart" uri="{C3380CC4-5D6E-409C-BE32-E72D297353CC}">
                  <c16:uniqueId val="{0000001B-6572-4CD1-A555-B504249F0117}"/>
                </c:ext>
              </c:extLst>
            </c:dLbl>
            <c:dLbl>
              <c:idx val="26"/>
              <c:delete val="1"/>
              <c:extLst>
                <c:ext xmlns:c15="http://schemas.microsoft.com/office/drawing/2012/chart" uri="{CE6537A1-D6FC-4f65-9D91-7224C49458BB}"/>
                <c:ext xmlns:c16="http://schemas.microsoft.com/office/drawing/2014/chart" uri="{C3380CC4-5D6E-409C-BE32-E72D297353CC}">
                  <c16:uniqueId val="{00000001-6572-4CD1-A555-B504249F0117}"/>
                </c:ext>
              </c:extLst>
            </c:dLbl>
            <c:dLbl>
              <c:idx val="27"/>
              <c:delete val="1"/>
              <c:extLst>
                <c:ext xmlns:c15="http://schemas.microsoft.com/office/drawing/2012/chart" uri="{CE6537A1-D6FC-4f65-9D91-7224C49458BB}"/>
                <c:ext xmlns:c16="http://schemas.microsoft.com/office/drawing/2014/chart" uri="{C3380CC4-5D6E-409C-BE32-E72D297353CC}">
                  <c16:uniqueId val="{0000001C-6572-4CD1-A555-B504249F0117}"/>
                </c:ext>
              </c:extLst>
            </c:dLbl>
            <c:dLbl>
              <c:idx val="28"/>
              <c:tx>
                <c:rich>
                  <a:bodyPr/>
                  <a:lstStyle/>
                  <a:p>
                    <a:fld id="{B1AE4A25-3F00-471B-8779-C56CF0FADE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572-4CD1-A555-B504249F01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Postings!$J$27:$J$55</c:f>
              <c:numCache>
                <c:formatCode>0.0%</c:formatCode>
                <c:ptCount val="29"/>
                <c:pt idx="0">
                  <c:v>0.19118299890614421</c:v>
                </c:pt>
                <c:pt idx="1">
                  <c:v>0.22607032981062081</c:v>
                </c:pt>
                <c:pt idx="2">
                  <c:v>0.23873236507901208</c:v>
                </c:pt>
                <c:pt idx="3">
                  <c:v>-0.14442476814799832</c:v>
                </c:pt>
                <c:pt idx="4">
                  <c:v>-0.17614368876075115</c:v>
                </c:pt>
                <c:pt idx="5">
                  <c:v>1.4901006521547799E-2</c:v>
                </c:pt>
                <c:pt idx="6">
                  <c:v>-8.9644927206837366E-2</c:v>
                </c:pt>
                <c:pt idx="7">
                  <c:v>-5.9005355155001604E-2</c:v>
                </c:pt>
                <c:pt idx="8">
                  <c:v>-0.12881483465946841</c:v>
                </c:pt>
                <c:pt idx="9">
                  <c:v>-5.9504408790694296E-2</c:v>
                </c:pt>
                <c:pt idx="10">
                  <c:v>-0.231689519003208</c:v>
                </c:pt>
                <c:pt idx="11">
                  <c:v>-0.20327827946423305</c:v>
                </c:pt>
                <c:pt idx="12">
                  <c:v>-0.14537645182536596</c:v>
                </c:pt>
                <c:pt idx="13">
                  <c:v>-0.1237894806070271</c:v>
                </c:pt>
                <c:pt idx="14">
                  <c:v>9.040027776783921E-3</c:v>
                </c:pt>
                <c:pt idx="15">
                  <c:v>6.0964817685841943E-2</c:v>
                </c:pt>
                <c:pt idx="16">
                  <c:v>0.14529327621941723</c:v>
                </c:pt>
                <c:pt idx="17">
                  <c:v>3.6894184187543644E-2</c:v>
                </c:pt>
                <c:pt idx="18">
                  <c:v>2.8595966756838065E-2</c:v>
                </c:pt>
                <c:pt idx="19">
                  <c:v>5.6020704922931985E-2</c:v>
                </c:pt>
                <c:pt idx="20">
                  <c:v>3.7811050169397786E-2</c:v>
                </c:pt>
                <c:pt idx="21">
                  <c:v>6.9750482853735862E-2</c:v>
                </c:pt>
                <c:pt idx="22">
                  <c:v>7.2179017115798771E-3</c:v>
                </c:pt>
                <c:pt idx="23">
                  <c:v>-2.7065922470663639E-2</c:v>
                </c:pt>
                <c:pt idx="24">
                  <c:v>6.9657635665699935E-2</c:v>
                </c:pt>
                <c:pt idx="25">
                  <c:v>0.12897538292211386</c:v>
                </c:pt>
                <c:pt idx="26">
                  <c:v>0.20557431305170337</c:v>
                </c:pt>
                <c:pt idx="27">
                  <c:v>0.19855274445649096</c:v>
                </c:pt>
                <c:pt idx="28">
                  <c:v>0.62085657333912359</c:v>
                </c:pt>
              </c:numCache>
            </c:numRef>
          </c:val>
          <c:smooth val="0"/>
          <c:extLst>
            <c:ext xmlns:c15="http://schemas.microsoft.com/office/drawing/2012/chart" uri="{02D57815-91ED-43cb-92C2-25804820EDAC}">
              <c15:datalabelsRange>
                <c15:f>Postings!$B$27:$B$55</c15:f>
                <c15:dlblRangeCache>
                  <c:ptCount val="29"/>
                  <c:pt idx="0">
                    <c:v>102.6 K</c:v>
                  </c:pt>
                  <c:pt idx="1">
                    <c:v>105.6 K</c:v>
                  </c:pt>
                  <c:pt idx="2">
                    <c:v>106.7 K</c:v>
                  </c:pt>
                  <c:pt idx="3">
                    <c:v>73.7 K</c:v>
                  </c:pt>
                  <c:pt idx="4">
                    <c:v>71.0 K</c:v>
                  </c:pt>
                  <c:pt idx="5">
                    <c:v>87.4 K</c:v>
                  </c:pt>
                  <c:pt idx="6">
                    <c:v>78.4 K</c:v>
                  </c:pt>
                  <c:pt idx="7">
                    <c:v>81.1 K</c:v>
                  </c:pt>
                  <c:pt idx="8">
                    <c:v>75.1 K</c:v>
                  </c:pt>
                  <c:pt idx="9">
                    <c:v>81.0 K</c:v>
                  </c:pt>
                  <c:pt idx="10">
                    <c:v>66.2 K</c:v>
                  </c:pt>
                  <c:pt idx="11">
                    <c:v>68.6 K</c:v>
                  </c:pt>
                  <c:pt idx="12">
                    <c:v>73.6 K</c:v>
                  </c:pt>
                  <c:pt idx="13">
                    <c:v>75.5 K</c:v>
                  </c:pt>
                  <c:pt idx="14">
                    <c:v>86.9 K</c:v>
                  </c:pt>
                  <c:pt idx="15">
                    <c:v>91.4 K</c:v>
                  </c:pt>
                  <c:pt idx="16">
                    <c:v>98.7 K</c:v>
                  </c:pt>
                  <c:pt idx="17">
                    <c:v>89.3 K</c:v>
                  </c:pt>
                  <c:pt idx="18">
                    <c:v>88.6 K</c:v>
                  </c:pt>
                  <c:pt idx="19">
                    <c:v>91.0 K</c:v>
                  </c:pt>
                  <c:pt idx="20">
                    <c:v>89.4 K</c:v>
                  </c:pt>
                  <c:pt idx="21">
                    <c:v>92.2 K</c:v>
                  </c:pt>
                  <c:pt idx="22">
                    <c:v>86.8 K</c:v>
                  </c:pt>
                  <c:pt idx="23">
                    <c:v>83.8 K</c:v>
                  </c:pt>
                  <c:pt idx="24">
                    <c:v>92.2 K</c:v>
                  </c:pt>
                  <c:pt idx="25">
                    <c:v>97.3 K</c:v>
                  </c:pt>
                  <c:pt idx="26">
                    <c:v>103.9 K</c:v>
                  </c:pt>
                  <c:pt idx="27">
                    <c:v>103.3 K</c:v>
                  </c:pt>
                  <c:pt idx="28">
                    <c:v>139.7 K</c:v>
                  </c:pt>
                </c15:dlblRangeCache>
              </c15:datalabelsRange>
            </c:ext>
            <c:ext xmlns:c16="http://schemas.microsoft.com/office/drawing/2014/chart" uri="{C3380CC4-5D6E-409C-BE32-E72D297353CC}">
              <c16:uniqueId val="{0000001D-6572-4CD1-A555-B504249F0117}"/>
            </c:ext>
          </c:extLst>
        </c:ser>
        <c:ser>
          <c:idx val="1"/>
          <c:order val="1"/>
          <c:tx>
            <c:strRef>
              <c:f>Postings!$K$2</c:f>
              <c:strCache>
                <c:ptCount val="1"/>
                <c:pt idx="0">
                  <c:v>NOVA Region</c:v>
                </c:pt>
              </c:strCache>
            </c:strRef>
          </c:tx>
          <c:spPr>
            <a:ln w="22225" cap="rnd">
              <a:solidFill>
                <a:schemeClr val="accent5"/>
              </a:solidFill>
              <a:round/>
            </a:ln>
            <a:effectLst/>
          </c:spPr>
          <c:marker>
            <c:symbol val="none"/>
          </c:marker>
          <c:dPt>
            <c:idx val="23"/>
            <c:marker>
              <c:symbol val="none"/>
            </c:marker>
            <c:bubble3D val="0"/>
            <c:extLst>
              <c:ext xmlns:c16="http://schemas.microsoft.com/office/drawing/2014/chart" uri="{C3380CC4-5D6E-409C-BE32-E72D297353CC}">
                <c16:uniqueId val="{0000001E-6572-4CD1-A555-B504249F0117}"/>
              </c:ext>
            </c:extLst>
          </c:dPt>
          <c:dPt>
            <c:idx val="26"/>
            <c:marker>
              <c:symbol val="none"/>
            </c:marker>
            <c:bubble3D val="0"/>
            <c:extLst>
              <c:ext xmlns:c16="http://schemas.microsoft.com/office/drawing/2014/chart" uri="{C3380CC4-5D6E-409C-BE32-E72D297353CC}">
                <c16:uniqueId val="{0000001F-6572-4CD1-A555-B504249F0117}"/>
              </c:ext>
            </c:extLst>
          </c:dPt>
          <c:dPt>
            <c:idx val="28"/>
            <c:marker>
              <c:symbol val="circle"/>
              <c:size val="7"/>
              <c:spPr>
                <a:solidFill>
                  <a:schemeClr val="accent5"/>
                </a:solidFill>
                <a:ln w="9525">
                  <a:solidFill>
                    <a:schemeClr val="accent5">
                      <a:lumMod val="50000"/>
                    </a:schemeClr>
                  </a:solidFill>
                </a:ln>
                <a:effectLst/>
              </c:spPr>
            </c:marker>
            <c:bubble3D val="0"/>
            <c:extLst>
              <c:ext xmlns:c16="http://schemas.microsoft.com/office/drawing/2014/chart" uri="{C3380CC4-5D6E-409C-BE32-E72D297353CC}">
                <c16:uniqueId val="{00000020-6572-4CD1-A555-B504249F0117}"/>
              </c:ext>
            </c:extLst>
          </c:dPt>
          <c:dLbls>
            <c:dLbl>
              <c:idx val="0"/>
              <c:delete val="1"/>
              <c:extLst>
                <c:ext xmlns:c15="http://schemas.microsoft.com/office/drawing/2012/chart" uri="{CE6537A1-D6FC-4f65-9D91-7224C49458BB}"/>
                <c:ext xmlns:c16="http://schemas.microsoft.com/office/drawing/2014/chart" uri="{C3380CC4-5D6E-409C-BE32-E72D297353CC}">
                  <c16:uniqueId val="{00000021-6572-4CD1-A555-B504249F0117}"/>
                </c:ext>
              </c:extLst>
            </c:dLbl>
            <c:dLbl>
              <c:idx val="1"/>
              <c:delete val="1"/>
              <c:extLst>
                <c:ext xmlns:c15="http://schemas.microsoft.com/office/drawing/2012/chart" uri="{CE6537A1-D6FC-4f65-9D91-7224C49458BB}"/>
                <c:ext xmlns:c16="http://schemas.microsoft.com/office/drawing/2014/chart" uri="{C3380CC4-5D6E-409C-BE32-E72D297353CC}">
                  <c16:uniqueId val="{00000022-6572-4CD1-A555-B504249F0117}"/>
                </c:ext>
              </c:extLst>
            </c:dLbl>
            <c:dLbl>
              <c:idx val="2"/>
              <c:delete val="1"/>
              <c:extLst>
                <c:ext xmlns:c15="http://schemas.microsoft.com/office/drawing/2012/chart" uri="{CE6537A1-D6FC-4f65-9D91-7224C49458BB}"/>
                <c:ext xmlns:c16="http://schemas.microsoft.com/office/drawing/2014/chart" uri="{C3380CC4-5D6E-409C-BE32-E72D297353CC}">
                  <c16:uniqueId val="{00000023-6572-4CD1-A555-B504249F0117}"/>
                </c:ext>
              </c:extLst>
            </c:dLbl>
            <c:dLbl>
              <c:idx val="3"/>
              <c:delete val="1"/>
              <c:extLst>
                <c:ext xmlns:c15="http://schemas.microsoft.com/office/drawing/2012/chart" uri="{CE6537A1-D6FC-4f65-9D91-7224C49458BB}"/>
                <c:ext xmlns:c16="http://schemas.microsoft.com/office/drawing/2014/chart" uri="{C3380CC4-5D6E-409C-BE32-E72D297353CC}">
                  <c16:uniqueId val="{00000024-6572-4CD1-A555-B504249F0117}"/>
                </c:ext>
              </c:extLst>
            </c:dLbl>
            <c:dLbl>
              <c:idx val="4"/>
              <c:delete val="1"/>
              <c:extLst>
                <c:ext xmlns:c15="http://schemas.microsoft.com/office/drawing/2012/chart" uri="{CE6537A1-D6FC-4f65-9D91-7224C49458BB}"/>
                <c:ext xmlns:c16="http://schemas.microsoft.com/office/drawing/2014/chart" uri="{C3380CC4-5D6E-409C-BE32-E72D297353CC}">
                  <c16:uniqueId val="{00000025-6572-4CD1-A555-B504249F0117}"/>
                </c:ext>
              </c:extLst>
            </c:dLbl>
            <c:dLbl>
              <c:idx val="5"/>
              <c:delete val="1"/>
              <c:extLst>
                <c:ext xmlns:c15="http://schemas.microsoft.com/office/drawing/2012/chart" uri="{CE6537A1-D6FC-4f65-9D91-7224C49458BB}"/>
                <c:ext xmlns:c16="http://schemas.microsoft.com/office/drawing/2014/chart" uri="{C3380CC4-5D6E-409C-BE32-E72D297353CC}">
                  <c16:uniqueId val="{00000026-6572-4CD1-A555-B504249F0117}"/>
                </c:ext>
              </c:extLst>
            </c:dLbl>
            <c:dLbl>
              <c:idx val="6"/>
              <c:delete val="1"/>
              <c:extLst>
                <c:ext xmlns:c15="http://schemas.microsoft.com/office/drawing/2012/chart" uri="{CE6537A1-D6FC-4f65-9D91-7224C49458BB}"/>
                <c:ext xmlns:c16="http://schemas.microsoft.com/office/drawing/2014/chart" uri="{C3380CC4-5D6E-409C-BE32-E72D297353CC}">
                  <c16:uniqueId val="{00000027-6572-4CD1-A555-B504249F0117}"/>
                </c:ext>
              </c:extLst>
            </c:dLbl>
            <c:dLbl>
              <c:idx val="7"/>
              <c:delete val="1"/>
              <c:extLst>
                <c:ext xmlns:c15="http://schemas.microsoft.com/office/drawing/2012/chart" uri="{CE6537A1-D6FC-4f65-9D91-7224C49458BB}"/>
                <c:ext xmlns:c16="http://schemas.microsoft.com/office/drawing/2014/chart" uri="{C3380CC4-5D6E-409C-BE32-E72D297353CC}">
                  <c16:uniqueId val="{00000028-6572-4CD1-A555-B504249F0117}"/>
                </c:ext>
              </c:extLst>
            </c:dLbl>
            <c:dLbl>
              <c:idx val="8"/>
              <c:delete val="1"/>
              <c:extLst>
                <c:ext xmlns:c15="http://schemas.microsoft.com/office/drawing/2012/chart" uri="{CE6537A1-D6FC-4f65-9D91-7224C49458BB}"/>
                <c:ext xmlns:c16="http://schemas.microsoft.com/office/drawing/2014/chart" uri="{C3380CC4-5D6E-409C-BE32-E72D297353CC}">
                  <c16:uniqueId val="{00000029-6572-4CD1-A555-B504249F0117}"/>
                </c:ext>
              </c:extLst>
            </c:dLbl>
            <c:dLbl>
              <c:idx val="9"/>
              <c:delete val="1"/>
              <c:extLst>
                <c:ext xmlns:c15="http://schemas.microsoft.com/office/drawing/2012/chart" uri="{CE6537A1-D6FC-4f65-9D91-7224C49458BB}"/>
                <c:ext xmlns:c16="http://schemas.microsoft.com/office/drawing/2014/chart" uri="{C3380CC4-5D6E-409C-BE32-E72D297353CC}">
                  <c16:uniqueId val="{0000002A-6572-4CD1-A555-B504249F0117}"/>
                </c:ext>
              </c:extLst>
            </c:dLbl>
            <c:dLbl>
              <c:idx val="10"/>
              <c:delete val="1"/>
              <c:extLst>
                <c:ext xmlns:c15="http://schemas.microsoft.com/office/drawing/2012/chart" uri="{CE6537A1-D6FC-4f65-9D91-7224C49458BB}"/>
                <c:ext xmlns:c16="http://schemas.microsoft.com/office/drawing/2014/chart" uri="{C3380CC4-5D6E-409C-BE32-E72D297353CC}">
                  <c16:uniqueId val="{0000002B-6572-4CD1-A555-B504249F0117}"/>
                </c:ext>
              </c:extLst>
            </c:dLbl>
            <c:dLbl>
              <c:idx val="11"/>
              <c:delete val="1"/>
              <c:extLst>
                <c:ext xmlns:c15="http://schemas.microsoft.com/office/drawing/2012/chart" uri="{CE6537A1-D6FC-4f65-9D91-7224C49458BB}"/>
                <c:ext xmlns:c16="http://schemas.microsoft.com/office/drawing/2014/chart" uri="{C3380CC4-5D6E-409C-BE32-E72D297353CC}">
                  <c16:uniqueId val="{0000002C-6572-4CD1-A555-B504249F0117}"/>
                </c:ext>
              </c:extLst>
            </c:dLbl>
            <c:dLbl>
              <c:idx val="12"/>
              <c:delete val="1"/>
              <c:extLst>
                <c:ext xmlns:c15="http://schemas.microsoft.com/office/drawing/2012/chart" uri="{CE6537A1-D6FC-4f65-9D91-7224C49458BB}"/>
                <c:ext xmlns:c16="http://schemas.microsoft.com/office/drawing/2014/chart" uri="{C3380CC4-5D6E-409C-BE32-E72D297353CC}">
                  <c16:uniqueId val="{0000002D-6572-4CD1-A555-B504249F0117}"/>
                </c:ext>
              </c:extLst>
            </c:dLbl>
            <c:dLbl>
              <c:idx val="13"/>
              <c:delete val="1"/>
              <c:extLst>
                <c:ext xmlns:c15="http://schemas.microsoft.com/office/drawing/2012/chart" uri="{CE6537A1-D6FC-4f65-9D91-7224C49458BB}"/>
                <c:ext xmlns:c16="http://schemas.microsoft.com/office/drawing/2014/chart" uri="{C3380CC4-5D6E-409C-BE32-E72D297353CC}">
                  <c16:uniqueId val="{0000002E-6572-4CD1-A555-B504249F0117}"/>
                </c:ext>
              </c:extLst>
            </c:dLbl>
            <c:dLbl>
              <c:idx val="14"/>
              <c:delete val="1"/>
              <c:extLst>
                <c:ext xmlns:c15="http://schemas.microsoft.com/office/drawing/2012/chart" uri="{CE6537A1-D6FC-4f65-9D91-7224C49458BB}"/>
                <c:ext xmlns:c16="http://schemas.microsoft.com/office/drawing/2014/chart" uri="{C3380CC4-5D6E-409C-BE32-E72D297353CC}">
                  <c16:uniqueId val="{0000002F-6572-4CD1-A555-B504249F0117}"/>
                </c:ext>
              </c:extLst>
            </c:dLbl>
            <c:dLbl>
              <c:idx val="15"/>
              <c:delete val="1"/>
              <c:extLst>
                <c:ext xmlns:c15="http://schemas.microsoft.com/office/drawing/2012/chart" uri="{CE6537A1-D6FC-4f65-9D91-7224C49458BB}"/>
                <c:ext xmlns:c16="http://schemas.microsoft.com/office/drawing/2014/chart" uri="{C3380CC4-5D6E-409C-BE32-E72D297353CC}">
                  <c16:uniqueId val="{00000030-6572-4CD1-A555-B504249F0117}"/>
                </c:ext>
              </c:extLst>
            </c:dLbl>
            <c:dLbl>
              <c:idx val="16"/>
              <c:delete val="1"/>
              <c:extLst>
                <c:ext xmlns:c15="http://schemas.microsoft.com/office/drawing/2012/chart" uri="{CE6537A1-D6FC-4f65-9D91-7224C49458BB}"/>
                <c:ext xmlns:c16="http://schemas.microsoft.com/office/drawing/2014/chart" uri="{C3380CC4-5D6E-409C-BE32-E72D297353CC}">
                  <c16:uniqueId val="{00000031-6572-4CD1-A555-B504249F0117}"/>
                </c:ext>
              </c:extLst>
            </c:dLbl>
            <c:dLbl>
              <c:idx val="17"/>
              <c:delete val="1"/>
              <c:extLst>
                <c:ext xmlns:c15="http://schemas.microsoft.com/office/drawing/2012/chart" uri="{CE6537A1-D6FC-4f65-9D91-7224C49458BB}"/>
                <c:ext xmlns:c16="http://schemas.microsoft.com/office/drawing/2014/chart" uri="{C3380CC4-5D6E-409C-BE32-E72D297353CC}">
                  <c16:uniqueId val="{00000032-6572-4CD1-A555-B504249F0117}"/>
                </c:ext>
              </c:extLst>
            </c:dLbl>
            <c:dLbl>
              <c:idx val="18"/>
              <c:delete val="1"/>
              <c:extLst>
                <c:ext xmlns:c15="http://schemas.microsoft.com/office/drawing/2012/chart" uri="{CE6537A1-D6FC-4f65-9D91-7224C49458BB}"/>
                <c:ext xmlns:c16="http://schemas.microsoft.com/office/drawing/2014/chart" uri="{C3380CC4-5D6E-409C-BE32-E72D297353CC}">
                  <c16:uniqueId val="{00000033-6572-4CD1-A555-B504249F0117}"/>
                </c:ext>
              </c:extLst>
            </c:dLbl>
            <c:dLbl>
              <c:idx val="19"/>
              <c:delete val="1"/>
              <c:extLst>
                <c:ext xmlns:c15="http://schemas.microsoft.com/office/drawing/2012/chart" uri="{CE6537A1-D6FC-4f65-9D91-7224C49458BB}"/>
                <c:ext xmlns:c16="http://schemas.microsoft.com/office/drawing/2014/chart" uri="{C3380CC4-5D6E-409C-BE32-E72D297353CC}">
                  <c16:uniqueId val="{00000034-6572-4CD1-A555-B504249F0117}"/>
                </c:ext>
              </c:extLst>
            </c:dLbl>
            <c:dLbl>
              <c:idx val="20"/>
              <c:delete val="1"/>
              <c:extLst>
                <c:ext xmlns:c15="http://schemas.microsoft.com/office/drawing/2012/chart" uri="{CE6537A1-D6FC-4f65-9D91-7224C49458BB}"/>
                <c:ext xmlns:c16="http://schemas.microsoft.com/office/drawing/2014/chart" uri="{C3380CC4-5D6E-409C-BE32-E72D297353CC}">
                  <c16:uniqueId val="{00000035-6572-4CD1-A555-B504249F0117}"/>
                </c:ext>
              </c:extLst>
            </c:dLbl>
            <c:dLbl>
              <c:idx val="21"/>
              <c:delete val="1"/>
              <c:extLst>
                <c:ext xmlns:c15="http://schemas.microsoft.com/office/drawing/2012/chart" uri="{CE6537A1-D6FC-4f65-9D91-7224C49458BB}"/>
                <c:ext xmlns:c16="http://schemas.microsoft.com/office/drawing/2014/chart" uri="{C3380CC4-5D6E-409C-BE32-E72D297353CC}">
                  <c16:uniqueId val="{00000036-6572-4CD1-A555-B504249F0117}"/>
                </c:ext>
              </c:extLst>
            </c:dLbl>
            <c:dLbl>
              <c:idx val="22"/>
              <c:delete val="1"/>
              <c:extLst>
                <c:ext xmlns:c15="http://schemas.microsoft.com/office/drawing/2012/chart" uri="{CE6537A1-D6FC-4f65-9D91-7224C49458BB}"/>
                <c:ext xmlns:c16="http://schemas.microsoft.com/office/drawing/2014/chart" uri="{C3380CC4-5D6E-409C-BE32-E72D297353CC}">
                  <c16:uniqueId val="{00000037-6572-4CD1-A555-B504249F0117}"/>
                </c:ext>
              </c:extLst>
            </c:dLbl>
            <c:dLbl>
              <c:idx val="23"/>
              <c:delete val="1"/>
              <c:extLst>
                <c:ext xmlns:c15="http://schemas.microsoft.com/office/drawing/2012/chart" uri="{CE6537A1-D6FC-4f65-9D91-7224C49458BB}"/>
                <c:ext xmlns:c16="http://schemas.microsoft.com/office/drawing/2014/chart" uri="{C3380CC4-5D6E-409C-BE32-E72D297353CC}">
                  <c16:uniqueId val="{0000001E-6572-4CD1-A555-B504249F0117}"/>
                </c:ext>
              </c:extLst>
            </c:dLbl>
            <c:dLbl>
              <c:idx val="24"/>
              <c:delete val="1"/>
              <c:extLst>
                <c:ext xmlns:c15="http://schemas.microsoft.com/office/drawing/2012/chart" uri="{CE6537A1-D6FC-4f65-9D91-7224C49458BB}"/>
                <c:ext xmlns:c16="http://schemas.microsoft.com/office/drawing/2014/chart" uri="{C3380CC4-5D6E-409C-BE32-E72D297353CC}">
                  <c16:uniqueId val="{00000038-6572-4CD1-A555-B504249F0117}"/>
                </c:ext>
              </c:extLst>
            </c:dLbl>
            <c:dLbl>
              <c:idx val="25"/>
              <c:delete val="1"/>
              <c:extLst>
                <c:ext xmlns:c15="http://schemas.microsoft.com/office/drawing/2012/chart" uri="{CE6537A1-D6FC-4f65-9D91-7224C49458BB}"/>
                <c:ext xmlns:c16="http://schemas.microsoft.com/office/drawing/2014/chart" uri="{C3380CC4-5D6E-409C-BE32-E72D297353CC}">
                  <c16:uniqueId val="{00000039-6572-4CD1-A555-B504249F0117}"/>
                </c:ext>
              </c:extLst>
            </c:dLbl>
            <c:dLbl>
              <c:idx val="26"/>
              <c:delete val="1"/>
              <c:extLst>
                <c:ext xmlns:c15="http://schemas.microsoft.com/office/drawing/2012/chart" uri="{CE6537A1-D6FC-4f65-9D91-7224C49458BB}"/>
                <c:ext xmlns:c16="http://schemas.microsoft.com/office/drawing/2014/chart" uri="{C3380CC4-5D6E-409C-BE32-E72D297353CC}">
                  <c16:uniqueId val="{0000001F-6572-4CD1-A555-B504249F0117}"/>
                </c:ext>
              </c:extLst>
            </c:dLbl>
            <c:dLbl>
              <c:idx val="27"/>
              <c:delete val="1"/>
              <c:extLst>
                <c:ext xmlns:c15="http://schemas.microsoft.com/office/drawing/2012/chart" uri="{CE6537A1-D6FC-4f65-9D91-7224C49458BB}"/>
                <c:ext xmlns:c16="http://schemas.microsoft.com/office/drawing/2014/chart" uri="{C3380CC4-5D6E-409C-BE32-E72D297353CC}">
                  <c16:uniqueId val="{0000003A-6572-4CD1-A555-B504249F0117}"/>
                </c:ext>
              </c:extLst>
            </c:dLbl>
            <c:dLbl>
              <c:idx val="28"/>
              <c:tx>
                <c:rich>
                  <a:bodyPr/>
                  <a:lstStyle/>
                  <a:p>
                    <a:fld id="{307C1B3E-68B9-4C03-AEC4-F3F8E44BF70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572-4CD1-A555-B504249F0117}"/>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accent5"/>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Postings!$K$27:$K$55</c:f>
              <c:numCache>
                <c:formatCode>0.0%</c:formatCode>
                <c:ptCount val="29"/>
                <c:pt idx="0">
                  <c:v>0.19972359468023515</c:v>
                </c:pt>
                <c:pt idx="1">
                  <c:v>0.21787670081614285</c:v>
                </c:pt>
                <c:pt idx="2">
                  <c:v>0.29290455923519576</c:v>
                </c:pt>
                <c:pt idx="3">
                  <c:v>-0.16921525375543933</c:v>
                </c:pt>
                <c:pt idx="4">
                  <c:v>-0.19580992776524631</c:v>
                </c:pt>
                <c:pt idx="5">
                  <c:v>-2.3940601907860737E-2</c:v>
                </c:pt>
                <c:pt idx="6">
                  <c:v>-0.16413537220300434</c:v>
                </c:pt>
                <c:pt idx="7">
                  <c:v>-9.9914712772955383E-2</c:v>
                </c:pt>
                <c:pt idx="8">
                  <c:v>-0.14189843972102145</c:v>
                </c:pt>
                <c:pt idx="9">
                  <c:v>-7.7727583051290572E-2</c:v>
                </c:pt>
                <c:pt idx="10">
                  <c:v>-0.26725198744140388</c:v>
                </c:pt>
                <c:pt idx="11">
                  <c:v>-0.22168246175044248</c:v>
                </c:pt>
                <c:pt idx="12">
                  <c:v>-0.16204365626964867</c:v>
                </c:pt>
                <c:pt idx="13">
                  <c:v>-0.18027146654603321</c:v>
                </c:pt>
                <c:pt idx="14">
                  <c:v>-6.7318806144830545E-2</c:v>
                </c:pt>
                <c:pt idx="15">
                  <c:v>1.6026113247326723E-2</c:v>
                </c:pt>
                <c:pt idx="16">
                  <c:v>-6.1068559724922644E-2</c:v>
                </c:pt>
                <c:pt idx="17">
                  <c:v>-4.4484240539031772E-2</c:v>
                </c:pt>
                <c:pt idx="18">
                  <c:v>-2.4289221230086588E-2</c:v>
                </c:pt>
                <c:pt idx="19">
                  <c:v>4.4967742337118644E-3</c:v>
                </c:pt>
                <c:pt idx="20">
                  <c:v>-4.4932465381893771E-2</c:v>
                </c:pt>
                <c:pt idx="21">
                  <c:v>-1.2461065654563841E-2</c:v>
                </c:pt>
                <c:pt idx="22">
                  <c:v>-0.13470194085507181</c:v>
                </c:pt>
                <c:pt idx="23">
                  <c:v>-0.12292358803986703</c:v>
                </c:pt>
                <c:pt idx="24">
                  <c:v>-8.8410275139499506E-2</c:v>
                </c:pt>
                <c:pt idx="25">
                  <c:v>0.10447581557207819</c:v>
                </c:pt>
                <c:pt idx="26">
                  <c:v>0.11122408959516594</c:v>
                </c:pt>
                <c:pt idx="27">
                  <c:v>8.5027837667902784E-2</c:v>
                </c:pt>
                <c:pt idx="28">
                  <c:v>0.47202018671884893</c:v>
                </c:pt>
              </c:numCache>
            </c:numRef>
          </c:val>
          <c:smooth val="0"/>
          <c:extLst>
            <c:ext xmlns:c15="http://schemas.microsoft.com/office/drawing/2012/chart" uri="{02D57815-91ED-43cb-92C2-25804820EDAC}">
              <c15:datalabelsRange>
                <c15:f>Postings!$C$27:$C$55</c15:f>
                <c15:dlblRangeCache>
                  <c:ptCount val="29"/>
                  <c:pt idx="0">
                    <c:v>48.2 K</c:v>
                  </c:pt>
                  <c:pt idx="1">
                    <c:v>48.9 K</c:v>
                  </c:pt>
                  <c:pt idx="2">
                    <c:v>51.9 K</c:v>
                  </c:pt>
                  <c:pt idx="3">
                    <c:v>33.4 K</c:v>
                  </c:pt>
                  <c:pt idx="4">
                    <c:v>32.3 K</c:v>
                  </c:pt>
                  <c:pt idx="5">
                    <c:v>39.2 K</c:v>
                  </c:pt>
                  <c:pt idx="6">
                    <c:v>33.6 K</c:v>
                  </c:pt>
                  <c:pt idx="7">
                    <c:v>36.1 K</c:v>
                  </c:pt>
                  <c:pt idx="8">
                    <c:v>34.5 K</c:v>
                  </c:pt>
                  <c:pt idx="9">
                    <c:v>37.0 K</c:v>
                  </c:pt>
                  <c:pt idx="10">
                    <c:v>29.4 K</c:v>
                  </c:pt>
                  <c:pt idx="11">
                    <c:v>31.3 K</c:v>
                  </c:pt>
                  <c:pt idx="12">
                    <c:v>33.7 K</c:v>
                  </c:pt>
                  <c:pt idx="13">
                    <c:v>32.9 K</c:v>
                  </c:pt>
                  <c:pt idx="14">
                    <c:v>37.5 K</c:v>
                  </c:pt>
                  <c:pt idx="15">
                    <c:v>40.8 K</c:v>
                  </c:pt>
                  <c:pt idx="16">
                    <c:v>37.7 K</c:v>
                  </c:pt>
                  <c:pt idx="17">
                    <c:v>38.4 K</c:v>
                  </c:pt>
                  <c:pt idx="18">
                    <c:v>39.2 K</c:v>
                  </c:pt>
                  <c:pt idx="19">
                    <c:v>40.3 K</c:v>
                  </c:pt>
                  <c:pt idx="20">
                    <c:v>38.4 K</c:v>
                  </c:pt>
                  <c:pt idx="21">
                    <c:v>39.7 K</c:v>
                  </c:pt>
                  <c:pt idx="22">
                    <c:v>34.7 K</c:v>
                  </c:pt>
                  <c:pt idx="23">
                    <c:v>35.2 K</c:v>
                  </c:pt>
                  <c:pt idx="24">
                    <c:v>36.6 K</c:v>
                  </c:pt>
                  <c:pt idx="25">
                    <c:v>44.4 K</c:v>
                  </c:pt>
                  <c:pt idx="26">
                    <c:v>44.6 K</c:v>
                  </c:pt>
                  <c:pt idx="27">
                    <c:v>43.6 K</c:v>
                  </c:pt>
                  <c:pt idx="28">
                    <c:v>59.1 K</c:v>
                  </c:pt>
                </c15:dlblRangeCache>
              </c15:datalabelsRange>
            </c:ext>
            <c:ext xmlns:c16="http://schemas.microsoft.com/office/drawing/2014/chart" uri="{C3380CC4-5D6E-409C-BE32-E72D297353CC}">
              <c16:uniqueId val="{0000003B-6572-4CD1-A555-B504249F0117}"/>
            </c:ext>
          </c:extLst>
        </c:ser>
        <c:ser>
          <c:idx val="2"/>
          <c:order val="2"/>
          <c:tx>
            <c:strRef>
              <c:f>Postings!$L$2</c:f>
              <c:strCache>
                <c:ptCount val="1"/>
                <c:pt idx="0">
                  <c:v>Alexandria/Arlington</c:v>
                </c:pt>
              </c:strCache>
            </c:strRef>
          </c:tx>
          <c:spPr>
            <a:ln w="22225" cap="rnd">
              <a:solidFill>
                <a:schemeClr val="accent6"/>
              </a:solidFill>
              <a:round/>
            </a:ln>
            <a:effectLst/>
          </c:spPr>
          <c:marker>
            <c:symbol val="none"/>
          </c:marker>
          <c:dPt>
            <c:idx val="23"/>
            <c:marker>
              <c:symbol val="none"/>
            </c:marker>
            <c:bubble3D val="0"/>
            <c:extLst>
              <c:ext xmlns:c16="http://schemas.microsoft.com/office/drawing/2014/chart" uri="{C3380CC4-5D6E-409C-BE32-E72D297353CC}">
                <c16:uniqueId val="{0000003C-6572-4CD1-A555-B504249F0117}"/>
              </c:ext>
            </c:extLst>
          </c:dPt>
          <c:dPt>
            <c:idx val="26"/>
            <c:marker>
              <c:symbol val="none"/>
            </c:marker>
            <c:bubble3D val="0"/>
            <c:extLst>
              <c:ext xmlns:c16="http://schemas.microsoft.com/office/drawing/2014/chart" uri="{C3380CC4-5D6E-409C-BE32-E72D297353CC}">
                <c16:uniqueId val="{0000003D-6572-4CD1-A555-B504249F0117}"/>
              </c:ext>
            </c:extLst>
          </c:dPt>
          <c:dPt>
            <c:idx val="28"/>
            <c:marker>
              <c:symbol val="circle"/>
              <c:size val="7"/>
              <c:spPr>
                <a:solidFill>
                  <a:schemeClr val="accent6"/>
                </a:solidFill>
                <a:ln w="9525">
                  <a:solidFill>
                    <a:schemeClr val="accent6">
                      <a:lumMod val="50000"/>
                    </a:schemeClr>
                  </a:solidFill>
                </a:ln>
                <a:effectLst/>
              </c:spPr>
            </c:marker>
            <c:bubble3D val="0"/>
            <c:extLst>
              <c:ext xmlns:c16="http://schemas.microsoft.com/office/drawing/2014/chart" uri="{C3380CC4-5D6E-409C-BE32-E72D297353CC}">
                <c16:uniqueId val="{0000003E-6572-4CD1-A555-B504249F0117}"/>
              </c:ext>
            </c:extLst>
          </c:dPt>
          <c:dLbls>
            <c:dLbl>
              <c:idx val="0"/>
              <c:delete val="1"/>
              <c:extLst>
                <c:ext xmlns:c15="http://schemas.microsoft.com/office/drawing/2012/chart" uri="{CE6537A1-D6FC-4f65-9D91-7224C49458BB}"/>
                <c:ext xmlns:c16="http://schemas.microsoft.com/office/drawing/2014/chart" uri="{C3380CC4-5D6E-409C-BE32-E72D297353CC}">
                  <c16:uniqueId val="{0000003F-6572-4CD1-A555-B504249F0117}"/>
                </c:ext>
              </c:extLst>
            </c:dLbl>
            <c:dLbl>
              <c:idx val="1"/>
              <c:delete val="1"/>
              <c:extLst>
                <c:ext xmlns:c15="http://schemas.microsoft.com/office/drawing/2012/chart" uri="{CE6537A1-D6FC-4f65-9D91-7224C49458BB}"/>
                <c:ext xmlns:c16="http://schemas.microsoft.com/office/drawing/2014/chart" uri="{C3380CC4-5D6E-409C-BE32-E72D297353CC}">
                  <c16:uniqueId val="{00000040-6572-4CD1-A555-B504249F0117}"/>
                </c:ext>
              </c:extLst>
            </c:dLbl>
            <c:dLbl>
              <c:idx val="2"/>
              <c:delete val="1"/>
              <c:extLst>
                <c:ext xmlns:c15="http://schemas.microsoft.com/office/drawing/2012/chart" uri="{CE6537A1-D6FC-4f65-9D91-7224C49458BB}"/>
                <c:ext xmlns:c16="http://schemas.microsoft.com/office/drawing/2014/chart" uri="{C3380CC4-5D6E-409C-BE32-E72D297353CC}">
                  <c16:uniqueId val="{00000041-6572-4CD1-A555-B504249F0117}"/>
                </c:ext>
              </c:extLst>
            </c:dLbl>
            <c:dLbl>
              <c:idx val="3"/>
              <c:delete val="1"/>
              <c:extLst>
                <c:ext xmlns:c15="http://schemas.microsoft.com/office/drawing/2012/chart" uri="{CE6537A1-D6FC-4f65-9D91-7224C49458BB}"/>
                <c:ext xmlns:c16="http://schemas.microsoft.com/office/drawing/2014/chart" uri="{C3380CC4-5D6E-409C-BE32-E72D297353CC}">
                  <c16:uniqueId val="{00000042-6572-4CD1-A555-B504249F0117}"/>
                </c:ext>
              </c:extLst>
            </c:dLbl>
            <c:dLbl>
              <c:idx val="4"/>
              <c:delete val="1"/>
              <c:extLst>
                <c:ext xmlns:c15="http://schemas.microsoft.com/office/drawing/2012/chart" uri="{CE6537A1-D6FC-4f65-9D91-7224C49458BB}"/>
                <c:ext xmlns:c16="http://schemas.microsoft.com/office/drawing/2014/chart" uri="{C3380CC4-5D6E-409C-BE32-E72D297353CC}">
                  <c16:uniqueId val="{00000043-6572-4CD1-A555-B504249F0117}"/>
                </c:ext>
              </c:extLst>
            </c:dLbl>
            <c:dLbl>
              <c:idx val="5"/>
              <c:delete val="1"/>
              <c:extLst>
                <c:ext xmlns:c15="http://schemas.microsoft.com/office/drawing/2012/chart" uri="{CE6537A1-D6FC-4f65-9D91-7224C49458BB}"/>
                <c:ext xmlns:c16="http://schemas.microsoft.com/office/drawing/2014/chart" uri="{C3380CC4-5D6E-409C-BE32-E72D297353CC}">
                  <c16:uniqueId val="{00000044-6572-4CD1-A555-B504249F0117}"/>
                </c:ext>
              </c:extLst>
            </c:dLbl>
            <c:dLbl>
              <c:idx val="6"/>
              <c:delete val="1"/>
              <c:extLst>
                <c:ext xmlns:c15="http://schemas.microsoft.com/office/drawing/2012/chart" uri="{CE6537A1-D6FC-4f65-9D91-7224C49458BB}"/>
                <c:ext xmlns:c16="http://schemas.microsoft.com/office/drawing/2014/chart" uri="{C3380CC4-5D6E-409C-BE32-E72D297353CC}">
                  <c16:uniqueId val="{00000045-6572-4CD1-A555-B504249F0117}"/>
                </c:ext>
              </c:extLst>
            </c:dLbl>
            <c:dLbl>
              <c:idx val="7"/>
              <c:delete val="1"/>
              <c:extLst>
                <c:ext xmlns:c15="http://schemas.microsoft.com/office/drawing/2012/chart" uri="{CE6537A1-D6FC-4f65-9D91-7224C49458BB}"/>
                <c:ext xmlns:c16="http://schemas.microsoft.com/office/drawing/2014/chart" uri="{C3380CC4-5D6E-409C-BE32-E72D297353CC}">
                  <c16:uniqueId val="{00000046-6572-4CD1-A555-B504249F0117}"/>
                </c:ext>
              </c:extLst>
            </c:dLbl>
            <c:dLbl>
              <c:idx val="8"/>
              <c:delete val="1"/>
              <c:extLst>
                <c:ext xmlns:c15="http://schemas.microsoft.com/office/drawing/2012/chart" uri="{CE6537A1-D6FC-4f65-9D91-7224C49458BB}"/>
                <c:ext xmlns:c16="http://schemas.microsoft.com/office/drawing/2014/chart" uri="{C3380CC4-5D6E-409C-BE32-E72D297353CC}">
                  <c16:uniqueId val="{00000047-6572-4CD1-A555-B504249F0117}"/>
                </c:ext>
              </c:extLst>
            </c:dLbl>
            <c:dLbl>
              <c:idx val="9"/>
              <c:delete val="1"/>
              <c:extLst>
                <c:ext xmlns:c15="http://schemas.microsoft.com/office/drawing/2012/chart" uri="{CE6537A1-D6FC-4f65-9D91-7224C49458BB}"/>
                <c:ext xmlns:c16="http://schemas.microsoft.com/office/drawing/2014/chart" uri="{C3380CC4-5D6E-409C-BE32-E72D297353CC}">
                  <c16:uniqueId val="{00000048-6572-4CD1-A555-B504249F0117}"/>
                </c:ext>
              </c:extLst>
            </c:dLbl>
            <c:dLbl>
              <c:idx val="10"/>
              <c:delete val="1"/>
              <c:extLst>
                <c:ext xmlns:c15="http://schemas.microsoft.com/office/drawing/2012/chart" uri="{CE6537A1-D6FC-4f65-9D91-7224C49458BB}"/>
                <c:ext xmlns:c16="http://schemas.microsoft.com/office/drawing/2014/chart" uri="{C3380CC4-5D6E-409C-BE32-E72D297353CC}">
                  <c16:uniqueId val="{00000049-6572-4CD1-A555-B504249F0117}"/>
                </c:ext>
              </c:extLst>
            </c:dLbl>
            <c:dLbl>
              <c:idx val="11"/>
              <c:delete val="1"/>
              <c:extLst>
                <c:ext xmlns:c15="http://schemas.microsoft.com/office/drawing/2012/chart" uri="{CE6537A1-D6FC-4f65-9D91-7224C49458BB}"/>
                <c:ext xmlns:c16="http://schemas.microsoft.com/office/drawing/2014/chart" uri="{C3380CC4-5D6E-409C-BE32-E72D297353CC}">
                  <c16:uniqueId val="{0000004A-6572-4CD1-A555-B504249F0117}"/>
                </c:ext>
              </c:extLst>
            </c:dLbl>
            <c:dLbl>
              <c:idx val="12"/>
              <c:delete val="1"/>
              <c:extLst>
                <c:ext xmlns:c15="http://schemas.microsoft.com/office/drawing/2012/chart" uri="{CE6537A1-D6FC-4f65-9D91-7224C49458BB}"/>
                <c:ext xmlns:c16="http://schemas.microsoft.com/office/drawing/2014/chart" uri="{C3380CC4-5D6E-409C-BE32-E72D297353CC}">
                  <c16:uniqueId val="{0000004B-6572-4CD1-A555-B504249F0117}"/>
                </c:ext>
              </c:extLst>
            </c:dLbl>
            <c:dLbl>
              <c:idx val="13"/>
              <c:delete val="1"/>
              <c:extLst>
                <c:ext xmlns:c15="http://schemas.microsoft.com/office/drawing/2012/chart" uri="{CE6537A1-D6FC-4f65-9D91-7224C49458BB}"/>
                <c:ext xmlns:c16="http://schemas.microsoft.com/office/drawing/2014/chart" uri="{C3380CC4-5D6E-409C-BE32-E72D297353CC}">
                  <c16:uniqueId val="{0000004C-6572-4CD1-A555-B504249F0117}"/>
                </c:ext>
              </c:extLst>
            </c:dLbl>
            <c:dLbl>
              <c:idx val="14"/>
              <c:delete val="1"/>
              <c:extLst>
                <c:ext xmlns:c15="http://schemas.microsoft.com/office/drawing/2012/chart" uri="{CE6537A1-D6FC-4f65-9D91-7224C49458BB}"/>
                <c:ext xmlns:c16="http://schemas.microsoft.com/office/drawing/2014/chart" uri="{C3380CC4-5D6E-409C-BE32-E72D297353CC}">
                  <c16:uniqueId val="{0000004D-6572-4CD1-A555-B504249F0117}"/>
                </c:ext>
              </c:extLst>
            </c:dLbl>
            <c:dLbl>
              <c:idx val="15"/>
              <c:delete val="1"/>
              <c:extLst>
                <c:ext xmlns:c15="http://schemas.microsoft.com/office/drawing/2012/chart" uri="{CE6537A1-D6FC-4f65-9D91-7224C49458BB}"/>
                <c:ext xmlns:c16="http://schemas.microsoft.com/office/drawing/2014/chart" uri="{C3380CC4-5D6E-409C-BE32-E72D297353CC}">
                  <c16:uniqueId val="{0000004E-6572-4CD1-A555-B504249F0117}"/>
                </c:ext>
              </c:extLst>
            </c:dLbl>
            <c:dLbl>
              <c:idx val="16"/>
              <c:delete val="1"/>
              <c:extLst>
                <c:ext xmlns:c15="http://schemas.microsoft.com/office/drawing/2012/chart" uri="{CE6537A1-D6FC-4f65-9D91-7224C49458BB}"/>
                <c:ext xmlns:c16="http://schemas.microsoft.com/office/drawing/2014/chart" uri="{C3380CC4-5D6E-409C-BE32-E72D297353CC}">
                  <c16:uniqueId val="{0000004F-6572-4CD1-A555-B504249F0117}"/>
                </c:ext>
              </c:extLst>
            </c:dLbl>
            <c:dLbl>
              <c:idx val="17"/>
              <c:delete val="1"/>
              <c:extLst>
                <c:ext xmlns:c15="http://schemas.microsoft.com/office/drawing/2012/chart" uri="{CE6537A1-D6FC-4f65-9D91-7224C49458BB}"/>
                <c:ext xmlns:c16="http://schemas.microsoft.com/office/drawing/2014/chart" uri="{C3380CC4-5D6E-409C-BE32-E72D297353CC}">
                  <c16:uniqueId val="{00000050-6572-4CD1-A555-B504249F0117}"/>
                </c:ext>
              </c:extLst>
            </c:dLbl>
            <c:dLbl>
              <c:idx val="18"/>
              <c:delete val="1"/>
              <c:extLst>
                <c:ext xmlns:c15="http://schemas.microsoft.com/office/drawing/2012/chart" uri="{CE6537A1-D6FC-4f65-9D91-7224C49458BB}"/>
                <c:ext xmlns:c16="http://schemas.microsoft.com/office/drawing/2014/chart" uri="{C3380CC4-5D6E-409C-BE32-E72D297353CC}">
                  <c16:uniqueId val="{00000051-6572-4CD1-A555-B504249F0117}"/>
                </c:ext>
              </c:extLst>
            </c:dLbl>
            <c:dLbl>
              <c:idx val="19"/>
              <c:delete val="1"/>
              <c:extLst>
                <c:ext xmlns:c15="http://schemas.microsoft.com/office/drawing/2012/chart" uri="{CE6537A1-D6FC-4f65-9D91-7224C49458BB}"/>
                <c:ext xmlns:c16="http://schemas.microsoft.com/office/drawing/2014/chart" uri="{C3380CC4-5D6E-409C-BE32-E72D297353CC}">
                  <c16:uniqueId val="{00000052-6572-4CD1-A555-B504249F0117}"/>
                </c:ext>
              </c:extLst>
            </c:dLbl>
            <c:dLbl>
              <c:idx val="20"/>
              <c:delete val="1"/>
              <c:extLst>
                <c:ext xmlns:c15="http://schemas.microsoft.com/office/drawing/2012/chart" uri="{CE6537A1-D6FC-4f65-9D91-7224C49458BB}"/>
                <c:ext xmlns:c16="http://schemas.microsoft.com/office/drawing/2014/chart" uri="{C3380CC4-5D6E-409C-BE32-E72D297353CC}">
                  <c16:uniqueId val="{00000053-6572-4CD1-A555-B504249F0117}"/>
                </c:ext>
              </c:extLst>
            </c:dLbl>
            <c:dLbl>
              <c:idx val="21"/>
              <c:delete val="1"/>
              <c:extLst>
                <c:ext xmlns:c15="http://schemas.microsoft.com/office/drawing/2012/chart" uri="{CE6537A1-D6FC-4f65-9D91-7224C49458BB}"/>
                <c:ext xmlns:c16="http://schemas.microsoft.com/office/drawing/2014/chart" uri="{C3380CC4-5D6E-409C-BE32-E72D297353CC}">
                  <c16:uniqueId val="{00000054-6572-4CD1-A555-B504249F0117}"/>
                </c:ext>
              </c:extLst>
            </c:dLbl>
            <c:dLbl>
              <c:idx val="22"/>
              <c:delete val="1"/>
              <c:extLst>
                <c:ext xmlns:c15="http://schemas.microsoft.com/office/drawing/2012/chart" uri="{CE6537A1-D6FC-4f65-9D91-7224C49458BB}"/>
                <c:ext xmlns:c16="http://schemas.microsoft.com/office/drawing/2014/chart" uri="{C3380CC4-5D6E-409C-BE32-E72D297353CC}">
                  <c16:uniqueId val="{00000055-6572-4CD1-A555-B504249F0117}"/>
                </c:ext>
              </c:extLst>
            </c:dLbl>
            <c:dLbl>
              <c:idx val="23"/>
              <c:delete val="1"/>
              <c:extLst>
                <c:ext xmlns:c15="http://schemas.microsoft.com/office/drawing/2012/chart" uri="{CE6537A1-D6FC-4f65-9D91-7224C49458BB}"/>
                <c:ext xmlns:c16="http://schemas.microsoft.com/office/drawing/2014/chart" uri="{C3380CC4-5D6E-409C-BE32-E72D297353CC}">
                  <c16:uniqueId val="{0000003C-6572-4CD1-A555-B504249F0117}"/>
                </c:ext>
              </c:extLst>
            </c:dLbl>
            <c:dLbl>
              <c:idx val="24"/>
              <c:delete val="1"/>
              <c:extLst>
                <c:ext xmlns:c15="http://schemas.microsoft.com/office/drawing/2012/chart" uri="{CE6537A1-D6FC-4f65-9D91-7224C49458BB}"/>
                <c:ext xmlns:c16="http://schemas.microsoft.com/office/drawing/2014/chart" uri="{C3380CC4-5D6E-409C-BE32-E72D297353CC}">
                  <c16:uniqueId val="{00000056-6572-4CD1-A555-B504249F0117}"/>
                </c:ext>
              </c:extLst>
            </c:dLbl>
            <c:dLbl>
              <c:idx val="25"/>
              <c:delete val="1"/>
              <c:extLst>
                <c:ext xmlns:c15="http://schemas.microsoft.com/office/drawing/2012/chart" uri="{CE6537A1-D6FC-4f65-9D91-7224C49458BB}"/>
                <c:ext xmlns:c16="http://schemas.microsoft.com/office/drawing/2014/chart" uri="{C3380CC4-5D6E-409C-BE32-E72D297353CC}">
                  <c16:uniqueId val="{00000057-6572-4CD1-A555-B504249F0117}"/>
                </c:ext>
              </c:extLst>
            </c:dLbl>
            <c:dLbl>
              <c:idx val="26"/>
              <c:delete val="1"/>
              <c:extLst>
                <c:ext xmlns:c15="http://schemas.microsoft.com/office/drawing/2012/chart" uri="{CE6537A1-D6FC-4f65-9D91-7224C49458BB}"/>
                <c:ext xmlns:c16="http://schemas.microsoft.com/office/drawing/2014/chart" uri="{C3380CC4-5D6E-409C-BE32-E72D297353CC}">
                  <c16:uniqueId val="{0000003D-6572-4CD1-A555-B504249F0117}"/>
                </c:ext>
              </c:extLst>
            </c:dLbl>
            <c:dLbl>
              <c:idx val="27"/>
              <c:delete val="1"/>
              <c:extLst>
                <c:ext xmlns:c15="http://schemas.microsoft.com/office/drawing/2012/chart" uri="{CE6537A1-D6FC-4f65-9D91-7224C49458BB}"/>
                <c:ext xmlns:c16="http://schemas.microsoft.com/office/drawing/2014/chart" uri="{C3380CC4-5D6E-409C-BE32-E72D297353CC}">
                  <c16:uniqueId val="{00000058-6572-4CD1-A555-B504249F0117}"/>
                </c:ext>
              </c:extLst>
            </c:dLbl>
            <c:dLbl>
              <c:idx val="28"/>
              <c:tx>
                <c:rich>
                  <a:bodyPr/>
                  <a:lstStyle/>
                  <a:p>
                    <a:fld id="{598FA925-C1A5-442F-8739-5B9E98B89B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6572-4CD1-A555-B504249F0117}"/>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accent6"/>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Postings!$A$27:$A$55</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Postings!$L$27:$L$55</c:f>
              <c:numCache>
                <c:formatCode>0.0%</c:formatCode>
                <c:ptCount val="29"/>
                <c:pt idx="0">
                  <c:v>0.20841276674251286</c:v>
                </c:pt>
                <c:pt idx="1">
                  <c:v>0.22483242113031188</c:v>
                </c:pt>
                <c:pt idx="2">
                  <c:v>0.29420084865629437</c:v>
                </c:pt>
                <c:pt idx="3">
                  <c:v>-0.16130619273107427</c:v>
                </c:pt>
                <c:pt idx="4">
                  <c:v>-0.19783531148145861</c:v>
                </c:pt>
                <c:pt idx="5">
                  <c:v>-7.7363015804685964E-2</c:v>
                </c:pt>
                <c:pt idx="6">
                  <c:v>-0.17053071766804007</c:v>
                </c:pt>
                <c:pt idx="7">
                  <c:v>-0.11426111555254903</c:v>
                </c:pt>
                <c:pt idx="8">
                  <c:v>-0.16684090769325377</c:v>
                </c:pt>
                <c:pt idx="9">
                  <c:v>-0.11001783408154475</c:v>
                </c:pt>
                <c:pt idx="10">
                  <c:v>-0.3034561220097165</c:v>
                </c:pt>
                <c:pt idx="11">
                  <c:v>-0.25290572535514422</c:v>
                </c:pt>
                <c:pt idx="12">
                  <c:v>-0.19119365352684337</c:v>
                </c:pt>
                <c:pt idx="13">
                  <c:v>-0.19091691777873432</c:v>
                </c:pt>
                <c:pt idx="14">
                  <c:v>-0.10411413812188663</c:v>
                </c:pt>
                <c:pt idx="15">
                  <c:v>-2.5982411905786762E-2</c:v>
                </c:pt>
                <c:pt idx="16">
                  <c:v>-8.2528749769386844E-2</c:v>
                </c:pt>
                <c:pt idx="17">
                  <c:v>2.2446344013283381E-2</c:v>
                </c:pt>
                <c:pt idx="18">
                  <c:v>-3.2900805608510053E-3</c:v>
                </c:pt>
                <c:pt idx="19">
                  <c:v>-4.7660045507655902E-3</c:v>
                </c:pt>
                <c:pt idx="20">
                  <c:v>-1.1130926757271897E-2</c:v>
                </c:pt>
                <c:pt idx="21">
                  <c:v>3.5360678925036026E-3</c:v>
                </c:pt>
                <c:pt idx="22">
                  <c:v>-0.1052210811143226</c:v>
                </c:pt>
                <c:pt idx="23">
                  <c:v>-8.8063464731566232E-2</c:v>
                </c:pt>
                <c:pt idx="24">
                  <c:v>-2.3030563925957703E-2</c:v>
                </c:pt>
                <c:pt idx="25">
                  <c:v>0.14005903695959665</c:v>
                </c:pt>
                <c:pt idx="26">
                  <c:v>0.16708689502490626</c:v>
                </c:pt>
                <c:pt idx="27">
                  <c:v>0.17013098825410489</c:v>
                </c:pt>
                <c:pt idx="28">
                  <c:v>0.55174958489637782</c:v>
                </c:pt>
              </c:numCache>
            </c:numRef>
          </c:val>
          <c:smooth val="0"/>
          <c:extLst>
            <c:ext xmlns:c15="http://schemas.microsoft.com/office/drawing/2012/chart" uri="{02D57815-91ED-43cb-92C2-25804820EDAC}">
              <c15:datalabelsRange>
                <c15:f>Postings!$D$27:$D$55</c15:f>
                <c15:dlblRangeCache>
                  <c:ptCount val="29"/>
                  <c:pt idx="0">
                    <c:v>13.1 K</c:v>
                  </c:pt>
                  <c:pt idx="1">
                    <c:v>13.3 K</c:v>
                  </c:pt>
                  <c:pt idx="2">
                    <c:v>14.0 K</c:v>
                  </c:pt>
                  <c:pt idx="3">
                    <c:v>9.1 K</c:v>
                  </c:pt>
                  <c:pt idx="4">
                    <c:v>8.7 K</c:v>
                  </c:pt>
                  <c:pt idx="5">
                    <c:v>10.0 K</c:v>
                  </c:pt>
                  <c:pt idx="6">
                    <c:v>9.0 K</c:v>
                  </c:pt>
                  <c:pt idx="7">
                    <c:v>9.6 K</c:v>
                  </c:pt>
                  <c:pt idx="8">
                    <c:v>9.0 K</c:v>
                  </c:pt>
                  <c:pt idx="9">
                    <c:v>9.6 K</c:v>
                  </c:pt>
                  <c:pt idx="10">
                    <c:v>7.6 K</c:v>
                  </c:pt>
                  <c:pt idx="11">
                    <c:v>8.1 K</c:v>
                  </c:pt>
                  <c:pt idx="12">
                    <c:v>8.8 K</c:v>
                  </c:pt>
                  <c:pt idx="13">
                    <c:v>8.8 K</c:v>
                  </c:pt>
                  <c:pt idx="14">
                    <c:v>9.7 K</c:v>
                  </c:pt>
                  <c:pt idx="15">
                    <c:v>10.6 K</c:v>
                  </c:pt>
                  <c:pt idx="16">
                    <c:v>9.9 K</c:v>
                  </c:pt>
                  <c:pt idx="17">
                    <c:v>11.1 K</c:v>
                  </c:pt>
                  <c:pt idx="18">
                    <c:v>10.8 K</c:v>
                  </c:pt>
                  <c:pt idx="19">
                    <c:v>10.8 K</c:v>
                  </c:pt>
                  <c:pt idx="20">
                    <c:v>10.7 K</c:v>
                  </c:pt>
                  <c:pt idx="21">
                    <c:v>10.9 K</c:v>
                  </c:pt>
                  <c:pt idx="22">
                    <c:v>9.7 K</c:v>
                  </c:pt>
                  <c:pt idx="23">
                    <c:v>9.9 K</c:v>
                  </c:pt>
                  <c:pt idx="24">
                    <c:v>10.6 K</c:v>
                  </c:pt>
                  <c:pt idx="25">
                    <c:v>12.4 K</c:v>
                  </c:pt>
                  <c:pt idx="26">
                    <c:v>12.7 K</c:v>
                  </c:pt>
                  <c:pt idx="27">
                    <c:v>12.7 K</c:v>
                  </c:pt>
                  <c:pt idx="28">
                    <c:v>16.8 K</c:v>
                  </c:pt>
                </c15:dlblRangeCache>
              </c15:datalabelsRange>
            </c:ext>
            <c:ext xmlns:c16="http://schemas.microsoft.com/office/drawing/2014/chart" uri="{C3380CC4-5D6E-409C-BE32-E72D297353CC}">
              <c16:uniqueId val="{00000059-6572-4CD1-A555-B504249F0117}"/>
            </c:ext>
          </c:extLst>
        </c:ser>
        <c:dLbls>
          <c:showLegendKey val="0"/>
          <c:showVal val="0"/>
          <c:showCatName val="0"/>
          <c:showSerName val="0"/>
          <c:showPercent val="0"/>
          <c:showBubbleSize val="0"/>
        </c:dLbls>
        <c:smooth val="0"/>
        <c:axId val="617944368"/>
        <c:axId val="617938544"/>
      </c:lineChart>
      <c:dateAx>
        <c:axId val="617944368"/>
        <c:scaling>
          <c:orientation val="minMax"/>
        </c:scaling>
        <c:delete val="0"/>
        <c:axPos val="b"/>
        <c:numFmt formatCode="mmm\ yyyy" sourceLinked="0"/>
        <c:majorTickMark val="cross"/>
        <c:minorTickMark val="none"/>
        <c:tickLblPos val="low"/>
        <c:spPr>
          <a:noFill/>
          <a:ln w="9525" cap="flat" cmpd="sng" algn="ctr">
            <a:solidFill>
              <a:schemeClr val="bg2">
                <a:lumMod val="10000"/>
              </a:schemeClr>
            </a:solidFill>
            <a:round/>
          </a:ln>
          <a:effectLst/>
        </c:spPr>
        <c:txPr>
          <a:bodyPr rot="-1980000" spcFirstLastPara="1" vertOverflow="ellipsis" wrap="square" anchor="ctr" anchorCtr="1"/>
          <a:lstStyle/>
          <a:p>
            <a:pPr>
              <a:defRPr sz="1600" b="0" i="0" u="none" strike="noStrike" kern="1200" baseline="0">
                <a:solidFill>
                  <a:schemeClr val="tx2"/>
                </a:solidFill>
                <a:latin typeface="Franklin Gothic Book" panose="020B0503020102020204" pitchFamily="34" charset="0"/>
                <a:ea typeface="+mn-ea"/>
                <a:cs typeface="+mn-cs"/>
              </a:defRPr>
            </a:pPr>
            <a:endParaRPr lang="en-US"/>
          </a:p>
        </c:txPr>
        <c:crossAx val="617938544"/>
        <c:crosses val="autoZero"/>
        <c:auto val="1"/>
        <c:lblOffset val="100"/>
        <c:baseTimeUnit val="months"/>
        <c:majorUnit val="2"/>
        <c:majorTimeUnit val="months"/>
      </c:dateAx>
      <c:valAx>
        <c:axId val="6179385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dirty="0">
                    <a:solidFill>
                      <a:schemeClr val="tx2"/>
                    </a:solidFill>
                    <a:latin typeface="Franklin Gothic Book" panose="020B0503020102020204" pitchFamily="34" charset="0"/>
                  </a:rPr>
                  <a:t>%</a:t>
                </a:r>
                <a:r>
                  <a:rPr lang="en-US" sz="1400" b="1" baseline="0" dirty="0">
                    <a:solidFill>
                      <a:schemeClr val="tx2"/>
                    </a:solidFill>
                    <a:latin typeface="Franklin Gothic Book" panose="020B0503020102020204" pitchFamily="34" charset="0"/>
                  </a:rPr>
                  <a:t> Change from 2019 Average</a:t>
                </a:r>
                <a:endParaRPr lang="en-US" sz="1400" b="1" dirty="0">
                  <a:solidFill>
                    <a:schemeClr val="tx2"/>
                  </a:solidFill>
                  <a:latin typeface="Franklin Gothic Book" panose="020B0503020102020204" pitchFamily="34" charset="0"/>
                </a:endParaRPr>
              </a:p>
            </c:rich>
          </c:tx>
          <c:layout>
            <c:manualLayout>
              <c:xMode val="edge"/>
              <c:yMode val="edge"/>
              <c:x val="1.3102531425345407E-3"/>
              <c:y val="0.2351714950654089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617944368"/>
        <c:crosses val="autoZero"/>
        <c:crossBetween val="midCat"/>
      </c:valAx>
      <c:spPr>
        <a:noFill/>
        <a:ln w="25400">
          <a:noFill/>
        </a:ln>
        <a:effectLst/>
      </c:spPr>
    </c:plotArea>
    <c:legend>
      <c:legendPos val="r"/>
      <c:layout>
        <c:manualLayout>
          <c:xMode val="edge"/>
          <c:yMode val="edge"/>
          <c:x val="0.18735695032852501"/>
          <c:y val="4.7989671645380727E-3"/>
          <c:w val="0.20831596590130286"/>
          <c:h val="0.185048268310628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22252076310372E-2"/>
          <c:y val="2.8998652525826587E-2"/>
          <c:w val="0.92725491659514125"/>
          <c:h val="0.90218089664893775"/>
        </c:manualLayout>
      </c:layout>
      <c:barChart>
        <c:barDir val="col"/>
        <c:grouping val="clustered"/>
        <c:varyColors val="0"/>
        <c:ser>
          <c:idx val="17"/>
          <c:order val="17"/>
          <c:tx>
            <c:strRef>
              <c:f>'Industry Quit Rates'!$S$1</c:f>
              <c:strCache>
                <c:ptCount val="1"/>
                <c:pt idx="0">
                  <c:v>Difference between Retail and Private</c:v>
                </c:pt>
              </c:strCache>
            </c:strRef>
          </c:tx>
          <c:spPr>
            <a:solidFill>
              <a:srgbClr val="046A38"/>
            </a:solidFill>
            <a:ln>
              <a:noFill/>
            </a:ln>
            <a:effectLst/>
          </c:spPr>
          <c:invertIfNegative val="0"/>
          <c:val>
            <c:numRef>
              <c:f>'Industry Quit Rates'!$S$14:$S$138</c:f>
              <c:numCache>
                <c:formatCode>0.0</c:formatCode>
                <c:ptCount val="125"/>
                <c:pt idx="0">
                  <c:v>0.40000000000000013</c:v>
                </c:pt>
                <c:pt idx="1">
                  <c:v>0.49999999999999978</c:v>
                </c:pt>
                <c:pt idx="2">
                  <c:v>0.40000000000000013</c:v>
                </c:pt>
                <c:pt idx="3">
                  <c:v>0.49999999999999978</c:v>
                </c:pt>
                <c:pt idx="4">
                  <c:v>0.40000000000000013</c:v>
                </c:pt>
                <c:pt idx="5">
                  <c:v>0.49999999999999978</c:v>
                </c:pt>
                <c:pt idx="6">
                  <c:v>0.59999999999999987</c:v>
                </c:pt>
                <c:pt idx="7">
                  <c:v>0.50000000000000022</c:v>
                </c:pt>
                <c:pt idx="8">
                  <c:v>0.60000000000000009</c:v>
                </c:pt>
                <c:pt idx="9">
                  <c:v>0.50000000000000022</c:v>
                </c:pt>
                <c:pt idx="10">
                  <c:v>0.50000000000000022</c:v>
                </c:pt>
                <c:pt idx="11">
                  <c:v>0.50000000000000022</c:v>
                </c:pt>
                <c:pt idx="12">
                  <c:v>0.70000000000000018</c:v>
                </c:pt>
                <c:pt idx="13">
                  <c:v>0.5</c:v>
                </c:pt>
                <c:pt idx="14">
                  <c:v>0.40000000000000013</c:v>
                </c:pt>
                <c:pt idx="15">
                  <c:v>0.5</c:v>
                </c:pt>
                <c:pt idx="16">
                  <c:v>0.30000000000000004</c:v>
                </c:pt>
                <c:pt idx="17">
                  <c:v>0.40000000000000013</c:v>
                </c:pt>
                <c:pt idx="18">
                  <c:v>0.39999999999999991</c:v>
                </c:pt>
                <c:pt idx="19">
                  <c:v>0.80000000000000027</c:v>
                </c:pt>
                <c:pt idx="20">
                  <c:v>0.80000000000000027</c:v>
                </c:pt>
                <c:pt idx="21">
                  <c:v>0.70000000000000018</c:v>
                </c:pt>
                <c:pt idx="22">
                  <c:v>0.70000000000000018</c:v>
                </c:pt>
                <c:pt idx="23">
                  <c:v>0.39999999999999991</c:v>
                </c:pt>
                <c:pt idx="24">
                  <c:v>0.70000000000000018</c:v>
                </c:pt>
                <c:pt idx="25">
                  <c:v>0.70000000000000018</c:v>
                </c:pt>
                <c:pt idx="26">
                  <c:v>0.70000000000000018</c:v>
                </c:pt>
                <c:pt idx="27">
                  <c:v>0.79999999999999982</c:v>
                </c:pt>
                <c:pt idx="28">
                  <c:v>0.79999999999999982</c:v>
                </c:pt>
                <c:pt idx="29">
                  <c:v>0.79999999999999982</c:v>
                </c:pt>
                <c:pt idx="30">
                  <c:v>0.89999999999999991</c:v>
                </c:pt>
                <c:pt idx="31">
                  <c:v>0.70000000000000018</c:v>
                </c:pt>
                <c:pt idx="32">
                  <c:v>0.5</c:v>
                </c:pt>
                <c:pt idx="33">
                  <c:v>0.69999999999999973</c:v>
                </c:pt>
                <c:pt idx="34">
                  <c:v>0.79999999999999982</c:v>
                </c:pt>
                <c:pt idx="35">
                  <c:v>0.79999999999999982</c:v>
                </c:pt>
                <c:pt idx="36">
                  <c:v>0.69999999999999973</c:v>
                </c:pt>
                <c:pt idx="37">
                  <c:v>0.39999999999999991</c:v>
                </c:pt>
                <c:pt idx="38">
                  <c:v>0.79999999999999982</c:v>
                </c:pt>
                <c:pt idx="39">
                  <c:v>0.69999999999999973</c:v>
                </c:pt>
                <c:pt idx="40">
                  <c:v>0.69999999999999973</c:v>
                </c:pt>
                <c:pt idx="41">
                  <c:v>0.79999999999999982</c:v>
                </c:pt>
                <c:pt idx="42">
                  <c:v>0.59999999999999964</c:v>
                </c:pt>
                <c:pt idx="43">
                  <c:v>0.60000000000000009</c:v>
                </c:pt>
                <c:pt idx="44">
                  <c:v>0.69999999999999973</c:v>
                </c:pt>
                <c:pt idx="45">
                  <c:v>0.69999999999999973</c:v>
                </c:pt>
                <c:pt idx="46">
                  <c:v>0.80000000000000027</c:v>
                </c:pt>
                <c:pt idx="47">
                  <c:v>0.80000000000000027</c:v>
                </c:pt>
                <c:pt idx="48">
                  <c:v>0.89999999999999991</c:v>
                </c:pt>
                <c:pt idx="49">
                  <c:v>0.70000000000000018</c:v>
                </c:pt>
                <c:pt idx="50">
                  <c:v>0.70000000000000018</c:v>
                </c:pt>
                <c:pt idx="51">
                  <c:v>0.60000000000000009</c:v>
                </c:pt>
                <c:pt idx="52">
                  <c:v>0.5</c:v>
                </c:pt>
                <c:pt idx="53">
                  <c:v>0.60000000000000009</c:v>
                </c:pt>
                <c:pt idx="54">
                  <c:v>0.60000000000000009</c:v>
                </c:pt>
                <c:pt idx="55">
                  <c:v>0.70000000000000018</c:v>
                </c:pt>
                <c:pt idx="56">
                  <c:v>0.70000000000000018</c:v>
                </c:pt>
                <c:pt idx="57">
                  <c:v>0.70000000000000018</c:v>
                </c:pt>
                <c:pt idx="58">
                  <c:v>0.70000000000000018</c:v>
                </c:pt>
                <c:pt idx="59">
                  <c:v>0.40000000000000036</c:v>
                </c:pt>
                <c:pt idx="60">
                  <c:v>0.60000000000000009</c:v>
                </c:pt>
                <c:pt idx="61">
                  <c:v>0.80000000000000027</c:v>
                </c:pt>
                <c:pt idx="62">
                  <c:v>0.80000000000000027</c:v>
                </c:pt>
                <c:pt idx="63">
                  <c:v>0.5</c:v>
                </c:pt>
                <c:pt idx="64">
                  <c:v>0.70000000000000018</c:v>
                </c:pt>
                <c:pt idx="65">
                  <c:v>0.5</c:v>
                </c:pt>
                <c:pt idx="66">
                  <c:v>0.5</c:v>
                </c:pt>
                <c:pt idx="67">
                  <c:v>0.5</c:v>
                </c:pt>
                <c:pt idx="68">
                  <c:v>0.39999999999999991</c:v>
                </c:pt>
                <c:pt idx="69">
                  <c:v>0.39999999999999991</c:v>
                </c:pt>
                <c:pt idx="70">
                  <c:v>0.39999999999999991</c:v>
                </c:pt>
                <c:pt idx="71">
                  <c:v>0.60000000000000009</c:v>
                </c:pt>
                <c:pt idx="72">
                  <c:v>0.60000000000000009</c:v>
                </c:pt>
                <c:pt idx="73">
                  <c:v>0.39999999999999991</c:v>
                </c:pt>
                <c:pt idx="74">
                  <c:v>0.39999999999999991</c:v>
                </c:pt>
                <c:pt idx="75">
                  <c:v>0.60000000000000009</c:v>
                </c:pt>
                <c:pt idx="76">
                  <c:v>0.60000000000000009</c:v>
                </c:pt>
                <c:pt idx="77">
                  <c:v>0.70000000000000018</c:v>
                </c:pt>
                <c:pt idx="78">
                  <c:v>0.69999999999999973</c:v>
                </c:pt>
                <c:pt idx="79">
                  <c:v>0.60000000000000009</c:v>
                </c:pt>
                <c:pt idx="80">
                  <c:v>0.89999999999999991</c:v>
                </c:pt>
                <c:pt idx="81">
                  <c:v>0.79999999999999982</c:v>
                </c:pt>
                <c:pt idx="82">
                  <c:v>0.5</c:v>
                </c:pt>
                <c:pt idx="83">
                  <c:v>0.70000000000000018</c:v>
                </c:pt>
                <c:pt idx="84">
                  <c:v>0.60000000000000009</c:v>
                </c:pt>
                <c:pt idx="85">
                  <c:v>0.69999999999999973</c:v>
                </c:pt>
                <c:pt idx="86">
                  <c:v>0.69999999999999973</c:v>
                </c:pt>
                <c:pt idx="87">
                  <c:v>0.60000000000000009</c:v>
                </c:pt>
                <c:pt idx="88">
                  <c:v>0.79999999999999982</c:v>
                </c:pt>
                <c:pt idx="89">
                  <c:v>0.89999999999999991</c:v>
                </c:pt>
                <c:pt idx="90">
                  <c:v>0.69999999999999973</c:v>
                </c:pt>
                <c:pt idx="91">
                  <c:v>0.89999999999999991</c:v>
                </c:pt>
                <c:pt idx="92">
                  <c:v>0.79999999999999982</c:v>
                </c:pt>
                <c:pt idx="93">
                  <c:v>0.39999999999999991</c:v>
                </c:pt>
                <c:pt idx="94">
                  <c:v>1.1999999999999997</c:v>
                </c:pt>
                <c:pt idx="95">
                  <c:v>0.5</c:v>
                </c:pt>
                <c:pt idx="96">
                  <c:v>1.1999999999999997</c:v>
                </c:pt>
                <c:pt idx="97">
                  <c:v>0.89999999999999991</c:v>
                </c:pt>
                <c:pt idx="98">
                  <c:v>0.5</c:v>
                </c:pt>
                <c:pt idx="99">
                  <c:v>0.40000000000000013</c:v>
                </c:pt>
                <c:pt idx="100">
                  <c:v>0.59999999999999987</c:v>
                </c:pt>
                <c:pt idx="101">
                  <c:v>0.69999999999999973</c:v>
                </c:pt>
                <c:pt idx="102">
                  <c:v>1</c:v>
                </c:pt>
                <c:pt idx="103">
                  <c:v>0.90000000000000036</c:v>
                </c:pt>
                <c:pt idx="104">
                  <c:v>0.60000000000000009</c:v>
                </c:pt>
                <c:pt idx="105">
                  <c:v>0.89999999999999991</c:v>
                </c:pt>
                <c:pt idx="106">
                  <c:v>1.1000000000000001</c:v>
                </c:pt>
                <c:pt idx="107">
                  <c:v>1.1000000000000001</c:v>
                </c:pt>
                <c:pt idx="108">
                  <c:v>1</c:v>
                </c:pt>
                <c:pt idx="109">
                  <c:v>0.89999999999999991</c:v>
                </c:pt>
                <c:pt idx="110">
                  <c:v>0.80000000000000027</c:v>
                </c:pt>
                <c:pt idx="111">
                  <c:v>0.99999999999999956</c:v>
                </c:pt>
                <c:pt idx="112">
                  <c:v>1.0999999999999996</c:v>
                </c:pt>
                <c:pt idx="113">
                  <c:v>1.1000000000000001</c:v>
                </c:pt>
                <c:pt idx="114">
                  <c:v>1.1999999999999997</c:v>
                </c:pt>
                <c:pt idx="115">
                  <c:v>1.3000000000000003</c:v>
                </c:pt>
                <c:pt idx="116">
                  <c:v>1.0999999999999996</c:v>
                </c:pt>
                <c:pt idx="117">
                  <c:v>1.3000000000000003</c:v>
                </c:pt>
                <c:pt idx="118">
                  <c:v>1.1999999999999997</c:v>
                </c:pt>
                <c:pt idx="119">
                  <c:v>1.7000000000000002</c:v>
                </c:pt>
                <c:pt idx="120">
                  <c:v>1.2999999999999998</c:v>
                </c:pt>
                <c:pt idx="121">
                  <c:v>1.3999999999999995</c:v>
                </c:pt>
                <c:pt idx="122">
                  <c:v>1.1000000000000005</c:v>
                </c:pt>
                <c:pt idx="123">
                  <c:v>0.89999999999999947</c:v>
                </c:pt>
                <c:pt idx="124">
                  <c:v>0.89999999999999991</c:v>
                </c:pt>
              </c:numCache>
            </c:numRef>
          </c:val>
          <c:extLst>
            <c:ext xmlns:c16="http://schemas.microsoft.com/office/drawing/2014/chart" uri="{C3380CC4-5D6E-409C-BE32-E72D297353CC}">
              <c16:uniqueId val="{00000000-7909-42F7-9E4C-76DCD66756E7}"/>
            </c:ext>
          </c:extLst>
        </c:ser>
        <c:dLbls>
          <c:showLegendKey val="0"/>
          <c:showVal val="0"/>
          <c:showCatName val="0"/>
          <c:showSerName val="0"/>
          <c:showPercent val="0"/>
          <c:showBubbleSize val="0"/>
        </c:dLbls>
        <c:gapWidth val="0"/>
        <c:axId val="274871936"/>
        <c:axId val="274876096"/>
      </c:barChart>
      <c:lineChart>
        <c:grouping val="standard"/>
        <c:varyColors val="0"/>
        <c:ser>
          <c:idx val="5"/>
          <c:order val="5"/>
          <c:tx>
            <c:strRef>
              <c:f>'Industry Quit Rates'!$G$1</c:f>
              <c:strCache>
                <c:ptCount val="1"/>
                <c:pt idx="0">
                  <c:v>Retail Trade</c:v>
                </c:pt>
              </c:strCache>
            </c:strRef>
          </c:tx>
          <c:spPr>
            <a:ln w="22225" cap="rnd">
              <a:solidFill>
                <a:schemeClr val="accent6"/>
              </a:solidFill>
              <a:round/>
            </a:ln>
            <a:effectLst/>
          </c:spPr>
          <c:marker>
            <c:symbol val="none"/>
          </c:marker>
          <c:cat>
            <c:numRef>
              <c:f>'Industry Quit Rates'!$A$14:$A$138</c:f>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f>'Industry Quit Rates'!$G$14:$G$138</c:f>
              <c:numCache>
                <c:formatCode>#0.0</c:formatCode>
                <c:ptCount val="125"/>
                <c:pt idx="0">
                  <c:v>2.1</c:v>
                </c:pt>
                <c:pt idx="1">
                  <c:v>2.2999999999999998</c:v>
                </c:pt>
                <c:pt idx="2">
                  <c:v>2.2000000000000002</c:v>
                </c:pt>
                <c:pt idx="3">
                  <c:v>2.2999999999999998</c:v>
                </c:pt>
                <c:pt idx="4">
                  <c:v>2.2000000000000002</c:v>
                </c:pt>
                <c:pt idx="5">
                  <c:v>2.2999999999999998</c:v>
                </c:pt>
                <c:pt idx="6">
                  <c:v>2.2999999999999998</c:v>
                </c:pt>
                <c:pt idx="7">
                  <c:v>2.2000000000000002</c:v>
                </c:pt>
                <c:pt idx="8">
                  <c:v>2.2000000000000002</c:v>
                </c:pt>
                <c:pt idx="9">
                  <c:v>2.2000000000000002</c:v>
                </c:pt>
                <c:pt idx="10">
                  <c:v>2.2000000000000002</c:v>
                </c:pt>
                <c:pt idx="11">
                  <c:v>2.2000000000000002</c:v>
                </c:pt>
                <c:pt idx="12">
                  <c:v>2.6</c:v>
                </c:pt>
                <c:pt idx="13">
                  <c:v>2.4</c:v>
                </c:pt>
                <c:pt idx="14">
                  <c:v>2.2000000000000002</c:v>
                </c:pt>
                <c:pt idx="15">
                  <c:v>2.4</c:v>
                </c:pt>
                <c:pt idx="16">
                  <c:v>2.1</c:v>
                </c:pt>
                <c:pt idx="17">
                  <c:v>2.2000000000000002</c:v>
                </c:pt>
                <c:pt idx="18">
                  <c:v>2.2999999999999998</c:v>
                </c:pt>
                <c:pt idx="19">
                  <c:v>2.7</c:v>
                </c:pt>
                <c:pt idx="20">
                  <c:v>2.7</c:v>
                </c:pt>
                <c:pt idx="21">
                  <c:v>2.6</c:v>
                </c:pt>
                <c:pt idx="22">
                  <c:v>2.7</c:v>
                </c:pt>
                <c:pt idx="23">
                  <c:v>2.2999999999999998</c:v>
                </c:pt>
                <c:pt idx="24">
                  <c:v>2.6</c:v>
                </c:pt>
                <c:pt idx="25">
                  <c:v>2.7</c:v>
                </c:pt>
                <c:pt idx="26">
                  <c:v>2.7</c:v>
                </c:pt>
                <c:pt idx="27">
                  <c:v>2.8</c:v>
                </c:pt>
                <c:pt idx="28">
                  <c:v>2.8</c:v>
                </c:pt>
                <c:pt idx="29">
                  <c:v>2.8</c:v>
                </c:pt>
                <c:pt idx="30">
                  <c:v>3</c:v>
                </c:pt>
                <c:pt idx="31">
                  <c:v>2.7</c:v>
                </c:pt>
                <c:pt idx="32">
                  <c:v>2.7</c:v>
                </c:pt>
                <c:pt idx="33">
                  <c:v>2.9</c:v>
                </c:pt>
                <c:pt idx="34">
                  <c:v>2.9</c:v>
                </c:pt>
                <c:pt idx="35">
                  <c:v>2.8</c:v>
                </c:pt>
                <c:pt idx="36">
                  <c:v>2.9</c:v>
                </c:pt>
                <c:pt idx="37">
                  <c:v>2.6</c:v>
                </c:pt>
                <c:pt idx="38">
                  <c:v>3</c:v>
                </c:pt>
                <c:pt idx="39">
                  <c:v>2.8</c:v>
                </c:pt>
                <c:pt idx="40">
                  <c:v>2.9</c:v>
                </c:pt>
                <c:pt idx="41">
                  <c:v>3</c:v>
                </c:pt>
                <c:pt idx="42">
                  <c:v>2.8</c:v>
                </c:pt>
                <c:pt idx="43">
                  <c:v>2.9</c:v>
                </c:pt>
                <c:pt idx="44">
                  <c:v>2.9</c:v>
                </c:pt>
                <c:pt idx="45">
                  <c:v>2.9</c:v>
                </c:pt>
                <c:pt idx="46">
                  <c:v>3.1</c:v>
                </c:pt>
                <c:pt idx="47">
                  <c:v>3.2</c:v>
                </c:pt>
                <c:pt idx="48">
                  <c:v>3.1</c:v>
                </c:pt>
                <c:pt idx="49">
                  <c:v>3</c:v>
                </c:pt>
                <c:pt idx="50">
                  <c:v>3</c:v>
                </c:pt>
                <c:pt idx="51">
                  <c:v>2.9</c:v>
                </c:pt>
                <c:pt idx="52">
                  <c:v>2.8</c:v>
                </c:pt>
                <c:pt idx="53">
                  <c:v>2.9</c:v>
                </c:pt>
                <c:pt idx="54">
                  <c:v>2.9</c:v>
                </c:pt>
                <c:pt idx="55">
                  <c:v>3</c:v>
                </c:pt>
                <c:pt idx="56">
                  <c:v>3</c:v>
                </c:pt>
                <c:pt idx="57">
                  <c:v>3.1</c:v>
                </c:pt>
                <c:pt idx="58">
                  <c:v>3</c:v>
                </c:pt>
                <c:pt idx="59">
                  <c:v>2.7</c:v>
                </c:pt>
                <c:pt idx="60">
                  <c:v>3</c:v>
                </c:pt>
                <c:pt idx="61">
                  <c:v>3.2</c:v>
                </c:pt>
                <c:pt idx="62">
                  <c:v>3.2</c:v>
                </c:pt>
                <c:pt idx="63">
                  <c:v>2.8</c:v>
                </c:pt>
                <c:pt idx="64">
                  <c:v>3.1</c:v>
                </c:pt>
                <c:pt idx="65">
                  <c:v>2.9</c:v>
                </c:pt>
                <c:pt idx="66">
                  <c:v>2.9</c:v>
                </c:pt>
                <c:pt idx="67">
                  <c:v>2.9</c:v>
                </c:pt>
                <c:pt idx="68">
                  <c:v>2.8</c:v>
                </c:pt>
                <c:pt idx="69">
                  <c:v>2.8</c:v>
                </c:pt>
                <c:pt idx="70">
                  <c:v>2.8</c:v>
                </c:pt>
                <c:pt idx="71">
                  <c:v>3</c:v>
                </c:pt>
                <c:pt idx="72">
                  <c:v>2.9</c:v>
                </c:pt>
                <c:pt idx="73">
                  <c:v>2.8</c:v>
                </c:pt>
                <c:pt idx="74">
                  <c:v>2.9</c:v>
                </c:pt>
                <c:pt idx="75">
                  <c:v>3.1</c:v>
                </c:pt>
                <c:pt idx="76">
                  <c:v>3.1</c:v>
                </c:pt>
                <c:pt idx="77">
                  <c:v>3.2</c:v>
                </c:pt>
                <c:pt idx="78">
                  <c:v>3.3</c:v>
                </c:pt>
                <c:pt idx="79">
                  <c:v>3.2</c:v>
                </c:pt>
                <c:pt idx="80">
                  <c:v>3.5</c:v>
                </c:pt>
                <c:pt idx="81">
                  <c:v>3.4</c:v>
                </c:pt>
                <c:pt idx="82">
                  <c:v>3.1</c:v>
                </c:pt>
                <c:pt idx="83">
                  <c:v>3.2</c:v>
                </c:pt>
                <c:pt idx="84">
                  <c:v>3.2</c:v>
                </c:pt>
                <c:pt idx="85">
                  <c:v>3.3</c:v>
                </c:pt>
                <c:pt idx="86">
                  <c:v>3.3</c:v>
                </c:pt>
                <c:pt idx="87">
                  <c:v>3.2</c:v>
                </c:pt>
                <c:pt idx="88">
                  <c:v>3.4</c:v>
                </c:pt>
                <c:pt idx="89">
                  <c:v>3.5</c:v>
                </c:pt>
                <c:pt idx="90">
                  <c:v>3.4</c:v>
                </c:pt>
                <c:pt idx="91">
                  <c:v>3.5</c:v>
                </c:pt>
                <c:pt idx="92">
                  <c:v>3.3</c:v>
                </c:pt>
                <c:pt idx="93">
                  <c:v>2.9</c:v>
                </c:pt>
                <c:pt idx="94">
                  <c:v>3.8</c:v>
                </c:pt>
                <c:pt idx="95">
                  <c:v>3.1</c:v>
                </c:pt>
                <c:pt idx="96">
                  <c:v>3.8</c:v>
                </c:pt>
                <c:pt idx="97">
                  <c:v>3.4</c:v>
                </c:pt>
                <c:pt idx="98">
                  <c:v>2.6</c:v>
                </c:pt>
                <c:pt idx="99">
                  <c:v>2.1</c:v>
                </c:pt>
                <c:pt idx="100">
                  <c:v>2.4</c:v>
                </c:pt>
                <c:pt idx="101">
                  <c:v>2.8</c:v>
                </c:pt>
                <c:pt idx="102">
                  <c:v>3.4</c:v>
                </c:pt>
                <c:pt idx="103">
                  <c:v>3.2</c:v>
                </c:pt>
                <c:pt idx="104">
                  <c:v>3.1</c:v>
                </c:pt>
                <c:pt idx="105">
                  <c:v>3.4</c:v>
                </c:pt>
                <c:pt idx="106">
                  <c:v>3.7</c:v>
                </c:pt>
                <c:pt idx="107">
                  <c:v>3.7</c:v>
                </c:pt>
                <c:pt idx="108">
                  <c:v>3.6</c:v>
                </c:pt>
                <c:pt idx="109">
                  <c:v>3.6</c:v>
                </c:pt>
                <c:pt idx="110">
                  <c:v>3.7</c:v>
                </c:pt>
                <c:pt idx="111">
                  <c:v>4.0999999999999996</c:v>
                </c:pt>
                <c:pt idx="112">
                  <c:v>4.0999999999999996</c:v>
                </c:pt>
                <c:pt idx="113">
                  <c:v>4.2</c:v>
                </c:pt>
                <c:pt idx="114">
                  <c:v>4.3</c:v>
                </c:pt>
                <c:pt idx="115">
                  <c:v>4.4000000000000004</c:v>
                </c:pt>
                <c:pt idx="116">
                  <c:v>4.3</c:v>
                </c:pt>
                <c:pt idx="117">
                  <c:v>4.4000000000000004</c:v>
                </c:pt>
                <c:pt idx="118">
                  <c:v>4.5999999999999996</c:v>
                </c:pt>
                <c:pt idx="119">
                  <c:v>5</c:v>
                </c:pt>
                <c:pt idx="120">
                  <c:v>4.5</c:v>
                </c:pt>
                <c:pt idx="121">
                  <c:v>4.5999999999999996</c:v>
                </c:pt>
                <c:pt idx="122">
                  <c:v>4.4000000000000004</c:v>
                </c:pt>
                <c:pt idx="123">
                  <c:v>4.0999999999999996</c:v>
                </c:pt>
                <c:pt idx="124">
                  <c:v>4</c:v>
                </c:pt>
              </c:numCache>
            </c:numRef>
          </c:val>
          <c:smooth val="0"/>
          <c:extLst xmlns:c15="http://schemas.microsoft.com/office/drawing/2012/chart">
            <c:ext xmlns:c16="http://schemas.microsoft.com/office/drawing/2014/chart" uri="{C3380CC4-5D6E-409C-BE32-E72D297353CC}">
              <c16:uniqueId val="{00000001-7909-42F7-9E4C-76DCD66756E7}"/>
            </c:ext>
          </c:extLst>
        </c:ser>
        <c:ser>
          <c:idx val="0"/>
          <c:order val="0"/>
          <c:tx>
            <c:strRef>
              <c:f>'Industry Quit Rates'!$B$1</c:f>
              <c:strCache>
                <c:ptCount val="1"/>
                <c:pt idx="0">
                  <c:v>Private Sector</c:v>
                </c:pt>
              </c:strCache>
            </c:strRef>
          </c:tx>
          <c:spPr>
            <a:ln w="22225" cap="rnd">
              <a:solidFill>
                <a:schemeClr val="accent5"/>
              </a:solidFill>
              <a:round/>
            </a:ln>
            <a:effectLst/>
          </c:spPr>
          <c:marker>
            <c:symbol val="none"/>
          </c:marker>
          <c:cat>
            <c:numRef>
              <c:f>'Industry Quit Rates'!$A$14:$A$138</c:f>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f>'Industry Quit Rates'!$B$14:$B$138</c:f>
              <c:numCache>
                <c:formatCode>#0.0</c:formatCode>
                <c:ptCount val="125"/>
                <c:pt idx="0">
                  <c:v>1.7</c:v>
                </c:pt>
                <c:pt idx="1">
                  <c:v>1.8</c:v>
                </c:pt>
                <c:pt idx="2">
                  <c:v>1.8</c:v>
                </c:pt>
                <c:pt idx="3">
                  <c:v>1.8</c:v>
                </c:pt>
                <c:pt idx="4">
                  <c:v>1.8</c:v>
                </c:pt>
                <c:pt idx="5">
                  <c:v>1.8</c:v>
                </c:pt>
                <c:pt idx="6">
                  <c:v>1.7</c:v>
                </c:pt>
                <c:pt idx="7">
                  <c:v>1.7</c:v>
                </c:pt>
                <c:pt idx="8">
                  <c:v>1.6</c:v>
                </c:pt>
                <c:pt idx="9">
                  <c:v>1.7</c:v>
                </c:pt>
                <c:pt idx="10">
                  <c:v>1.7</c:v>
                </c:pt>
                <c:pt idx="11">
                  <c:v>1.7</c:v>
                </c:pt>
                <c:pt idx="12">
                  <c:v>1.9</c:v>
                </c:pt>
                <c:pt idx="13">
                  <c:v>1.9</c:v>
                </c:pt>
                <c:pt idx="14">
                  <c:v>1.8</c:v>
                </c:pt>
                <c:pt idx="15">
                  <c:v>1.9</c:v>
                </c:pt>
                <c:pt idx="16">
                  <c:v>1.8</c:v>
                </c:pt>
                <c:pt idx="17">
                  <c:v>1.8</c:v>
                </c:pt>
                <c:pt idx="18">
                  <c:v>1.9</c:v>
                </c:pt>
                <c:pt idx="19">
                  <c:v>1.9</c:v>
                </c:pt>
                <c:pt idx="20">
                  <c:v>1.9</c:v>
                </c:pt>
                <c:pt idx="21">
                  <c:v>1.9</c:v>
                </c:pt>
                <c:pt idx="22">
                  <c:v>2</c:v>
                </c:pt>
                <c:pt idx="23">
                  <c:v>1.9</c:v>
                </c:pt>
                <c:pt idx="24">
                  <c:v>1.9</c:v>
                </c:pt>
                <c:pt idx="25">
                  <c:v>2</c:v>
                </c:pt>
                <c:pt idx="26">
                  <c:v>2</c:v>
                </c:pt>
                <c:pt idx="27">
                  <c:v>2</c:v>
                </c:pt>
                <c:pt idx="28">
                  <c:v>2</c:v>
                </c:pt>
                <c:pt idx="29">
                  <c:v>2</c:v>
                </c:pt>
                <c:pt idx="30">
                  <c:v>2.1</c:v>
                </c:pt>
                <c:pt idx="31">
                  <c:v>2</c:v>
                </c:pt>
                <c:pt idx="32">
                  <c:v>2.2000000000000002</c:v>
                </c:pt>
                <c:pt idx="33">
                  <c:v>2.2000000000000002</c:v>
                </c:pt>
                <c:pt idx="34">
                  <c:v>2.1</c:v>
                </c:pt>
                <c:pt idx="35">
                  <c:v>2</c:v>
                </c:pt>
                <c:pt idx="36">
                  <c:v>2.2000000000000002</c:v>
                </c:pt>
                <c:pt idx="37">
                  <c:v>2.2000000000000002</c:v>
                </c:pt>
                <c:pt idx="38">
                  <c:v>2.2000000000000002</c:v>
                </c:pt>
                <c:pt idx="39">
                  <c:v>2.1</c:v>
                </c:pt>
                <c:pt idx="40">
                  <c:v>2.2000000000000002</c:v>
                </c:pt>
                <c:pt idx="41">
                  <c:v>2.2000000000000002</c:v>
                </c:pt>
                <c:pt idx="42">
                  <c:v>2.2000000000000002</c:v>
                </c:pt>
                <c:pt idx="43">
                  <c:v>2.2999999999999998</c:v>
                </c:pt>
                <c:pt idx="44">
                  <c:v>2.2000000000000002</c:v>
                </c:pt>
                <c:pt idx="45">
                  <c:v>2.2000000000000002</c:v>
                </c:pt>
                <c:pt idx="46">
                  <c:v>2.2999999999999998</c:v>
                </c:pt>
                <c:pt idx="47">
                  <c:v>2.4</c:v>
                </c:pt>
                <c:pt idx="48">
                  <c:v>2.2000000000000002</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2.4</c:v>
                </c:pt>
                <c:pt idx="58">
                  <c:v>2.2999999999999998</c:v>
                </c:pt>
                <c:pt idx="59">
                  <c:v>2.2999999999999998</c:v>
                </c:pt>
                <c:pt idx="60">
                  <c:v>2.4</c:v>
                </c:pt>
                <c:pt idx="61">
                  <c:v>2.4</c:v>
                </c:pt>
                <c:pt idx="62">
                  <c:v>2.4</c:v>
                </c:pt>
                <c:pt idx="63">
                  <c:v>2.2999999999999998</c:v>
                </c:pt>
                <c:pt idx="64">
                  <c:v>2.4</c:v>
                </c:pt>
                <c:pt idx="65">
                  <c:v>2.4</c:v>
                </c:pt>
                <c:pt idx="66">
                  <c:v>2.4</c:v>
                </c:pt>
                <c:pt idx="67">
                  <c:v>2.4</c:v>
                </c:pt>
                <c:pt idx="68">
                  <c:v>2.4</c:v>
                </c:pt>
                <c:pt idx="69">
                  <c:v>2.4</c:v>
                </c:pt>
                <c:pt idx="70">
                  <c:v>2.4</c:v>
                </c:pt>
                <c:pt idx="71">
                  <c:v>2.4</c:v>
                </c:pt>
                <c:pt idx="72">
                  <c:v>2.2999999999999998</c:v>
                </c:pt>
                <c:pt idx="73">
                  <c:v>2.4</c:v>
                </c:pt>
                <c:pt idx="74">
                  <c:v>2.5</c:v>
                </c:pt>
                <c:pt idx="75">
                  <c:v>2.5</c:v>
                </c:pt>
                <c:pt idx="76">
                  <c:v>2.5</c:v>
                </c:pt>
                <c:pt idx="77">
                  <c:v>2.5</c:v>
                </c:pt>
                <c:pt idx="78">
                  <c:v>2.6</c:v>
                </c:pt>
                <c:pt idx="79">
                  <c:v>2.6</c:v>
                </c:pt>
                <c:pt idx="80">
                  <c:v>2.6</c:v>
                </c:pt>
                <c:pt idx="81">
                  <c:v>2.6</c:v>
                </c:pt>
                <c:pt idx="82">
                  <c:v>2.6</c:v>
                </c:pt>
                <c:pt idx="83">
                  <c:v>2.5</c:v>
                </c:pt>
                <c:pt idx="84">
                  <c:v>2.6</c:v>
                </c:pt>
                <c:pt idx="85">
                  <c:v>2.6</c:v>
                </c:pt>
                <c:pt idx="86">
                  <c:v>2.6</c:v>
                </c:pt>
                <c:pt idx="87">
                  <c:v>2.6</c:v>
                </c:pt>
                <c:pt idx="88">
                  <c:v>2.6</c:v>
                </c:pt>
                <c:pt idx="89">
                  <c:v>2.6</c:v>
                </c:pt>
                <c:pt idx="90">
                  <c:v>2.7</c:v>
                </c:pt>
                <c:pt idx="91">
                  <c:v>2.6</c:v>
                </c:pt>
                <c:pt idx="92">
                  <c:v>2.5</c:v>
                </c:pt>
                <c:pt idx="93">
                  <c:v>2.5</c:v>
                </c:pt>
                <c:pt idx="94">
                  <c:v>2.6</c:v>
                </c:pt>
                <c:pt idx="95">
                  <c:v>2.6</c:v>
                </c:pt>
                <c:pt idx="96">
                  <c:v>2.6</c:v>
                </c:pt>
                <c:pt idx="97">
                  <c:v>2.5</c:v>
                </c:pt>
                <c:pt idx="98">
                  <c:v>2.1</c:v>
                </c:pt>
                <c:pt idx="99">
                  <c:v>1.7</c:v>
                </c:pt>
                <c:pt idx="100">
                  <c:v>1.8</c:v>
                </c:pt>
                <c:pt idx="101">
                  <c:v>2.1</c:v>
                </c:pt>
                <c:pt idx="102">
                  <c:v>2.4</c:v>
                </c:pt>
                <c:pt idx="103">
                  <c:v>2.2999999999999998</c:v>
                </c:pt>
                <c:pt idx="104">
                  <c:v>2.5</c:v>
                </c:pt>
                <c:pt idx="105">
                  <c:v>2.5</c:v>
                </c:pt>
                <c:pt idx="106">
                  <c:v>2.6</c:v>
                </c:pt>
                <c:pt idx="107">
                  <c:v>2.6</c:v>
                </c:pt>
                <c:pt idx="108">
                  <c:v>2.6</c:v>
                </c:pt>
                <c:pt idx="109">
                  <c:v>2.7</c:v>
                </c:pt>
                <c:pt idx="110">
                  <c:v>2.9</c:v>
                </c:pt>
                <c:pt idx="111">
                  <c:v>3.1</c:v>
                </c:pt>
                <c:pt idx="112">
                  <c:v>3</c:v>
                </c:pt>
                <c:pt idx="113">
                  <c:v>3.1</c:v>
                </c:pt>
                <c:pt idx="114">
                  <c:v>3.1</c:v>
                </c:pt>
                <c:pt idx="115">
                  <c:v>3.1</c:v>
                </c:pt>
                <c:pt idx="116">
                  <c:v>3.2</c:v>
                </c:pt>
                <c:pt idx="117">
                  <c:v>3.1</c:v>
                </c:pt>
                <c:pt idx="118">
                  <c:v>3.4</c:v>
                </c:pt>
                <c:pt idx="119">
                  <c:v>3.3</c:v>
                </c:pt>
                <c:pt idx="120">
                  <c:v>3.2</c:v>
                </c:pt>
                <c:pt idx="121">
                  <c:v>3.2</c:v>
                </c:pt>
                <c:pt idx="122">
                  <c:v>3.3</c:v>
                </c:pt>
                <c:pt idx="123">
                  <c:v>3.2</c:v>
                </c:pt>
                <c:pt idx="124">
                  <c:v>3.1</c:v>
                </c:pt>
              </c:numCache>
            </c:numRef>
          </c:val>
          <c:smooth val="0"/>
          <c:extLst xmlns:c15="http://schemas.microsoft.com/office/drawing/2012/chart">
            <c:ext xmlns:c16="http://schemas.microsoft.com/office/drawing/2014/chart" uri="{C3380CC4-5D6E-409C-BE32-E72D297353CC}">
              <c16:uniqueId val="{00000002-7909-42F7-9E4C-76DCD66756E7}"/>
            </c:ext>
          </c:extLst>
        </c:ser>
        <c:dLbls>
          <c:showLegendKey val="0"/>
          <c:showVal val="0"/>
          <c:showCatName val="0"/>
          <c:showSerName val="0"/>
          <c:showPercent val="0"/>
          <c:showBubbleSize val="0"/>
        </c:dLbls>
        <c:marker val="1"/>
        <c:smooth val="0"/>
        <c:axId val="849813711"/>
        <c:axId val="849812463"/>
        <c:extLst>
          <c:ext xmlns:c15="http://schemas.microsoft.com/office/drawing/2012/chart" uri="{02D57815-91ED-43cb-92C2-25804820EDAC}">
            <c15:filteredLineSeries>
              <c15:ser>
                <c:idx val="1"/>
                <c:order val="1"/>
                <c:tx>
                  <c:strRef>
                    <c:extLst>
                      <c:ext uri="{02D57815-91ED-43cb-92C2-25804820EDAC}">
                        <c15:formulaRef>
                          <c15:sqref>'Industry Quit Rates'!$C$1</c15:sqref>
                        </c15:formulaRef>
                      </c:ext>
                    </c:extLst>
                    <c:strCache>
                      <c:ptCount val="1"/>
                      <c:pt idx="0">
                        <c:v>Mining and logging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c:ext uri="{02D57815-91ED-43cb-92C2-25804820EDAC}">
                        <c15:formulaRef>
                          <c15:sqref>'Industry Quit Rates'!$C$14:$C$138</c15:sqref>
                        </c15:formulaRef>
                      </c:ext>
                    </c:extLst>
                    <c:numCache>
                      <c:formatCode>#0.0</c:formatCode>
                      <c:ptCount val="125"/>
                      <c:pt idx="0">
                        <c:v>2</c:v>
                      </c:pt>
                      <c:pt idx="1">
                        <c:v>1.8</c:v>
                      </c:pt>
                      <c:pt idx="2">
                        <c:v>1.7</c:v>
                      </c:pt>
                      <c:pt idx="3">
                        <c:v>2</c:v>
                      </c:pt>
                      <c:pt idx="4">
                        <c:v>1.8</c:v>
                      </c:pt>
                      <c:pt idx="5">
                        <c:v>1.6</c:v>
                      </c:pt>
                      <c:pt idx="6">
                        <c:v>2.1</c:v>
                      </c:pt>
                      <c:pt idx="7">
                        <c:v>1.9</c:v>
                      </c:pt>
                      <c:pt idx="8">
                        <c:v>1.8</c:v>
                      </c:pt>
                      <c:pt idx="9">
                        <c:v>2.8</c:v>
                      </c:pt>
                      <c:pt idx="10">
                        <c:v>1.6</c:v>
                      </c:pt>
                      <c:pt idx="11">
                        <c:v>1.6</c:v>
                      </c:pt>
                      <c:pt idx="12">
                        <c:v>1.4</c:v>
                      </c:pt>
                      <c:pt idx="13">
                        <c:v>1.5</c:v>
                      </c:pt>
                      <c:pt idx="14">
                        <c:v>1.9</c:v>
                      </c:pt>
                      <c:pt idx="15">
                        <c:v>1.6</c:v>
                      </c:pt>
                      <c:pt idx="16">
                        <c:v>1.6</c:v>
                      </c:pt>
                      <c:pt idx="17">
                        <c:v>2</c:v>
                      </c:pt>
                      <c:pt idx="18">
                        <c:v>1.6</c:v>
                      </c:pt>
                      <c:pt idx="19">
                        <c:v>1.3</c:v>
                      </c:pt>
                      <c:pt idx="20">
                        <c:v>1.3</c:v>
                      </c:pt>
                      <c:pt idx="21">
                        <c:v>1.3</c:v>
                      </c:pt>
                      <c:pt idx="22">
                        <c:v>1.4</c:v>
                      </c:pt>
                      <c:pt idx="23">
                        <c:v>2</c:v>
                      </c:pt>
                      <c:pt idx="24">
                        <c:v>1.4</c:v>
                      </c:pt>
                      <c:pt idx="25">
                        <c:v>1.8</c:v>
                      </c:pt>
                      <c:pt idx="26">
                        <c:v>1.8</c:v>
                      </c:pt>
                      <c:pt idx="27">
                        <c:v>2</c:v>
                      </c:pt>
                      <c:pt idx="28">
                        <c:v>1.7</c:v>
                      </c:pt>
                      <c:pt idx="29">
                        <c:v>1.7</c:v>
                      </c:pt>
                      <c:pt idx="30">
                        <c:v>1.6</c:v>
                      </c:pt>
                      <c:pt idx="31">
                        <c:v>1.6</c:v>
                      </c:pt>
                      <c:pt idx="32">
                        <c:v>1.6</c:v>
                      </c:pt>
                      <c:pt idx="33">
                        <c:v>1.8</c:v>
                      </c:pt>
                      <c:pt idx="34">
                        <c:v>1.8</c:v>
                      </c:pt>
                      <c:pt idx="35">
                        <c:v>1.5</c:v>
                      </c:pt>
                      <c:pt idx="36">
                        <c:v>1.5</c:v>
                      </c:pt>
                      <c:pt idx="37">
                        <c:v>1.4</c:v>
                      </c:pt>
                      <c:pt idx="38">
                        <c:v>1.6</c:v>
                      </c:pt>
                      <c:pt idx="39">
                        <c:v>1.6</c:v>
                      </c:pt>
                      <c:pt idx="40">
                        <c:v>2.2999999999999998</c:v>
                      </c:pt>
                      <c:pt idx="41">
                        <c:v>1.7</c:v>
                      </c:pt>
                      <c:pt idx="42">
                        <c:v>1.9</c:v>
                      </c:pt>
                      <c:pt idx="43">
                        <c:v>2</c:v>
                      </c:pt>
                      <c:pt idx="44">
                        <c:v>1.9</c:v>
                      </c:pt>
                      <c:pt idx="45">
                        <c:v>1.9</c:v>
                      </c:pt>
                      <c:pt idx="46">
                        <c:v>2.1</c:v>
                      </c:pt>
                      <c:pt idx="47">
                        <c:v>2</c:v>
                      </c:pt>
                      <c:pt idx="48">
                        <c:v>2.8</c:v>
                      </c:pt>
                      <c:pt idx="49">
                        <c:v>1.8</c:v>
                      </c:pt>
                      <c:pt idx="50">
                        <c:v>2</c:v>
                      </c:pt>
                      <c:pt idx="51">
                        <c:v>1.7</c:v>
                      </c:pt>
                      <c:pt idx="52">
                        <c:v>1.8</c:v>
                      </c:pt>
                      <c:pt idx="53">
                        <c:v>2.2000000000000002</c:v>
                      </c:pt>
                      <c:pt idx="54">
                        <c:v>1.6</c:v>
                      </c:pt>
                      <c:pt idx="55">
                        <c:v>2</c:v>
                      </c:pt>
                      <c:pt idx="56">
                        <c:v>2.2000000000000002</c:v>
                      </c:pt>
                      <c:pt idx="57">
                        <c:v>2</c:v>
                      </c:pt>
                      <c:pt idx="58">
                        <c:v>2.1</c:v>
                      </c:pt>
                      <c:pt idx="59">
                        <c:v>1.9</c:v>
                      </c:pt>
                      <c:pt idx="60">
                        <c:v>1.9</c:v>
                      </c:pt>
                      <c:pt idx="61">
                        <c:v>2</c:v>
                      </c:pt>
                      <c:pt idx="62">
                        <c:v>1.8</c:v>
                      </c:pt>
                      <c:pt idx="63">
                        <c:v>1.3</c:v>
                      </c:pt>
                      <c:pt idx="64">
                        <c:v>2.1</c:v>
                      </c:pt>
                      <c:pt idx="65">
                        <c:v>2.2000000000000002</c:v>
                      </c:pt>
                      <c:pt idx="66">
                        <c:v>2.5</c:v>
                      </c:pt>
                      <c:pt idx="67">
                        <c:v>1.9</c:v>
                      </c:pt>
                      <c:pt idx="68">
                        <c:v>2.5</c:v>
                      </c:pt>
                      <c:pt idx="69">
                        <c:v>2.7</c:v>
                      </c:pt>
                      <c:pt idx="70">
                        <c:v>2.1</c:v>
                      </c:pt>
                      <c:pt idx="71">
                        <c:v>2.6</c:v>
                      </c:pt>
                      <c:pt idx="72">
                        <c:v>3</c:v>
                      </c:pt>
                      <c:pt idx="73">
                        <c:v>3</c:v>
                      </c:pt>
                      <c:pt idx="74">
                        <c:v>2.5</c:v>
                      </c:pt>
                      <c:pt idx="75">
                        <c:v>2.9</c:v>
                      </c:pt>
                      <c:pt idx="76">
                        <c:v>3.1</c:v>
                      </c:pt>
                      <c:pt idx="77">
                        <c:v>2.9</c:v>
                      </c:pt>
                      <c:pt idx="78">
                        <c:v>2.9</c:v>
                      </c:pt>
                      <c:pt idx="79">
                        <c:v>2.6</c:v>
                      </c:pt>
                      <c:pt idx="80">
                        <c:v>3</c:v>
                      </c:pt>
                      <c:pt idx="81">
                        <c:v>2.5</c:v>
                      </c:pt>
                      <c:pt idx="82">
                        <c:v>2.6</c:v>
                      </c:pt>
                      <c:pt idx="83">
                        <c:v>3.1</c:v>
                      </c:pt>
                      <c:pt idx="84">
                        <c:v>2.2999999999999998</c:v>
                      </c:pt>
                      <c:pt idx="85">
                        <c:v>2.9</c:v>
                      </c:pt>
                      <c:pt idx="86">
                        <c:v>2.9</c:v>
                      </c:pt>
                      <c:pt idx="87">
                        <c:v>2.4</c:v>
                      </c:pt>
                      <c:pt idx="88">
                        <c:v>1.9</c:v>
                      </c:pt>
                      <c:pt idx="89">
                        <c:v>1.8</c:v>
                      </c:pt>
                      <c:pt idx="90">
                        <c:v>1.9</c:v>
                      </c:pt>
                      <c:pt idx="91">
                        <c:v>2</c:v>
                      </c:pt>
                      <c:pt idx="92">
                        <c:v>1.6</c:v>
                      </c:pt>
                      <c:pt idx="93">
                        <c:v>1.7</c:v>
                      </c:pt>
                      <c:pt idx="94">
                        <c:v>1.9</c:v>
                      </c:pt>
                      <c:pt idx="95">
                        <c:v>1.8</c:v>
                      </c:pt>
                      <c:pt idx="96">
                        <c:v>2.1</c:v>
                      </c:pt>
                      <c:pt idx="97">
                        <c:v>1.8</c:v>
                      </c:pt>
                      <c:pt idx="98">
                        <c:v>1.3</c:v>
                      </c:pt>
                      <c:pt idx="99">
                        <c:v>1</c:v>
                      </c:pt>
                      <c:pt idx="100">
                        <c:v>1.3</c:v>
                      </c:pt>
                      <c:pt idx="101">
                        <c:v>1.5</c:v>
                      </c:pt>
                      <c:pt idx="102">
                        <c:v>1.4</c:v>
                      </c:pt>
                      <c:pt idx="103">
                        <c:v>1.2</c:v>
                      </c:pt>
                      <c:pt idx="104">
                        <c:v>1.4</c:v>
                      </c:pt>
                      <c:pt idx="105">
                        <c:v>1.4</c:v>
                      </c:pt>
                      <c:pt idx="106">
                        <c:v>1.7</c:v>
                      </c:pt>
                      <c:pt idx="107">
                        <c:v>1.3</c:v>
                      </c:pt>
                      <c:pt idx="108">
                        <c:v>1.3</c:v>
                      </c:pt>
                      <c:pt idx="109">
                        <c:v>1.7</c:v>
                      </c:pt>
                      <c:pt idx="110">
                        <c:v>1.7</c:v>
                      </c:pt>
                      <c:pt idx="111">
                        <c:v>1.8</c:v>
                      </c:pt>
                      <c:pt idx="112">
                        <c:v>1.5</c:v>
                      </c:pt>
                      <c:pt idx="113">
                        <c:v>1.9</c:v>
                      </c:pt>
                      <c:pt idx="114">
                        <c:v>1.6</c:v>
                      </c:pt>
                      <c:pt idx="115">
                        <c:v>1.7</c:v>
                      </c:pt>
                      <c:pt idx="116">
                        <c:v>1.7</c:v>
                      </c:pt>
                      <c:pt idx="117">
                        <c:v>1.9</c:v>
                      </c:pt>
                      <c:pt idx="118">
                        <c:v>1.7</c:v>
                      </c:pt>
                      <c:pt idx="119">
                        <c:v>2.1</c:v>
                      </c:pt>
                      <c:pt idx="120">
                        <c:v>2.2999999999999998</c:v>
                      </c:pt>
                      <c:pt idx="121">
                        <c:v>2.2999999999999998</c:v>
                      </c:pt>
                      <c:pt idx="122">
                        <c:v>2.4</c:v>
                      </c:pt>
                      <c:pt idx="123">
                        <c:v>2.2000000000000002</c:v>
                      </c:pt>
                      <c:pt idx="124">
                        <c:v>2.6</c:v>
                      </c:pt>
                    </c:numCache>
                  </c:numRef>
                </c:val>
                <c:smooth val="0"/>
                <c:extLst>
                  <c:ext xmlns:c16="http://schemas.microsoft.com/office/drawing/2014/chart" uri="{C3380CC4-5D6E-409C-BE32-E72D297353CC}">
                    <c16:uniqueId val="{00000003-7909-42F7-9E4C-76DCD66756E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'Industry Quit Rates'!$D$1</c15:sqref>
                        </c15:formulaRef>
                      </c:ext>
                    </c:extLst>
                    <c:strCache>
                      <c:ptCount val="1"/>
                      <c:pt idx="0">
                        <c:v>Construction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Rates'!$D$14:$D$138</c15:sqref>
                        </c15:formulaRef>
                      </c:ext>
                    </c:extLst>
                    <c:numCache>
                      <c:formatCode>#0.0</c:formatCode>
                      <c:ptCount val="125"/>
                      <c:pt idx="0">
                        <c:v>1.4</c:v>
                      </c:pt>
                      <c:pt idx="1">
                        <c:v>1.4</c:v>
                      </c:pt>
                      <c:pt idx="2">
                        <c:v>1.6</c:v>
                      </c:pt>
                      <c:pt idx="3">
                        <c:v>1.3</c:v>
                      </c:pt>
                      <c:pt idx="4">
                        <c:v>1.4</c:v>
                      </c:pt>
                      <c:pt idx="5">
                        <c:v>1.6</c:v>
                      </c:pt>
                      <c:pt idx="6">
                        <c:v>1.4</c:v>
                      </c:pt>
                      <c:pt idx="7">
                        <c:v>1.2</c:v>
                      </c:pt>
                      <c:pt idx="8">
                        <c:v>1.3</c:v>
                      </c:pt>
                      <c:pt idx="9">
                        <c:v>1.8</c:v>
                      </c:pt>
                      <c:pt idx="10">
                        <c:v>1.8</c:v>
                      </c:pt>
                      <c:pt idx="11">
                        <c:v>1.3</c:v>
                      </c:pt>
                      <c:pt idx="12">
                        <c:v>2.2999999999999998</c:v>
                      </c:pt>
                      <c:pt idx="13">
                        <c:v>1.8</c:v>
                      </c:pt>
                      <c:pt idx="14">
                        <c:v>1.6</c:v>
                      </c:pt>
                      <c:pt idx="15">
                        <c:v>1.6</c:v>
                      </c:pt>
                      <c:pt idx="16">
                        <c:v>1.6</c:v>
                      </c:pt>
                      <c:pt idx="17">
                        <c:v>1.7</c:v>
                      </c:pt>
                      <c:pt idx="18">
                        <c:v>1.8</c:v>
                      </c:pt>
                      <c:pt idx="19">
                        <c:v>1.6</c:v>
                      </c:pt>
                      <c:pt idx="20">
                        <c:v>1.6</c:v>
                      </c:pt>
                      <c:pt idx="21">
                        <c:v>1.6</c:v>
                      </c:pt>
                      <c:pt idx="22">
                        <c:v>1.3</c:v>
                      </c:pt>
                      <c:pt idx="23">
                        <c:v>1.3</c:v>
                      </c:pt>
                      <c:pt idx="24">
                        <c:v>1.6</c:v>
                      </c:pt>
                      <c:pt idx="25">
                        <c:v>1.6</c:v>
                      </c:pt>
                      <c:pt idx="26">
                        <c:v>1.5</c:v>
                      </c:pt>
                      <c:pt idx="27">
                        <c:v>1.7</c:v>
                      </c:pt>
                      <c:pt idx="28">
                        <c:v>2</c:v>
                      </c:pt>
                      <c:pt idx="29">
                        <c:v>1.9</c:v>
                      </c:pt>
                      <c:pt idx="30">
                        <c:v>1.8</c:v>
                      </c:pt>
                      <c:pt idx="31">
                        <c:v>2</c:v>
                      </c:pt>
                      <c:pt idx="32">
                        <c:v>1.7</c:v>
                      </c:pt>
                      <c:pt idx="33">
                        <c:v>1.7</c:v>
                      </c:pt>
                      <c:pt idx="34">
                        <c:v>1.5</c:v>
                      </c:pt>
                      <c:pt idx="35">
                        <c:v>1.9</c:v>
                      </c:pt>
                      <c:pt idx="36">
                        <c:v>1.7</c:v>
                      </c:pt>
                      <c:pt idx="37">
                        <c:v>1.7</c:v>
                      </c:pt>
                      <c:pt idx="38">
                        <c:v>1.8</c:v>
                      </c:pt>
                      <c:pt idx="39">
                        <c:v>1.9</c:v>
                      </c:pt>
                      <c:pt idx="40">
                        <c:v>1.8</c:v>
                      </c:pt>
                      <c:pt idx="41">
                        <c:v>1.7</c:v>
                      </c:pt>
                      <c:pt idx="42">
                        <c:v>1.7</c:v>
                      </c:pt>
                      <c:pt idx="43">
                        <c:v>1.5</c:v>
                      </c:pt>
                      <c:pt idx="44">
                        <c:v>1.8</c:v>
                      </c:pt>
                      <c:pt idx="45">
                        <c:v>1.5</c:v>
                      </c:pt>
                      <c:pt idx="46">
                        <c:v>1.9</c:v>
                      </c:pt>
                      <c:pt idx="47">
                        <c:v>1.9</c:v>
                      </c:pt>
                      <c:pt idx="48">
                        <c:v>1.4</c:v>
                      </c:pt>
                      <c:pt idx="49">
                        <c:v>1.6</c:v>
                      </c:pt>
                      <c:pt idx="50">
                        <c:v>2.1</c:v>
                      </c:pt>
                      <c:pt idx="51">
                        <c:v>1.7</c:v>
                      </c:pt>
                      <c:pt idx="52">
                        <c:v>1.8</c:v>
                      </c:pt>
                      <c:pt idx="53">
                        <c:v>1.8</c:v>
                      </c:pt>
                      <c:pt idx="54">
                        <c:v>1.9</c:v>
                      </c:pt>
                      <c:pt idx="55">
                        <c:v>2.2000000000000002</c:v>
                      </c:pt>
                      <c:pt idx="56">
                        <c:v>1.6</c:v>
                      </c:pt>
                      <c:pt idx="57">
                        <c:v>1.9</c:v>
                      </c:pt>
                      <c:pt idx="58">
                        <c:v>2.2000000000000002</c:v>
                      </c:pt>
                      <c:pt idx="59">
                        <c:v>2</c:v>
                      </c:pt>
                      <c:pt idx="60">
                        <c:v>2.2000000000000002</c:v>
                      </c:pt>
                      <c:pt idx="61">
                        <c:v>2.2999999999999998</c:v>
                      </c:pt>
                      <c:pt idx="62">
                        <c:v>2.4</c:v>
                      </c:pt>
                      <c:pt idx="63">
                        <c:v>2.2999999999999998</c:v>
                      </c:pt>
                      <c:pt idx="64">
                        <c:v>2.1</c:v>
                      </c:pt>
                      <c:pt idx="65">
                        <c:v>2</c:v>
                      </c:pt>
                      <c:pt idx="66">
                        <c:v>2.2000000000000002</c:v>
                      </c:pt>
                      <c:pt idx="67">
                        <c:v>2.2000000000000002</c:v>
                      </c:pt>
                      <c:pt idx="68">
                        <c:v>2.4</c:v>
                      </c:pt>
                      <c:pt idx="69">
                        <c:v>2.6</c:v>
                      </c:pt>
                      <c:pt idx="70">
                        <c:v>2</c:v>
                      </c:pt>
                      <c:pt idx="71">
                        <c:v>2.1</c:v>
                      </c:pt>
                      <c:pt idx="72">
                        <c:v>2.2000000000000002</c:v>
                      </c:pt>
                      <c:pt idx="73">
                        <c:v>2.1</c:v>
                      </c:pt>
                      <c:pt idx="74">
                        <c:v>2.2000000000000002</c:v>
                      </c:pt>
                      <c:pt idx="75">
                        <c:v>2.2999999999999998</c:v>
                      </c:pt>
                      <c:pt idx="76">
                        <c:v>2.2999999999999998</c:v>
                      </c:pt>
                      <c:pt idx="77">
                        <c:v>2.4</c:v>
                      </c:pt>
                      <c:pt idx="78">
                        <c:v>2.8</c:v>
                      </c:pt>
                      <c:pt idx="79">
                        <c:v>2.5</c:v>
                      </c:pt>
                      <c:pt idx="80">
                        <c:v>2.2000000000000002</c:v>
                      </c:pt>
                      <c:pt idx="81">
                        <c:v>2.2999999999999998</c:v>
                      </c:pt>
                      <c:pt idx="82">
                        <c:v>2.5</c:v>
                      </c:pt>
                      <c:pt idx="83">
                        <c:v>2.4</c:v>
                      </c:pt>
                      <c:pt idx="84">
                        <c:v>2.5</c:v>
                      </c:pt>
                      <c:pt idx="85">
                        <c:v>2.7</c:v>
                      </c:pt>
                      <c:pt idx="86">
                        <c:v>2</c:v>
                      </c:pt>
                      <c:pt idx="87">
                        <c:v>1.9</c:v>
                      </c:pt>
                      <c:pt idx="88">
                        <c:v>2.2000000000000002</c:v>
                      </c:pt>
                      <c:pt idx="89">
                        <c:v>2.4</c:v>
                      </c:pt>
                      <c:pt idx="90">
                        <c:v>2.2999999999999998</c:v>
                      </c:pt>
                      <c:pt idx="91">
                        <c:v>2.2999999999999998</c:v>
                      </c:pt>
                      <c:pt idx="92">
                        <c:v>2.5</c:v>
                      </c:pt>
                      <c:pt idx="93">
                        <c:v>2.5</c:v>
                      </c:pt>
                      <c:pt idx="94">
                        <c:v>2.2000000000000002</c:v>
                      </c:pt>
                      <c:pt idx="95">
                        <c:v>2.2000000000000002</c:v>
                      </c:pt>
                      <c:pt idx="96">
                        <c:v>2.2000000000000002</c:v>
                      </c:pt>
                      <c:pt idx="97">
                        <c:v>1.9</c:v>
                      </c:pt>
                      <c:pt idx="98">
                        <c:v>1.7</c:v>
                      </c:pt>
                      <c:pt idx="99">
                        <c:v>1.5</c:v>
                      </c:pt>
                      <c:pt idx="100">
                        <c:v>1.6</c:v>
                      </c:pt>
                      <c:pt idx="101">
                        <c:v>1.9</c:v>
                      </c:pt>
                      <c:pt idx="102">
                        <c:v>1.9</c:v>
                      </c:pt>
                      <c:pt idx="103">
                        <c:v>1.4</c:v>
                      </c:pt>
                      <c:pt idx="104">
                        <c:v>2</c:v>
                      </c:pt>
                      <c:pt idx="105">
                        <c:v>1.7</c:v>
                      </c:pt>
                      <c:pt idx="106">
                        <c:v>2.1</c:v>
                      </c:pt>
                      <c:pt idx="107">
                        <c:v>2.1</c:v>
                      </c:pt>
                      <c:pt idx="108">
                        <c:v>1.9</c:v>
                      </c:pt>
                      <c:pt idx="109">
                        <c:v>2.2999999999999998</c:v>
                      </c:pt>
                      <c:pt idx="110">
                        <c:v>2.5</c:v>
                      </c:pt>
                      <c:pt idx="111">
                        <c:v>2.5</c:v>
                      </c:pt>
                      <c:pt idx="112">
                        <c:v>2.4</c:v>
                      </c:pt>
                      <c:pt idx="113">
                        <c:v>2.4</c:v>
                      </c:pt>
                      <c:pt idx="114">
                        <c:v>2.6</c:v>
                      </c:pt>
                      <c:pt idx="115">
                        <c:v>2.6</c:v>
                      </c:pt>
                      <c:pt idx="116">
                        <c:v>2.5</c:v>
                      </c:pt>
                      <c:pt idx="117">
                        <c:v>2.5</c:v>
                      </c:pt>
                      <c:pt idx="118">
                        <c:v>2.9</c:v>
                      </c:pt>
                      <c:pt idx="119">
                        <c:v>2.5</c:v>
                      </c:pt>
                      <c:pt idx="120">
                        <c:v>2.2999999999999998</c:v>
                      </c:pt>
                      <c:pt idx="121">
                        <c:v>2.2999999999999998</c:v>
                      </c:pt>
                      <c:pt idx="122">
                        <c:v>3.3</c:v>
                      </c:pt>
                      <c:pt idx="123">
                        <c:v>2.8</c:v>
                      </c:pt>
                      <c:pt idx="124">
                        <c:v>2.9</c:v>
                      </c:pt>
                    </c:numCache>
                  </c:numRef>
                </c:val>
                <c:smooth val="0"/>
                <c:extLst xmlns:c15="http://schemas.microsoft.com/office/drawing/2012/chart">
                  <c:ext xmlns:c16="http://schemas.microsoft.com/office/drawing/2014/chart" uri="{C3380CC4-5D6E-409C-BE32-E72D297353CC}">
                    <c16:uniqueId val="{00000004-7909-42F7-9E4C-76DCD66756E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'Industry Quit Rates'!$E$1</c15:sqref>
                        </c15:formulaRef>
                      </c:ext>
                    </c:extLst>
                    <c:strCache>
                      <c:ptCount val="1"/>
                      <c:pt idx="0">
                        <c:v>Manufacturing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Rates'!$E$14:$E$138</c15:sqref>
                        </c15:formulaRef>
                      </c:ext>
                    </c:extLst>
                    <c:numCache>
                      <c:formatCode>#0.0</c:formatCode>
                      <c:ptCount val="125"/>
                      <c:pt idx="0">
                        <c:v>0.9</c:v>
                      </c:pt>
                      <c:pt idx="1">
                        <c:v>0.9</c:v>
                      </c:pt>
                      <c:pt idx="2">
                        <c:v>0.9</c:v>
                      </c:pt>
                      <c:pt idx="3">
                        <c:v>0.9</c:v>
                      </c:pt>
                      <c:pt idx="4">
                        <c:v>0.9</c:v>
                      </c:pt>
                      <c:pt idx="5">
                        <c:v>0.9</c:v>
                      </c:pt>
                      <c:pt idx="6">
                        <c:v>0.9</c:v>
                      </c:pt>
                      <c:pt idx="7">
                        <c:v>0.9</c:v>
                      </c:pt>
                      <c:pt idx="8">
                        <c:v>0.9</c:v>
                      </c:pt>
                      <c:pt idx="9">
                        <c:v>0.9</c:v>
                      </c:pt>
                      <c:pt idx="10">
                        <c:v>0.9</c:v>
                      </c:pt>
                      <c:pt idx="11">
                        <c:v>0.9</c:v>
                      </c:pt>
                      <c:pt idx="12">
                        <c:v>0.8</c:v>
                      </c:pt>
                      <c:pt idx="13">
                        <c:v>0.9</c:v>
                      </c:pt>
                      <c:pt idx="14">
                        <c:v>0.8</c:v>
                      </c:pt>
                      <c:pt idx="15">
                        <c:v>1</c:v>
                      </c:pt>
                      <c:pt idx="16">
                        <c:v>1</c:v>
                      </c:pt>
                      <c:pt idx="17">
                        <c:v>0.9</c:v>
                      </c:pt>
                      <c:pt idx="18">
                        <c:v>1</c:v>
                      </c:pt>
                      <c:pt idx="19">
                        <c:v>0.9</c:v>
                      </c:pt>
                      <c:pt idx="20">
                        <c:v>1</c:v>
                      </c:pt>
                      <c:pt idx="21">
                        <c:v>0.9</c:v>
                      </c:pt>
                      <c:pt idx="22">
                        <c:v>1</c:v>
                      </c:pt>
                      <c:pt idx="23">
                        <c:v>0.9</c:v>
                      </c:pt>
                      <c:pt idx="24">
                        <c:v>0.9</c:v>
                      </c:pt>
                      <c:pt idx="25">
                        <c:v>0.9</c:v>
                      </c:pt>
                      <c:pt idx="26">
                        <c:v>1</c:v>
                      </c:pt>
                      <c:pt idx="27">
                        <c:v>0.9</c:v>
                      </c:pt>
                      <c:pt idx="28">
                        <c:v>1</c:v>
                      </c:pt>
                      <c:pt idx="29">
                        <c:v>0.9</c:v>
                      </c:pt>
                      <c:pt idx="30">
                        <c:v>1.1000000000000001</c:v>
                      </c:pt>
                      <c:pt idx="31">
                        <c:v>0.9</c:v>
                      </c:pt>
                      <c:pt idx="32">
                        <c:v>1.1000000000000001</c:v>
                      </c:pt>
                      <c:pt idx="33">
                        <c:v>1.1000000000000001</c:v>
                      </c:pt>
                      <c:pt idx="34">
                        <c:v>0.9</c:v>
                      </c:pt>
                      <c:pt idx="35">
                        <c:v>1.1000000000000001</c:v>
                      </c:pt>
                      <c:pt idx="36">
                        <c:v>1.2</c:v>
                      </c:pt>
                      <c:pt idx="37">
                        <c:v>1</c:v>
                      </c:pt>
                      <c:pt idx="38">
                        <c:v>1</c:v>
                      </c:pt>
                      <c:pt idx="39">
                        <c:v>1.1000000000000001</c:v>
                      </c:pt>
                      <c:pt idx="40">
                        <c:v>1</c:v>
                      </c:pt>
                      <c:pt idx="41">
                        <c:v>1.1000000000000001</c:v>
                      </c:pt>
                      <c:pt idx="42">
                        <c:v>1</c:v>
                      </c:pt>
                      <c:pt idx="43">
                        <c:v>1.1000000000000001</c:v>
                      </c:pt>
                      <c:pt idx="44">
                        <c:v>1.2</c:v>
                      </c:pt>
                      <c:pt idx="45">
                        <c:v>1.1000000000000001</c:v>
                      </c:pt>
                      <c:pt idx="46">
                        <c:v>1.1000000000000001</c:v>
                      </c:pt>
                      <c:pt idx="47">
                        <c:v>1.1000000000000001</c:v>
                      </c:pt>
                      <c:pt idx="48">
                        <c:v>1.2</c:v>
                      </c:pt>
                      <c:pt idx="49">
                        <c:v>1.2</c:v>
                      </c:pt>
                      <c:pt idx="50">
                        <c:v>1.2</c:v>
                      </c:pt>
                      <c:pt idx="51">
                        <c:v>1.1000000000000001</c:v>
                      </c:pt>
                      <c:pt idx="52">
                        <c:v>1.1000000000000001</c:v>
                      </c:pt>
                      <c:pt idx="53">
                        <c:v>1.1000000000000001</c:v>
                      </c:pt>
                      <c:pt idx="54">
                        <c:v>1.2</c:v>
                      </c:pt>
                      <c:pt idx="55">
                        <c:v>1.2</c:v>
                      </c:pt>
                      <c:pt idx="56">
                        <c:v>1.2</c:v>
                      </c:pt>
                      <c:pt idx="57">
                        <c:v>1.3</c:v>
                      </c:pt>
                      <c:pt idx="58">
                        <c:v>1.3</c:v>
                      </c:pt>
                      <c:pt idx="59">
                        <c:v>1.3</c:v>
                      </c:pt>
                      <c:pt idx="60">
                        <c:v>1.4</c:v>
                      </c:pt>
                      <c:pt idx="61">
                        <c:v>1.4</c:v>
                      </c:pt>
                      <c:pt idx="62">
                        <c:v>1.5</c:v>
                      </c:pt>
                      <c:pt idx="63">
                        <c:v>1.5</c:v>
                      </c:pt>
                      <c:pt idx="64">
                        <c:v>1.6</c:v>
                      </c:pt>
                      <c:pt idx="65">
                        <c:v>1.6</c:v>
                      </c:pt>
                      <c:pt idx="66">
                        <c:v>1.6</c:v>
                      </c:pt>
                      <c:pt idx="67">
                        <c:v>1.5</c:v>
                      </c:pt>
                      <c:pt idx="68">
                        <c:v>1.5</c:v>
                      </c:pt>
                      <c:pt idx="69">
                        <c:v>1.6</c:v>
                      </c:pt>
                      <c:pt idx="70">
                        <c:v>1.6</c:v>
                      </c:pt>
                      <c:pt idx="71">
                        <c:v>1.7</c:v>
                      </c:pt>
                      <c:pt idx="72">
                        <c:v>1.7</c:v>
                      </c:pt>
                      <c:pt idx="73">
                        <c:v>1.7</c:v>
                      </c:pt>
                      <c:pt idx="74">
                        <c:v>1.7</c:v>
                      </c:pt>
                      <c:pt idx="75">
                        <c:v>1.6</c:v>
                      </c:pt>
                      <c:pt idx="76">
                        <c:v>1.6</c:v>
                      </c:pt>
                      <c:pt idx="77">
                        <c:v>1.6</c:v>
                      </c:pt>
                      <c:pt idx="78">
                        <c:v>1.7</c:v>
                      </c:pt>
                      <c:pt idx="79">
                        <c:v>1.6</c:v>
                      </c:pt>
                      <c:pt idx="80">
                        <c:v>1.6</c:v>
                      </c:pt>
                      <c:pt idx="81">
                        <c:v>1.6</c:v>
                      </c:pt>
                      <c:pt idx="82">
                        <c:v>1.7</c:v>
                      </c:pt>
                      <c:pt idx="83">
                        <c:v>1.5</c:v>
                      </c:pt>
                      <c:pt idx="84">
                        <c:v>1.7</c:v>
                      </c:pt>
                      <c:pt idx="85">
                        <c:v>1.7</c:v>
                      </c:pt>
                      <c:pt idx="86">
                        <c:v>1.7</c:v>
                      </c:pt>
                      <c:pt idx="87">
                        <c:v>1.7</c:v>
                      </c:pt>
                      <c:pt idx="88">
                        <c:v>1.6</c:v>
                      </c:pt>
                      <c:pt idx="89">
                        <c:v>1.6</c:v>
                      </c:pt>
                      <c:pt idx="90">
                        <c:v>1.5</c:v>
                      </c:pt>
                      <c:pt idx="91">
                        <c:v>1.5</c:v>
                      </c:pt>
                      <c:pt idx="92">
                        <c:v>1.7</c:v>
                      </c:pt>
                      <c:pt idx="93">
                        <c:v>1.6</c:v>
                      </c:pt>
                      <c:pt idx="94">
                        <c:v>1.6</c:v>
                      </c:pt>
                      <c:pt idx="95">
                        <c:v>1.6</c:v>
                      </c:pt>
                      <c:pt idx="96">
                        <c:v>1.5</c:v>
                      </c:pt>
                      <c:pt idx="97">
                        <c:v>1.5</c:v>
                      </c:pt>
                      <c:pt idx="98">
                        <c:v>1.2</c:v>
                      </c:pt>
                      <c:pt idx="99">
                        <c:v>0.9</c:v>
                      </c:pt>
                      <c:pt idx="100">
                        <c:v>1.3</c:v>
                      </c:pt>
                      <c:pt idx="101">
                        <c:v>1.6</c:v>
                      </c:pt>
                      <c:pt idx="102">
                        <c:v>1.6</c:v>
                      </c:pt>
                      <c:pt idx="103">
                        <c:v>1.8</c:v>
                      </c:pt>
                      <c:pt idx="104">
                        <c:v>1.9</c:v>
                      </c:pt>
                      <c:pt idx="105">
                        <c:v>2</c:v>
                      </c:pt>
                      <c:pt idx="106">
                        <c:v>2.1</c:v>
                      </c:pt>
                      <c:pt idx="107">
                        <c:v>2.1</c:v>
                      </c:pt>
                      <c:pt idx="108">
                        <c:v>2.1</c:v>
                      </c:pt>
                      <c:pt idx="109">
                        <c:v>2.2000000000000002</c:v>
                      </c:pt>
                      <c:pt idx="110">
                        <c:v>2.2999999999999998</c:v>
                      </c:pt>
                      <c:pt idx="111">
                        <c:v>2.4</c:v>
                      </c:pt>
                      <c:pt idx="112">
                        <c:v>2.1</c:v>
                      </c:pt>
                      <c:pt idx="113">
                        <c:v>2.5</c:v>
                      </c:pt>
                      <c:pt idx="114">
                        <c:v>2.2999999999999998</c:v>
                      </c:pt>
                      <c:pt idx="115">
                        <c:v>2.2999999999999998</c:v>
                      </c:pt>
                      <c:pt idx="116">
                        <c:v>2.5</c:v>
                      </c:pt>
                      <c:pt idx="117">
                        <c:v>2.4</c:v>
                      </c:pt>
                      <c:pt idx="118">
                        <c:v>2.4</c:v>
                      </c:pt>
                      <c:pt idx="119">
                        <c:v>2.6</c:v>
                      </c:pt>
                      <c:pt idx="120">
                        <c:v>2.5</c:v>
                      </c:pt>
                      <c:pt idx="121">
                        <c:v>2.7</c:v>
                      </c:pt>
                      <c:pt idx="122">
                        <c:v>2.9</c:v>
                      </c:pt>
                      <c:pt idx="123">
                        <c:v>2.6</c:v>
                      </c:pt>
                      <c:pt idx="124">
                        <c:v>2.6</c:v>
                      </c:pt>
                    </c:numCache>
                  </c:numRef>
                </c:val>
                <c:smooth val="0"/>
                <c:extLst xmlns:c15="http://schemas.microsoft.com/office/drawing/2012/chart">
                  <c:ext xmlns:c16="http://schemas.microsoft.com/office/drawing/2014/chart" uri="{C3380CC4-5D6E-409C-BE32-E72D297353CC}">
                    <c16:uniqueId val="{00000005-7909-42F7-9E4C-76DCD66756E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'Industry Quit Rates'!$F$1</c15:sqref>
                        </c15:formulaRef>
                      </c:ext>
                    </c:extLst>
                    <c:strCache>
                      <c:ptCount val="1"/>
                      <c:pt idx="0">
                        <c:v>Wholesale trade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Rates'!$F$14:$F$138</c15:sqref>
                        </c15:formulaRef>
                      </c:ext>
                    </c:extLst>
                    <c:numCache>
                      <c:formatCode>#0.0</c:formatCode>
                      <c:ptCount val="125"/>
                      <c:pt idx="0">
                        <c:v>0.8</c:v>
                      </c:pt>
                      <c:pt idx="1">
                        <c:v>0.9</c:v>
                      </c:pt>
                      <c:pt idx="2">
                        <c:v>1</c:v>
                      </c:pt>
                      <c:pt idx="3">
                        <c:v>0.9</c:v>
                      </c:pt>
                      <c:pt idx="4">
                        <c:v>1.1000000000000001</c:v>
                      </c:pt>
                      <c:pt idx="5">
                        <c:v>1.1000000000000001</c:v>
                      </c:pt>
                      <c:pt idx="6">
                        <c:v>1.4</c:v>
                      </c:pt>
                      <c:pt idx="7">
                        <c:v>1.3</c:v>
                      </c:pt>
                      <c:pt idx="8">
                        <c:v>0.9</c:v>
                      </c:pt>
                      <c:pt idx="9">
                        <c:v>1.2</c:v>
                      </c:pt>
                      <c:pt idx="10">
                        <c:v>0.8</c:v>
                      </c:pt>
                      <c:pt idx="11">
                        <c:v>0.9</c:v>
                      </c:pt>
                      <c:pt idx="12">
                        <c:v>1.1000000000000001</c:v>
                      </c:pt>
                      <c:pt idx="13">
                        <c:v>1.2</c:v>
                      </c:pt>
                      <c:pt idx="14">
                        <c:v>1</c:v>
                      </c:pt>
                      <c:pt idx="15">
                        <c:v>1.2</c:v>
                      </c:pt>
                      <c:pt idx="16">
                        <c:v>0.9</c:v>
                      </c:pt>
                      <c:pt idx="17">
                        <c:v>1</c:v>
                      </c:pt>
                      <c:pt idx="18">
                        <c:v>0.8</c:v>
                      </c:pt>
                      <c:pt idx="19">
                        <c:v>1</c:v>
                      </c:pt>
                      <c:pt idx="20">
                        <c:v>1.1000000000000001</c:v>
                      </c:pt>
                      <c:pt idx="21">
                        <c:v>1.3</c:v>
                      </c:pt>
                      <c:pt idx="22">
                        <c:v>1.2</c:v>
                      </c:pt>
                      <c:pt idx="23">
                        <c:v>0.8</c:v>
                      </c:pt>
                      <c:pt idx="24">
                        <c:v>1</c:v>
                      </c:pt>
                      <c:pt idx="25">
                        <c:v>1.2</c:v>
                      </c:pt>
                      <c:pt idx="26">
                        <c:v>1.2</c:v>
                      </c:pt>
                      <c:pt idx="27">
                        <c:v>1.2</c:v>
                      </c:pt>
                      <c:pt idx="28">
                        <c:v>1.7</c:v>
                      </c:pt>
                      <c:pt idx="29">
                        <c:v>1.2</c:v>
                      </c:pt>
                      <c:pt idx="30">
                        <c:v>1.3</c:v>
                      </c:pt>
                      <c:pt idx="31">
                        <c:v>1.1000000000000001</c:v>
                      </c:pt>
                      <c:pt idx="32">
                        <c:v>1.4</c:v>
                      </c:pt>
                      <c:pt idx="33">
                        <c:v>1.3</c:v>
                      </c:pt>
                      <c:pt idx="34">
                        <c:v>1.7</c:v>
                      </c:pt>
                      <c:pt idx="35">
                        <c:v>1.5</c:v>
                      </c:pt>
                      <c:pt idx="36">
                        <c:v>1.4</c:v>
                      </c:pt>
                      <c:pt idx="37">
                        <c:v>1.3</c:v>
                      </c:pt>
                      <c:pt idx="38">
                        <c:v>1.3</c:v>
                      </c:pt>
                      <c:pt idx="39">
                        <c:v>1.4</c:v>
                      </c:pt>
                      <c:pt idx="40">
                        <c:v>1.4</c:v>
                      </c:pt>
                      <c:pt idx="41">
                        <c:v>1.3</c:v>
                      </c:pt>
                      <c:pt idx="42">
                        <c:v>1.4</c:v>
                      </c:pt>
                      <c:pt idx="43">
                        <c:v>1.3</c:v>
                      </c:pt>
                      <c:pt idx="44">
                        <c:v>1.6</c:v>
                      </c:pt>
                      <c:pt idx="45">
                        <c:v>1.2</c:v>
                      </c:pt>
                      <c:pt idx="46">
                        <c:v>1.2</c:v>
                      </c:pt>
                      <c:pt idx="47">
                        <c:v>1.3</c:v>
                      </c:pt>
                      <c:pt idx="48">
                        <c:v>1.3</c:v>
                      </c:pt>
                      <c:pt idx="49">
                        <c:v>1.4</c:v>
                      </c:pt>
                      <c:pt idx="50">
                        <c:v>1.6</c:v>
                      </c:pt>
                      <c:pt idx="51">
                        <c:v>1.5</c:v>
                      </c:pt>
                      <c:pt idx="52">
                        <c:v>1</c:v>
                      </c:pt>
                      <c:pt idx="53">
                        <c:v>1.6</c:v>
                      </c:pt>
                      <c:pt idx="54">
                        <c:v>1.4</c:v>
                      </c:pt>
                      <c:pt idx="55">
                        <c:v>1.7</c:v>
                      </c:pt>
                      <c:pt idx="56">
                        <c:v>1.2</c:v>
                      </c:pt>
                      <c:pt idx="57">
                        <c:v>1.2</c:v>
                      </c:pt>
                      <c:pt idx="58">
                        <c:v>1.4</c:v>
                      </c:pt>
                      <c:pt idx="59">
                        <c:v>1.4</c:v>
                      </c:pt>
                      <c:pt idx="60">
                        <c:v>1.6</c:v>
                      </c:pt>
                      <c:pt idx="61">
                        <c:v>1.3</c:v>
                      </c:pt>
                      <c:pt idx="62">
                        <c:v>1.2</c:v>
                      </c:pt>
                      <c:pt idx="63">
                        <c:v>1.2</c:v>
                      </c:pt>
                      <c:pt idx="64">
                        <c:v>1.2</c:v>
                      </c:pt>
                      <c:pt idx="65">
                        <c:v>1.4</c:v>
                      </c:pt>
                      <c:pt idx="66">
                        <c:v>1.5</c:v>
                      </c:pt>
                      <c:pt idx="67">
                        <c:v>1.6</c:v>
                      </c:pt>
                      <c:pt idx="68">
                        <c:v>1.6</c:v>
                      </c:pt>
                      <c:pt idx="69">
                        <c:v>1.8</c:v>
                      </c:pt>
                      <c:pt idx="70">
                        <c:v>1.4</c:v>
                      </c:pt>
                      <c:pt idx="71">
                        <c:v>1.7</c:v>
                      </c:pt>
                      <c:pt idx="72">
                        <c:v>1.6</c:v>
                      </c:pt>
                      <c:pt idx="73">
                        <c:v>1.4</c:v>
                      </c:pt>
                      <c:pt idx="74">
                        <c:v>1.5</c:v>
                      </c:pt>
                      <c:pt idx="75">
                        <c:v>1.4</c:v>
                      </c:pt>
                      <c:pt idx="76">
                        <c:v>1.4</c:v>
                      </c:pt>
                      <c:pt idx="77">
                        <c:v>1.3</c:v>
                      </c:pt>
                      <c:pt idx="78">
                        <c:v>1.4</c:v>
                      </c:pt>
                      <c:pt idx="79">
                        <c:v>1.9</c:v>
                      </c:pt>
                      <c:pt idx="80">
                        <c:v>1.6</c:v>
                      </c:pt>
                      <c:pt idx="81">
                        <c:v>1.6</c:v>
                      </c:pt>
                      <c:pt idx="82">
                        <c:v>1.6</c:v>
                      </c:pt>
                      <c:pt idx="83">
                        <c:v>1.5</c:v>
                      </c:pt>
                      <c:pt idx="84">
                        <c:v>1.3</c:v>
                      </c:pt>
                      <c:pt idx="85">
                        <c:v>1.5</c:v>
                      </c:pt>
                      <c:pt idx="86">
                        <c:v>1.6</c:v>
                      </c:pt>
                      <c:pt idx="87">
                        <c:v>1.6</c:v>
                      </c:pt>
                      <c:pt idx="88">
                        <c:v>1.6</c:v>
                      </c:pt>
                      <c:pt idx="89">
                        <c:v>1.5</c:v>
                      </c:pt>
                      <c:pt idx="90">
                        <c:v>1.5</c:v>
                      </c:pt>
                      <c:pt idx="91">
                        <c:v>1.5</c:v>
                      </c:pt>
                      <c:pt idx="92">
                        <c:v>1.4</c:v>
                      </c:pt>
                      <c:pt idx="93">
                        <c:v>1.1000000000000001</c:v>
                      </c:pt>
                      <c:pt idx="94">
                        <c:v>1.5</c:v>
                      </c:pt>
                      <c:pt idx="95">
                        <c:v>1.3</c:v>
                      </c:pt>
                      <c:pt idx="96">
                        <c:v>1.6</c:v>
                      </c:pt>
                      <c:pt idx="97">
                        <c:v>1.7</c:v>
                      </c:pt>
                      <c:pt idx="98">
                        <c:v>1.6</c:v>
                      </c:pt>
                      <c:pt idx="99">
                        <c:v>0.9</c:v>
                      </c:pt>
                      <c:pt idx="100">
                        <c:v>1.2</c:v>
                      </c:pt>
                      <c:pt idx="101">
                        <c:v>1.5</c:v>
                      </c:pt>
                      <c:pt idx="102">
                        <c:v>1.5</c:v>
                      </c:pt>
                      <c:pt idx="103">
                        <c:v>1.4</c:v>
                      </c:pt>
                      <c:pt idx="104">
                        <c:v>1.5</c:v>
                      </c:pt>
                      <c:pt idx="105">
                        <c:v>1.6</c:v>
                      </c:pt>
                      <c:pt idx="106">
                        <c:v>1.3</c:v>
                      </c:pt>
                      <c:pt idx="107">
                        <c:v>1.7</c:v>
                      </c:pt>
                      <c:pt idx="108">
                        <c:v>1.4</c:v>
                      </c:pt>
                      <c:pt idx="109">
                        <c:v>1.5</c:v>
                      </c:pt>
                      <c:pt idx="110">
                        <c:v>1.7</c:v>
                      </c:pt>
                      <c:pt idx="111">
                        <c:v>1.9</c:v>
                      </c:pt>
                      <c:pt idx="112">
                        <c:v>1.8</c:v>
                      </c:pt>
                      <c:pt idx="113">
                        <c:v>2</c:v>
                      </c:pt>
                      <c:pt idx="114">
                        <c:v>2.2999999999999998</c:v>
                      </c:pt>
                      <c:pt idx="115">
                        <c:v>2.5</c:v>
                      </c:pt>
                      <c:pt idx="116">
                        <c:v>2.2999999999999998</c:v>
                      </c:pt>
                      <c:pt idx="117">
                        <c:v>2</c:v>
                      </c:pt>
                      <c:pt idx="118">
                        <c:v>2.2000000000000002</c:v>
                      </c:pt>
                      <c:pt idx="119">
                        <c:v>2</c:v>
                      </c:pt>
                      <c:pt idx="120">
                        <c:v>2</c:v>
                      </c:pt>
                      <c:pt idx="121">
                        <c:v>2.1</c:v>
                      </c:pt>
                      <c:pt idx="122">
                        <c:v>1.8</c:v>
                      </c:pt>
                      <c:pt idx="123">
                        <c:v>2.1</c:v>
                      </c:pt>
                      <c:pt idx="124">
                        <c:v>1.9</c:v>
                      </c:pt>
                    </c:numCache>
                  </c:numRef>
                </c:val>
                <c:smooth val="0"/>
                <c:extLst xmlns:c15="http://schemas.microsoft.com/office/drawing/2012/chart">
                  <c:ext xmlns:c16="http://schemas.microsoft.com/office/drawing/2014/chart" uri="{C3380CC4-5D6E-409C-BE32-E72D297353CC}">
                    <c16:uniqueId val="{00000006-7909-42F7-9E4C-76DCD66756E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'Industry Quit Rates'!$H$1</c15:sqref>
                        </c15:formulaRef>
                      </c:ext>
                    </c:extLst>
                    <c:strCache>
                      <c:ptCount val="1"/>
                      <c:pt idx="0">
                        <c:v>Transportation, warehousing, and utilities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Rates'!$H$14:$H$138</c15:sqref>
                        </c15:formulaRef>
                      </c:ext>
                    </c:extLst>
                    <c:numCache>
                      <c:formatCode>#0.0</c:formatCode>
                      <c:ptCount val="125"/>
                      <c:pt idx="0">
                        <c:v>1.3</c:v>
                      </c:pt>
                      <c:pt idx="1">
                        <c:v>1.3</c:v>
                      </c:pt>
                      <c:pt idx="2">
                        <c:v>1.5</c:v>
                      </c:pt>
                      <c:pt idx="3">
                        <c:v>1.6</c:v>
                      </c:pt>
                      <c:pt idx="4">
                        <c:v>1.4</c:v>
                      </c:pt>
                      <c:pt idx="5">
                        <c:v>1.5</c:v>
                      </c:pt>
                      <c:pt idx="6">
                        <c:v>1.2</c:v>
                      </c:pt>
                      <c:pt idx="7">
                        <c:v>1.6</c:v>
                      </c:pt>
                      <c:pt idx="8">
                        <c:v>1.2</c:v>
                      </c:pt>
                      <c:pt idx="9">
                        <c:v>1.6</c:v>
                      </c:pt>
                      <c:pt idx="10">
                        <c:v>1.5</c:v>
                      </c:pt>
                      <c:pt idx="11">
                        <c:v>1.1000000000000001</c:v>
                      </c:pt>
                      <c:pt idx="12">
                        <c:v>1.6</c:v>
                      </c:pt>
                      <c:pt idx="13">
                        <c:v>1.5</c:v>
                      </c:pt>
                      <c:pt idx="14">
                        <c:v>1.3</c:v>
                      </c:pt>
                      <c:pt idx="15">
                        <c:v>1.3</c:v>
                      </c:pt>
                      <c:pt idx="16">
                        <c:v>1.6</c:v>
                      </c:pt>
                      <c:pt idx="17">
                        <c:v>1.3</c:v>
                      </c:pt>
                      <c:pt idx="18">
                        <c:v>1.4</c:v>
                      </c:pt>
                      <c:pt idx="19">
                        <c:v>1.3</c:v>
                      </c:pt>
                      <c:pt idx="20">
                        <c:v>1.4</c:v>
                      </c:pt>
                      <c:pt idx="21">
                        <c:v>1.2</c:v>
                      </c:pt>
                      <c:pt idx="22">
                        <c:v>1.5</c:v>
                      </c:pt>
                      <c:pt idx="23">
                        <c:v>1.6</c:v>
                      </c:pt>
                      <c:pt idx="24">
                        <c:v>1.5</c:v>
                      </c:pt>
                      <c:pt idx="25">
                        <c:v>1.5</c:v>
                      </c:pt>
                      <c:pt idx="26">
                        <c:v>1.6</c:v>
                      </c:pt>
                      <c:pt idx="27">
                        <c:v>1.6</c:v>
                      </c:pt>
                      <c:pt idx="28">
                        <c:v>1.5</c:v>
                      </c:pt>
                      <c:pt idx="29">
                        <c:v>1.6</c:v>
                      </c:pt>
                      <c:pt idx="30">
                        <c:v>1.6</c:v>
                      </c:pt>
                      <c:pt idx="31">
                        <c:v>1.5</c:v>
                      </c:pt>
                      <c:pt idx="32">
                        <c:v>1.7</c:v>
                      </c:pt>
                      <c:pt idx="33">
                        <c:v>1.5</c:v>
                      </c:pt>
                      <c:pt idx="34">
                        <c:v>1.4</c:v>
                      </c:pt>
                      <c:pt idx="35">
                        <c:v>1.5</c:v>
                      </c:pt>
                      <c:pt idx="36">
                        <c:v>1.5</c:v>
                      </c:pt>
                      <c:pt idx="37">
                        <c:v>1.5</c:v>
                      </c:pt>
                      <c:pt idx="38">
                        <c:v>1.5</c:v>
                      </c:pt>
                      <c:pt idx="39">
                        <c:v>1.7</c:v>
                      </c:pt>
                      <c:pt idx="40">
                        <c:v>1.6</c:v>
                      </c:pt>
                      <c:pt idx="41">
                        <c:v>1.6</c:v>
                      </c:pt>
                      <c:pt idx="42">
                        <c:v>1.7</c:v>
                      </c:pt>
                      <c:pt idx="43">
                        <c:v>1.8</c:v>
                      </c:pt>
                      <c:pt idx="44">
                        <c:v>1.6</c:v>
                      </c:pt>
                      <c:pt idx="45">
                        <c:v>1.8</c:v>
                      </c:pt>
                      <c:pt idx="46">
                        <c:v>1.4</c:v>
                      </c:pt>
                      <c:pt idx="47">
                        <c:v>1.9</c:v>
                      </c:pt>
                      <c:pt idx="48">
                        <c:v>1.8</c:v>
                      </c:pt>
                      <c:pt idx="49">
                        <c:v>1.5</c:v>
                      </c:pt>
                      <c:pt idx="50">
                        <c:v>1.5</c:v>
                      </c:pt>
                      <c:pt idx="51">
                        <c:v>1.8</c:v>
                      </c:pt>
                      <c:pt idx="52">
                        <c:v>1.6</c:v>
                      </c:pt>
                      <c:pt idx="53">
                        <c:v>1.7</c:v>
                      </c:pt>
                      <c:pt idx="54">
                        <c:v>1.5</c:v>
                      </c:pt>
                      <c:pt idx="55">
                        <c:v>1.5</c:v>
                      </c:pt>
                      <c:pt idx="56">
                        <c:v>2.5</c:v>
                      </c:pt>
                      <c:pt idx="57">
                        <c:v>1.9</c:v>
                      </c:pt>
                      <c:pt idx="58">
                        <c:v>1.8</c:v>
                      </c:pt>
                      <c:pt idx="59">
                        <c:v>1.6</c:v>
                      </c:pt>
                      <c:pt idx="60">
                        <c:v>1.6</c:v>
                      </c:pt>
                      <c:pt idx="61">
                        <c:v>1.9</c:v>
                      </c:pt>
                      <c:pt idx="62">
                        <c:v>1.9</c:v>
                      </c:pt>
                      <c:pt idx="63">
                        <c:v>1.6</c:v>
                      </c:pt>
                      <c:pt idx="64">
                        <c:v>1.8</c:v>
                      </c:pt>
                      <c:pt idx="65">
                        <c:v>1.8</c:v>
                      </c:pt>
                      <c:pt idx="66">
                        <c:v>2</c:v>
                      </c:pt>
                      <c:pt idx="67">
                        <c:v>1.7</c:v>
                      </c:pt>
                      <c:pt idx="68">
                        <c:v>1.9</c:v>
                      </c:pt>
                      <c:pt idx="69">
                        <c:v>1.7</c:v>
                      </c:pt>
                      <c:pt idx="70">
                        <c:v>2</c:v>
                      </c:pt>
                      <c:pt idx="71">
                        <c:v>1.7</c:v>
                      </c:pt>
                      <c:pt idx="72">
                        <c:v>1.9</c:v>
                      </c:pt>
                      <c:pt idx="73">
                        <c:v>1.9</c:v>
                      </c:pt>
                      <c:pt idx="74">
                        <c:v>2.2000000000000002</c:v>
                      </c:pt>
                      <c:pt idx="75">
                        <c:v>2.1</c:v>
                      </c:pt>
                      <c:pt idx="76">
                        <c:v>2.2000000000000002</c:v>
                      </c:pt>
                      <c:pt idx="77">
                        <c:v>2.1</c:v>
                      </c:pt>
                      <c:pt idx="78">
                        <c:v>1.9</c:v>
                      </c:pt>
                      <c:pt idx="79">
                        <c:v>2</c:v>
                      </c:pt>
                      <c:pt idx="80">
                        <c:v>1.9</c:v>
                      </c:pt>
                      <c:pt idx="81">
                        <c:v>2.1</c:v>
                      </c:pt>
                      <c:pt idx="82">
                        <c:v>2.2000000000000002</c:v>
                      </c:pt>
                      <c:pt idx="83">
                        <c:v>2.2000000000000002</c:v>
                      </c:pt>
                      <c:pt idx="84">
                        <c:v>2</c:v>
                      </c:pt>
                      <c:pt idx="85">
                        <c:v>2.4</c:v>
                      </c:pt>
                      <c:pt idx="86">
                        <c:v>2.2999999999999998</c:v>
                      </c:pt>
                      <c:pt idx="87">
                        <c:v>2.1</c:v>
                      </c:pt>
                      <c:pt idx="88">
                        <c:v>2.2000000000000002</c:v>
                      </c:pt>
                      <c:pt idx="89">
                        <c:v>2</c:v>
                      </c:pt>
                      <c:pt idx="90">
                        <c:v>2.2999999999999998</c:v>
                      </c:pt>
                      <c:pt idx="91">
                        <c:v>2.2999999999999998</c:v>
                      </c:pt>
                      <c:pt idx="92">
                        <c:v>2.2000000000000002</c:v>
                      </c:pt>
                      <c:pt idx="93">
                        <c:v>2.1</c:v>
                      </c:pt>
                      <c:pt idx="94">
                        <c:v>2.2000000000000002</c:v>
                      </c:pt>
                      <c:pt idx="95">
                        <c:v>2.4</c:v>
                      </c:pt>
                      <c:pt idx="96">
                        <c:v>2.2000000000000002</c:v>
                      </c:pt>
                      <c:pt idx="97">
                        <c:v>2.4</c:v>
                      </c:pt>
                      <c:pt idx="98">
                        <c:v>2</c:v>
                      </c:pt>
                      <c:pt idx="99">
                        <c:v>1.5</c:v>
                      </c:pt>
                      <c:pt idx="100">
                        <c:v>2.2000000000000002</c:v>
                      </c:pt>
                      <c:pt idx="101">
                        <c:v>2.1</c:v>
                      </c:pt>
                      <c:pt idx="102">
                        <c:v>2.5</c:v>
                      </c:pt>
                      <c:pt idx="103">
                        <c:v>2.4</c:v>
                      </c:pt>
                      <c:pt idx="104">
                        <c:v>2.4</c:v>
                      </c:pt>
                      <c:pt idx="105">
                        <c:v>2.4</c:v>
                      </c:pt>
                      <c:pt idx="106">
                        <c:v>2.2999999999999998</c:v>
                      </c:pt>
                      <c:pt idx="107">
                        <c:v>2.5</c:v>
                      </c:pt>
                      <c:pt idx="108">
                        <c:v>2.2999999999999998</c:v>
                      </c:pt>
                      <c:pt idx="109">
                        <c:v>2</c:v>
                      </c:pt>
                      <c:pt idx="110">
                        <c:v>2.8</c:v>
                      </c:pt>
                      <c:pt idx="111">
                        <c:v>3.1</c:v>
                      </c:pt>
                      <c:pt idx="112">
                        <c:v>2.8</c:v>
                      </c:pt>
                      <c:pt idx="113">
                        <c:v>2.8</c:v>
                      </c:pt>
                      <c:pt idx="114">
                        <c:v>2.4</c:v>
                      </c:pt>
                      <c:pt idx="115">
                        <c:v>2.6</c:v>
                      </c:pt>
                      <c:pt idx="116">
                        <c:v>2.7</c:v>
                      </c:pt>
                      <c:pt idx="117">
                        <c:v>2.4</c:v>
                      </c:pt>
                      <c:pt idx="118">
                        <c:v>2.7</c:v>
                      </c:pt>
                      <c:pt idx="119">
                        <c:v>2.7</c:v>
                      </c:pt>
                      <c:pt idx="120">
                        <c:v>2.6</c:v>
                      </c:pt>
                      <c:pt idx="121">
                        <c:v>2.5</c:v>
                      </c:pt>
                      <c:pt idx="122">
                        <c:v>2.7</c:v>
                      </c:pt>
                      <c:pt idx="123">
                        <c:v>2.7</c:v>
                      </c:pt>
                      <c:pt idx="124">
                        <c:v>2.6</c:v>
                      </c:pt>
                    </c:numCache>
                  </c:numRef>
                </c:val>
                <c:smooth val="0"/>
                <c:extLst xmlns:c15="http://schemas.microsoft.com/office/drawing/2012/chart">
                  <c:ext xmlns:c16="http://schemas.microsoft.com/office/drawing/2014/chart" uri="{C3380CC4-5D6E-409C-BE32-E72D297353CC}">
                    <c16:uniqueId val="{00000007-7909-42F7-9E4C-76DCD66756E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'Industry Quit Rates'!$I$1</c15:sqref>
                        </c15:formulaRef>
                      </c:ext>
                    </c:extLst>
                    <c:strCache>
                      <c:ptCount val="1"/>
                      <c:pt idx="0">
                        <c:v>Information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Rates'!$I$14:$I$138</c15:sqref>
                        </c15:formulaRef>
                      </c:ext>
                    </c:extLst>
                    <c:numCache>
                      <c:formatCode>#0.0</c:formatCode>
                      <c:ptCount val="125"/>
                      <c:pt idx="0">
                        <c:v>1.4</c:v>
                      </c:pt>
                      <c:pt idx="1">
                        <c:v>1.3</c:v>
                      </c:pt>
                      <c:pt idx="2">
                        <c:v>1.3</c:v>
                      </c:pt>
                      <c:pt idx="3">
                        <c:v>1.1000000000000001</c:v>
                      </c:pt>
                      <c:pt idx="4">
                        <c:v>1.4</c:v>
                      </c:pt>
                      <c:pt idx="5">
                        <c:v>1.5</c:v>
                      </c:pt>
                      <c:pt idx="6">
                        <c:v>1.1000000000000001</c:v>
                      </c:pt>
                      <c:pt idx="7">
                        <c:v>1.5</c:v>
                      </c:pt>
                      <c:pt idx="8">
                        <c:v>1.4</c:v>
                      </c:pt>
                      <c:pt idx="9">
                        <c:v>1.4</c:v>
                      </c:pt>
                      <c:pt idx="10">
                        <c:v>1.3</c:v>
                      </c:pt>
                      <c:pt idx="11">
                        <c:v>1.5</c:v>
                      </c:pt>
                      <c:pt idx="12">
                        <c:v>1.5</c:v>
                      </c:pt>
                      <c:pt idx="13">
                        <c:v>1.2</c:v>
                      </c:pt>
                      <c:pt idx="14">
                        <c:v>1.1000000000000001</c:v>
                      </c:pt>
                      <c:pt idx="15">
                        <c:v>1.6</c:v>
                      </c:pt>
                      <c:pt idx="16">
                        <c:v>1.3</c:v>
                      </c:pt>
                      <c:pt idx="17">
                        <c:v>1.5</c:v>
                      </c:pt>
                      <c:pt idx="18">
                        <c:v>1.3</c:v>
                      </c:pt>
                      <c:pt idx="19">
                        <c:v>2</c:v>
                      </c:pt>
                      <c:pt idx="20">
                        <c:v>1.2</c:v>
                      </c:pt>
                      <c:pt idx="21">
                        <c:v>0.7</c:v>
                      </c:pt>
                      <c:pt idx="22">
                        <c:v>1.3</c:v>
                      </c:pt>
                      <c:pt idx="23">
                        <c:v>1.2</c:v>
                      </c:pt>
                      <c:pt idx="24">
                        <c:v>1.2</c:v>
                      </c:pt>
                      <c:pt idx="25">
                        <c:v>1.3</c:v>
                      </c:pt>
                      <c:pt idx="26">
                        <c:v>1.4</c:v>
                      </c:pt>
                      <c:pt idx="27">
                        <c:v>1.4</c:v>
                      </c:pt>
                      <c:pt idx="28">
                        <c:v>1.4</c:v>
                      </c:pt>
                      <c:pt idx="29">
                        <c:v>1.4</c:v>
                      </c:pt>
                      <c:pt idx="30">
                        <c:v>1.5</c:v>
                      </c:pt>
                      <c:pt idx="31">
                        <c:v>1.3</c:v>
                      </c:pt>
                      <c:pt idx="32">
                        <c:v>1.2</c:v>
                      </c:pt>
                      <c:pt idx="33">
                        <c:v>1.5</c:v>
                      </c:pt>
                      <c:pt idx="34">
                        <c:v>1.4</c:v>
                      </c:pt>
                      <c:pt idx="35">
                        <c:v>1.3</c:v>
                      </c:pt>
                      <c:pt idx="36">
                        <c:v>1.4</c:v>
                      </c:pt>
                      <c:pt idx="37">
                        <c:v>1.7</c:v>
                      </c:pt>
                      <c:pt idx="38">
                        <c:v>1.7</c:v>
                      </c:pt>
                      <c:pt idx="39">
                        <c:v>1.4</c:v>
                      </c:pt>
                      <c:pt idx="40">
                        <c:v>1.5</c:v>
                      </c:pt>
                      <c:pt idx="41">
                        <c:v>1.5</c:v>
                      </c:pt>
                      <c:pt idx="42">
                        <c:v>1.6</c:v>
                      </c:pt>
                      <c:pt idx="43">
                        <c:v>1.4</c:v>
                      </c:pt>
                      <c:pt idx="44">
                        <c:v>1.5</c:v>
                      </c:pt>
                      <c:pt idx="45">
                        <c:v>1.5</c:v>
                      </c:pt>
                      <c:pt idx="46">
                        <c:v>1.5</c:v>
                      </c:pt>
                      <c:pt idx="47">
                        <c:v>1.4</c:v>
                      </c:pt>
                      <c:pt idx="48">
                        <c:v>1.5</c:v>
                      </c:pt>
                      <c:pt idx="49">
                        <c:v>1.3</c:v>
                      </c:pt>
                      <c:pt idx="50">
                        <c:v>1.3</c:v>
                      </c:pt>
                      <c:pt idx="51">
                        <c:v>1.6</c:v>
                      </c:pt>
                      <c:pt idx="52">
                        <c:v>1.2</c:v>
                      </c:pt>
                      <c:pt idx="53">
                        <c:v>1.4</c:v>
                      </c:pt>
                      <c:pt idx="54">
                        <c:v>1.3</c:v>
                      </c:pt>
                      <c:pt idx="55">
                        <c:v>1.3</c:v>
                      </c:pt>
                      <c:pt idx="56">
                        <c:v>1.7</c:v>
                      </c:pt>
                      <c:pt idx="57">
                        <c:v>1.4</c:v>
                      </c:pt>
                      <c:pt idx="58">
                        <c:v>1.3</c:v>
                      </c:pt>
                      <c:pt idx="59">
                        <c:v>1.8</c:v>
                      </c:pt>
                      <c:pt idx="60">
                        <c:v>1.4</c:v>
                      </c:pt>
                      <c:pt idx="61">
                        <c:v>2</c:v>
                      </c:pt>
                      <c:pt idx="62">
                        <c:v>1.4</c:v>
                      </c:pt>
                      <c:pt idx="63">
                        <c:v>1.3</c:v>
                      </c:pt>
                      <c:pt idx="64">
                        <c:v>1</c:v>
                      </c:pt>
                      <c:pt idx="65">
                        <c:v>1.3</c:v>
                      </c:pt>
                      <c:pt idx="66">
                        <c:v>1.8</c:v>
                      </c:pt>
                      <c:pt idx="67">
                        <c:v>1.6</c:v>
                      </c:pt>
                      <c:pt idx="68">
                        <c:v>1.8</c:v>
                      </c:pt>
                      <c:pt idx="69">
                        <c:v>1.6</c:v>
                      </c:pt>
                      <c:pt idx="70">
                        <c:v>1.7</c:v>
                      </c:pt>
                      <c:pt idx="71">
                        <c:v>1.8</c:v>
                      </c:pt>
                      <c:pt idx="72">
                        <c:v>1.7</c:v>
                      </c:pt>
                      <c:pt idx="73">
                        <c:v>1.7</c:v>
                      </c:pt>
                      <c:pt idx="74">
                        <c:v>1.6</c:v>
                      </c:pt>
                      <c:pt idx="75">
                        <c:v>1.6</c:v>
                      </c:pt>
                      <c:pt idx="76">
                        <c:v>1.8</c:v>
                      </c:pt>
                      <c:pt idx="77">
                        <c:v>1.8</c:v>
                      </c:pt>
                      <c:pt idx="78">
                        <c:v>1.7</c:v>
                      </c:pt>
                      <c:pt idx="79">
                        <c:v>1.6</c:v>
                      </c:pt>
                      <c:pt idx="80">
                        <c:v>1.6</c:v>
                      </c:pt>
                      <c:pt idx="81">
                        <c:v>1.5</c:v>
                      </c:pt>
                      <c:pt idx="82">
                        <c:v>2</c:v>
                      </c:pt>
                      <c:pt idx="83">
                        <c:v>1.6</c:v>
                      </c:pt>
                      <c:pt idx="84">
                        <c:v>2</c:v>
                      </c:pt>
                      <c:pt idx="85">
                        <c:v>1.6</c:v>
                      </c:pt>
                      <c:pt idx="86">
                        <c:v>1.6</c:v>
                      </c:pt>
                      <c:pt idx="87">
                        <c:v>1.9</c:v>
                      </c:pt>
                      <c:pt idx="88">
                        <c:v>1.8</c:v>
                      </c:pt>
                      <c:pt idx="89">
                        <c:v>1.5</c:v>
                      </c:pt>
                      <c:pt idx="90">
                        <c:v>1.3</c:v>
                      </c:pt>
                      <c:pt idx="91">
                        <c:v>1.6</c:v>
                      </c:pt>
                      <c:pt idx="92">
                        <c:v>1.4</c:v>
                      </c:pt>
                      <c:pt idx="93">
                        <c:v>1.5</c:v>
                      </c:pt>
                      <c:pt idx="94">
                        <c:v>1.5</c:v>
                      </c:pt>
                      <c:pt idx="95">
                        <c:v>1.5</c:v>
                      </c:pt>
                      <c:pt idx="96">
                        <c:v>1.4</c:v>
                      </c:pt>
                      <c:pt idx="97">
                        <c:v>1.7</c:v>
                      </c:pt>
                      <c:pt idx="98">
                        <c:v>1.4</c:v>
                      </c:pt>
                      <c:pt idx="99">
                        <c:v>1.4</c:v>
                      </c:pt>
                      <c:pt idx="100">
                        <c:v>0.9</c:v>
                      </c:pt>
                      <c:pt idx="101">
                        <c:v>1.2</c:v>
                      </c:pt>
                      <c:pt idx="102">
                        <c:v>1.3</c:v>
                      </c:pt>
                      <c:pt idx="103">
                        <c:v>1.4</c:v>
                      </c:pt>
                      <c:pt idx="104">
                        <c:v>1.3</c:v>
                      </c:pt>
                      <c:pt idx="105">
                        <c:v>1.4</c:v>
                      </c:pt>
                      <c:pt idx="106">
                        <c:v>1.5</c:v>
                      </c:pt>
                      <c:pt idx="107">
                        <c:v>1.3</c:v>
                      </c:pt>
                      <c:pt idx="108">
                        <c:v>1.4</c:v>
                      </c:pt>
                      <c:pt idx="109">
                        <c:v>1.4</c:v>
                      </c:pt>
                      <c:pt idx="110">
                        <c:v>2</c:v>
                      </c:pt>
                      <c:pt idx="111">
                        <c:v>2.1</c:v>
                      </c:pt>
                      <c:pt idx="112">
                        <c:v>1.9</c:v>
                      </c:pt>
                      <c:pt idx="113">
                        <c:v>1.8</c:v>
                      </c:pt>
                      <c:pt idx="114">
                        <c:v>1.9</c:v>
                      </c:pt>
                      <c:pt idx="115">
                        <c:v>1.8</c:v>
                      </c:pt>
                      <c:pt idx="116">
                        <c:v>1.8</c:v>
                      </c:pt>
                      <c:pt idx="117">
                        <c:v>2</c:v>
                      </c:pt>
                      <c:pt idx="118">
                        <c:v>1.8</c:v>
                      </c:pt>
                      <c:pt idx="119">
                        <c:v>2.1</c:v>
                      </c:pt>
                      <c:pt idx="120">
                        <c:v>1.5</c:v>
                      </c:pt>
                      <c:pt idx="121">
                        <c:v>1.7</c:v>
                      </c:pt>
                      <c:pt idx="122">
                        <c:v>1.7</c:v>
                      </c:pt>
                      <c:pt idx="123">
                        <c:v>1.7</c:v>
                      </c:pt>
                      <c:pt idx="124">
                        <c:v>1.8</c:v>
                      </c:pt>
                    </c:numCache>
                  </c:numRef>
                </c:val>
                <c:smooth val="0"/>
                <c:extLst xmlns:c15="http://schemas.microsoft.com/office/drawing/2012/chart">
                  <c:ext xmlns:c16="http://schemas.microsoft.com/office/drawing/2014/chart" uri="{C3380CC4-5D6E-409C-BE32-E72D297353CC}">
                    <c16:uniqueId val="{00000008-7909-42F7-9E4C-76DCD66756E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'Industry Quit Rates'!$J$1</c15:sqref>
                        </c15:formulaRef>
                      </c:ext>
                    </c:extLst>
                    <c:strCache>
                      <c:ptCount val="1"/>
                      <c:pt idx="0">
                        <c:v>Finance and insurance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Rates'!$J$14:$J$138</c15:sqref>
                        </c15:formulaRef>
                      </c:ext>
                    </c:extLst>
                    <c:numCache>
                      <c:formatCode>#0.0</c:formatCode>
                      <c:ptCount val="125"/>
                      <c:pt idx="0">
                        <c:v>0.9</c:v>
                      </c:pt>
                      <c:pt idx="1">
                        <c:v>1</c:v>
                      </c:pt>
                      <c:pt idx="2">
                        <c:v>1.1000000000000001</c:v>
                      </c:pt>
                      <c:pt idx="3">
                        <c:v>1.1000000000000001</c:v>
                      </c:pt>
                      <c:pt idx="4">
                        <c:v>1</c:v>
                      </c:pt>
                      <c:pt idx="5">
                        <c:v>1.1000000000000001</c:v>
                      </c:pt>
                      <c:pt idx="6">
                        <c:v>1</c:v>
                      </c:pt>
                      <c:pt idx="7">
                        <c:v>1</c:v>
                      </c:pt>
                      <c:pt idx="8">
                        <c:v>1.1000000000000001</c:v>
                      </c:pt>
                      <c:pt idx="9">
                        <c:v>1</c:v>
                      </c:pt>
                      <c:pt idx="10">
                        <c:v>1.1000000000000001</c:v>
                      </c:pt>
                      <c:pt idx="11">
                        <c:v>0.8</c:v>
                      </c:pt>
                      <c:pt idx="12">
                        <c:v>1.2</c:v>
                      </c:pt>
                      <c:pt idx="13">
                        <c:v>1.1000000000000001</c:v>
                      </c:pt>
                      <c:pt idx="14">
                        <c:v>1.1000000000000001</c:v>
                      </c:pt>
                      <c:pt idx="15">
                        <c:v>1.2</c:v>
                      </c:pt>
                      <c:pt idx="16">
                        <c:v>1.3</c:v>
                      </c:pt>
                      <c:pt idx="17">
                        <c:v>1.1000000000000001</c:v>
                      </c:pt>
                      <c:pt idx="18">
                        <c:v>1.2</c:v>
                      </c:pt>
                      <c:pt idx="19">
                        <c:v>1.3</c:v>
                      </c:pt>
                      <c:pt idx="20">
                        <c:v>1.1000000000000001</c:v>
                      </c:pt>
                      <c:pt idx="21">
                        <c:v>1</c:v>
                      </c:pt>
                      <c:pt idx="22">
                        <c:v>1</c:v>
                      </c:pt>
                      <c:pt idx="23">
                        <c:v>0.8</c:v>
                      </c:pt>
                      <c:pt idx="24">
                        <c:v>0.6</c:v>
                      </c:pt>
                      <c:pt idx="25">
                        <c:v>1</c:v>
                      </c:pt>
                      <c:pt idx="26">
                        <c:v>1</c:v>
                      </c:pt>
                      <c:pt idx="27">
                        <c:v>0.8</c:v>
                      </c:pt>
                      <c:pt idx="28">
                        <c:v>0.9</c:v>
                      </c:pt>
                      <c:pt idx="29">
                        <c:v>0.9</c:v>
                      </c:pt>
                      <c:pt idx="30">
                        <c:v>1.4</c:v>
                      </c:pt>
                      <c:pt idx="31">
                        <c:v>1.3</c:v>
                      </c:pt>
                      <c:pt idx="32">
                        <c:v>1.2</c:v>
                      </c:pt>
                      <c:pt idx="33">
                        <c:v>1.1000000000000001</c:v>
                      </c:pt>
                      <c:pt idx="34">
                        <c:v>1.2</c:v>
                      </c:pt>
                      <c:pt idx="35">
                        <c:v>1.1000000000000001</c:v>
                      </c:pt>
                      <c:pt idx="36">
                        <c:v>1.3</c:v>
                      </c:pt>
                      <c:pt idx="37">
                        <c:v>1.1000000000000001</c:v>
                      </c:pt>
                      <c:pt idx="38">
                        <c:v>1.1000000000000001</c:v>
                      </c:pt>
                      <c:pt idx="39">
                        <c:v>1.2</c:v>
                      </c:pt>
                      <c:pt idx="40">
                        <c:v>1.1000000000000001</c:v>
                      </c:pt>
                      <c:pt idx="41">
                        <c:v>1.2</c:v>
                      </c:pt>
                      <c:pt idx="42">
                        <c:v>1</c:v>
                      </c:pt>
                      <c:pt idx="43">
                        <c:v>0.9</c:v>
                      </c:pt>
                      <c:pt idx="44">
                        <c:v>1</c:v>
                      </c:pt>
                      <c:pt idx="45">
                        <c:v>1.1000000000000001</c:v>
                      </c:pt>
                      <c:pt idx="46">
                        <c:v>1</c:v>
                      </c:pt>
                      <c:pt idx="47">
                        <c:v>1.4</c:v>
                      </c:pt>
                      <c:pt idx="48">
                        <c:v>1.3</c:v>
                      </c:pt>
                      <c:pt idx="49">
                        <c:v>1.6</c:v>
                      </c:pt>
                      <c:pt idx="50">
                        <c:v>0.8</c:v>
                      </c:pt>
                      <c:pt idx="51">
                        <c:v>1</c:v>
                      </c:pt>
                      <c:pt idx="52">
                        <c:v>1.1000000000000001</c:v>
                      </c:pt>
                      <c:pt idx="53">
                        <c:v>1.2</c:v>
                      </c:pt>
                      <c:pt idx="54">
                        <c:v>1</c:v>
                      </c:pt>
                      <c:pt idx="55">
                        <c:v>1</c:v>
                      </c:pt>
                      <c:pt idx="56">
                        <c:v>1</c:v>
                      </c:pt>
                      <c:pt idx="57">
                        <c:v>1.2</c:v>
                      </c:pt>
                      <c:pt idx="58">
                        <c:v>1</c:v>
                      </c:pt>
                      <c:pt idx="59">
                        <c:v>1</c:v>
                      </c:pt>
                      <c:pt idx="60">
                        <c:v>1.4</c:v>
                      </c:pt>
                      <c:pt idx="61">
                        <c:v>1</c:v>
                      </c:pt>
                      <c:pt idx="62">
                        <c:v>1.1000000000000001</c:v>
                      </c:pt>
                      <c:pt idx="63">
                        <c:v>1.2</c:v>
                      </c:pt>
                      <c:pt idx="64">
                        <c:v>1.3</c:v>
                      </c:pt>
                      <c:pt idx="65">
                        <c:v>1</c:v>
                      </c:pt>
                      <c:pt idx="66">
                        <c:v>1.2</c:v>
                      </c:pt>
                      <c:pt idx="67">
                        <c:v>1</c:v>
                      </c:pt>
                      <c:pt idx="68">
                        <c:v>1.2</c:v>
                      </c:pt>
                      <c:pt idx="69">
                        <c:v>1.3</c:v>
                      </c:pt>
                      <c:pt idx="70">
                        <c:v>1.4</c:v>
                      </c:pt>
                      <c:pt idx="71">
                        <c:v>1.3</c:v>
                      </c:pt>
                      <c:pt idx="72">
                        <c:v>1.2</c:v>
                      </c:pt>
                      <c:pt idx="73">
                        <c:v>1.3</c:v>
                      </c:pt>
                      <c:pt idx="74">
                        <c:v>1.1000000000000001</c:v>
                      </c:pt>
                      <c:pt idx="75">
                        <c:v>0.7</c:v>
                      </c:pt>
                      <c:pt idx="76">
                        <c:v>1.1000000000000001</c:v>
                      </c:pt>
                      <c:pt idx="77">
                        <c:v>1.2</c:v>
                      </c:pt>
                      <c:pt idx="78">
                        <c:v>1.2</c:v>
                      </c:pt>
                      <c:pt idx="79">
                        <c:v>1.3</c:v>
                      </c:pt>
                      <c:pt idx="80">
                        <c:v>1.1000000000000001</c:v>
                      </c:pt>
                      <c:pt idx="81">
                        <c:v>0.9</c:v>
                      </c:pt>
                      <c:pt idx="82">
                        <c:v>1</c:v>
                      </c:pt>
                      <c:pt idx="83">
                        <c:v>1.3</c:v>
                      </c:pt>
                      <c:pt idx="84">
                        <c:v>1</c:v>
                      </c:pt>
                      <c:pt idx="85">
                        <c:v>1.2</c:v>
                      </c:pt>
                      <c:pt idx="86">
                        <c:v>1</c:v>
                      </c:pt>
                      <c:pt idx="87">
                        <c:v>1.4</c:v>
                      </c:pt>
                      <c:pt idx="88">
                        <c:v>1.3</c:v>
                      </c:pt>
                      <c:pt idx="89">
                        <c:v>1.2</c:v>
                      </c:pt>
                      <c:pt idx="90">
                        <c:v>1.4</c:v>
                      </c:pt>
                      <c:pt idx="91">
                        <c:v>1.4</c:v>
                      </c:pt>
                      <c:pt idx="92">
                        <c:v>1.4</c:v>
                      </c:pt>
                      <c:pt idx="93">
                        <c:v>1.4</c:v>
                      </c:pt>
                      <c:pt idx="94">
                        <c:v>1.6</c:v>
                      </c:pt>
                      <c:pt idx="95">
                        <c:v>1.3</c:v>
                      </c:pt>
                      <c:pt idx="96">
                        <c:v>1.3</c:v>
                      </c:pt>
                      <c:pt idx="97">
                        <c:v>1.3</c:v>
                      </c:pt>
                      <c:pt idx="98">
                        <c:v>1.2</c:v>
                      </c:pt>
                      <c:pt idx="99">
                        <c:v>0.8</c:v>
                      </c:pt>
                      <c:pt idx="100">
                        <c:v>1.2</c:v>
                      </c:pt>
                      <c:pt idx="101">
                        <c:v>1</c:v>
                      </c:pt>
                      <c:pt idx="102">
                        <c:v>0.9</c:v>
                      </c:pt>
                      <c:pt idx="103">
                        <c:v>1.6</c:v>
                      </c:pt>
                      <c:pt idx="104">
                        <c:v>1.1000000000000001</c:v>
                      </c:pt>
                      <c:pt idx="105">
                        <c:v>1.2</c:v>
                      </c:pt>
                      <c:pt idx="106">
                        <c:v>1.3</c:v>
                      </c:pt>
                      <c:pt idx="107">
                        <c:v>1.2</c:v>
                      </c:pt>
                      <c:pt idx="108">
                        <c:v>1.5</c:v>
                      </c:pt>
                      <c:pt idx="109">
                        <c:v>1.2</c:v>
                      </c:pt>
                      <c:pt idx="110">
                        <c:v>1.2</c:v>
                      </c:pt>
                      <c:pt idx="111">
                        <c:v>1.6</c:v>
                      </c:pt>
                      <c:pt idx="112">
                        <c:v>1.3</c:v>
                      </c:pt>
                      <c:pt idx="113">
                        <c:v>1.2</c:v>
                      </c:pt>
                      <c:pt idx="114">
                        <c:v>1.3</c:v>
                      </c:pt>
                      <c:pt idx="115">
                        <c:v>1.3</c:v>
                      </c:pt>
                      <c:pt idx="116">
                        <c:v>1.8</c:v>
                      </c:pt>
                      <c:pt idx="117">
                        <c:v>1.1000000000000001</c:v>
                      </c:pt>
                      <c:pt idx="118">
                        <c:v>1.3</c:v>
                      </c:pt>
                      <c:pt idx="119">
                        <c:v>1.2</c:v>
                      </c:pt>
                      <c:pt idx="120">
                        <c:v>1.7</c:v>
                      </c:pt>
                      <c:pt idx="121">
                        <c:v>1.5</c:v>
                      </c:pt>
                      <c:pt idx="122">
                        <c:v>1.7</c:v>
                      </c:pt>
                      <c:pt idx="123">
                        <c:v>1.7</c:v>
                      </c:pt>
                      <c:pt idx="124">
                        <c:v>1.4</c:v>
                      </c:pt>
                    </c:numCache>
                  </c:numRef>
                </c:val>
                <c:smooth val="0"/>
                <c:extLst xmlns:c15="http://schemas.microsoft.com/office/drawing/2012/chart">
                  <c:ext xmlns:c16="http://schemas.microsoft.com/office/drawing/2014/chart" uri="{C3380CC4-5D6E-409C-BE32-E72D297353CC}">
                    <c16:uniqueId val="{00000009-7909-42F7-9E4C-76DCD66756E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'Industry Quit Rates'!$K$1</c15:sqref>
                        </c15:formulaRef>
                      </c:ext>
                    </c:extLst>
                    <c:strCache>
                      <c:ptCount val="1"/>
                      <c:pt idx="0">
                        <c:v>Real estate and rental and leasing</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Rates'!$K$14:$K$138</c15:sqref>
                        </c15:formulaRef>
                      </c:ext>
                    </c:extLst>
                    <c:numCache>
                      <c:formatCode>#0.0</c:formatCode>
                      <c:ptCount val="125"/>
                      <c:pt idx="0">
                        <c:v>1.6</c:v>
                      </c:pt>
                      <c:pt idx="1">
                        <c:v>1.2</c:v>
                      </c:pt>
                      <c:pt idx="2">
                        <c:v>1.1000000000000001</c:v>
                      </c:pt>
                      <c:pt idx="3">
                        <c:v>2.2999999999999998</c:v>
                      </c:pt>
                      <c:pt idx="4">
                        <c:v>1.2</c:v>
                      </c:pt>
                      <c:pt idx="5">
                        <c:v>1.6</c:v>
                      </c:pt>
                      <c:pt idx="6">
                        <c:v>1.6</c:v>
                      </c:pt>
                      <c:pt idx="7">
                        <c:v>1.5</c:v>
                      </c:pt>
                      <c:pt idx="8">
                        <c:v>1.9</c:v>
                      </c:pt>
                      <c:pt idx="9">
                        <c:v>1.6</c:v>
                      </c:pt>
                      <c:pt idx="10">
                        <c:v>1.8</c:v>
                      </c:pt>
                      <c:pt idx="11">
                        <c:v>1.3</c:v>
                      </c:pt>
                      <c:pt idx="12">
                        <c:v>1.3</c:v>
                      </c:pt>
                      <c:pt idx="13">
                        <c:v>2.9</c:v>
                      </c:pt>
                      <c:pt idx="14">
                        <c:v>1.5</c:v>
                      </c:pt>
                      <c:pt idx="15">
                        <c:v>1.4</c:v>
                      </c:pt>
                      <c:pt idx="16">
                        <c:v>1.7</c:v>
                      </c:pt>
                      <c:pt idx="17">
                        <c:v>1.7</c:v>
                      </c:pt>
                      <c:pt idx="18">
                        <c:v>1.6</c:v>
                      </c:pt>
                      <c:pt idx="19">
                        <c:v>1.8</c:v>
                      </c:pt>
                      <c:pt idx="20">
                        <c:v>1.7</c:v>
                      </c:pt>
                      <c:pt idx="21">
                        <c:v>1.4</c:v>
                      </c:pt>
                      <c:pt idx="22">
                        <c:v>1.5</c:v>
                      </c:pt>
                      <c:pt idx="23">
                        <c:v>1.4</c:v>
                      </c:pt>
                      <c:pt idx="24">
                        <c:v>1.6</c:v>
                      </c:pt>
                      <c:pt idx="25">
                        <c:v>1.6</c:v>
                      </c:pt>
                      <c:pt idx="26">
                        <c:v>2</c:v>
                      </c:pt>
                      <c:pt idx="27">
                        <c:v>1.6</c:v>
                      </c:pt>
                      <c:pt idx="28">
                        <c:v>1.6</c:v>
                      </c:pt>
                      <c:pt idx="29">
                        <c:v>1.5</c:v>
                      </c:pt>
                      <c:pt idx="30">
                        <c:v>1.6</c:v>
                      </c:pt>
                      <c:pt idx="31">
                        <c:v>1.6</c:v>
                      </c:pt>
                      <c:pt idx="32">
                        <c:v>1.6</c:v>
                      </c:pt>
                      <c:pt idx="33">
                        <c:v>1.6</c:v>
                      </c:pt>
                      <c:pt idx="34">
                        <c:v>2.6</c:v>
                      </c:pt>
                      <c:pt idx="35">
                        <c:v>1.6</c:v>
                      </c:pt>
                      <c:pt idx="36">
                        <c:v>1.6</c:v>
                      </c:pt>
                      <c:pt idx="37">
                        <c:v>1.6</c:v>
                      </c:pt>
                      <c:pt idx="38">
                        <c:v>1.3</c:v>
                      </c:pt>
                      <c:pt idx="39">
                        <c:v>1.8</c:v>
                      </c:pt>
                      <c:pt idx="40">
                        <c:v>1.8</c:v>
                      </c:pt>
                      <c:pt idx="41">
                        <c:v>1.3</c:v>
                      </c:pt>
                      <c:pt idx="42">
                        <c:v>1.4</c:v>
                      </c:pt>
                      <c:pt idx="43">
                        <c:v>1</c:v>
                      </c:pt>
                      <c:pt idx="44">
                        <c:v>1.5</c:v>
                      </c:pt>
                      <c:pt idx="45">
                        <c:v>2</c:v>
                      </c:pt>
                      <c:pt idx="46">
                        <c:v>1.4</c:v>
                      </c:pt>
                      <c:pt idx="47">
                        <c:v>2.4</c:v>
                      </c:pt>
                      <c:pt idx="48">
                        <c:v>1.3</c:v>
                      </c:pt>
                      <c:pt idx="49">
                        <c:v>2</c:v>
                      </c:pt>
                      <c:pt idx="50">
                        <c:v>2.4</c:v>
                      </c:pt>
                      <c:pt idx="51">
                        <c:v>1.6</c:v>
                      </c:pt>
                      <c:pt idx="52">
                        <c:v>1.7</c:v>
                      </c:pt>
                      <c:pt idx="53">
                        <c:v>1.7</c:v>
                      </c:pt>
                      <c:pt idx="54">
                        <c:v>1.7</c:v>
                      </c:pt>
                      <c:pt idx="55">
                        <c:v>1.3</c:v>
                      </c:pt>
                      <c:pt idx="56">
                        <c:v>1.3</c:v>
                      </c:pt>
                      <c:pt idx="57">
                        <c:v>1.2</c:v>
                      </c:pt>
                      <c:pt idx="58">
                        <c:v>1.5</c:v>
                      </c:pt>
                      <c:pt idx="59">
                        <c:v>1.3</c:v>
                      </c:pt>
                      <c:pt idx="60">
                        <c:v>1.8</c:v>
                      </c:pt>
                      <c:pt idx="61">
                        <c:v>1.7</c:v>
                      </c:pt>
                      <c:pt idx="62">
                        <c:v>1.8</c:v>
                      </c:pt>
                      <c:pt idx="63">
                        <c:v>1.6</c:v>
                      </c:pt>
                      <c:pt idx="64">
                        <c:v>2</c:v>
                      </c:pt>
                      <c:pt idx="65">
                        <c:v>2</c:v>
                      </c:pt>
                      <c:pt idx="66">
                        <c:v>1.5</c:v>
                      </c:pt>
                      <c:pt idx="67">
                        <c:v>1.6</c:v>
                      </c:pt>
                      <c:pt idx="68">
                        <c:v>1.5</c:v>
                      </c:pt>
                      <c:pt idx="69">
                        <c:v>2</c:v>
                      </c:pt>
                      <c:pt idx="70">
                        <c:v>1.5</c:v>
                      </c:pt>
                      <c:pt idx="71">
                        <c:v>1.8</c:v>
                      </c:pt>
                      <c:pt idx="72">
                        <c:v>1.7</c:v>
                      </c:pt>
                      <c:pt idx="73">
                        <c:v>2</c:v>
                      </c:pt>
                      <c:pt idx="74">
                        <c:v>1.9</c:v>
                      </c:pt>
                      <c:pt idx="75">
                        <c:v>2.1</c:v>
                      </c:pt>
                      <c:pt idx="76">
                        <c:v>1.8</c:v>
                      </c:pt>
                      <c:pt idx="77">
                        <c:v>1.9</c:v>
                      </c:pt>
                      <c:pt idx="78">
                        <c:v>2.4</c:v>
                      </c:pt>
                      <c:pt idx="79">
                        <c:v>2.2000000000000002</c:v>
                      </c:pt>
                      <c:pt idx="80">
                        <c:v>2.2999999999999998</c:v>
                      </c:pt>
                      <c:pt idx="81">
                        <c:v>2.1</c:v>
                      </c:pt>
                      <c:pt idx="82">
                        <c:v>2.1</c:v>
                      </c:pt>
                      <c:pt idx="83">
                        <c:v>1.9</c:v>
                      </c:pt>
                      <c:pt idx="84">
                        <c:v>1.8</c:v>
                      </c:pt>
                      <c:pt idx="85">
                        <c:v>1.3</c:v>
                      </c:pt>
                      <c:pt idx="86">
                        <c:v>1.8</c:v>
                      </c:pt>
                      <c:pt idx="87">
                        <c:v>2.1</c:v>
                      </c:pt>
                      <c:pt idx="88">
                        <c:v>1.9</c:v>
                      </c:pt>
                      <c:pt idx="89">
                        <c:v>2.4</c:v>
                      </c:pt>
                      <c:pt idx="90">
                        <c:v>2</c:v>
                      </c:pt>
                      <c:pt idx="91">
                        <c:v>2.2000000000000002</c:v>
                      </c:pt>
                      <c:pt idx="92">
                        <c:v>1.8</c:v>
                      </c:pt>
                      <c:pt idx="93">
                        <c:v>1.8</c:v>
                      </c:pt>
                      <c:pt idx="94">
                        <c:v>2.2999999999999998</c:v>
                      </c:pt>
                      <c:pt idx="95">
                        <c:v>2.1</c:v>
                      </c:pt>
                      <c:pt idx="96">
                        <c:v>2.1</c:v>
                      </c:pt>
                      <c:pt idx="97">
                        <c:v>1.8</c:v>
                      </c:pt>
                      <c:pt idx="98">
                        <c:v>1.5</c:v>
                      </c:pt>
                      <c:pt idx="99">
                        <c:v>1.1000000000000001</c:v>
                      </c:pt>
                      <c:pt idx="100">
                        <c:v>0.9</c:v>
                      </c:pt>
                      <c:pt idx="101">
                        <c:v>1.1000000000000001</c:v>
                      </c:pt>
                      <c:pt idx="102">
                        <c:v>1.6</c:v>
                      </c:pt>
                      <c:pt idx="103">
                        <c:v>1.3</c:v>
                      </c:pt>
                      <c:pt idx="104">
                        <c:v>2</c:v>
                      </c:pt>
                      <c:pt idx="105">
                        <c:v>1.9</c:v>
                      </c:pt>
                      <c:pt idx="106">
                        <c:v>1.8</c:v>
                      </c:pt>
                      <c:pt idx="107">
                        <c:v>1.6</c:v>
                      </c:pt>
                      <c:pt idx="108">
                        <c:v>1.7</c:v>
                      </c:pt>
                      <c:pt idx="109">
                        <c:v>1.8</c:v>
                      </c:pt>
                      <c:pt idx="110">
                        <c:v>2</c:v>
                      </c:pt>
                      <c:pt idx="111">
                        <c:v>1.9</c:v>
                      </c:pt>
                      <c:pt idx="112">
                        <c:v>2</c:v>
                      </c:pt>
                      <c:pt idx="113">
                        <c:v>2.2000000000000002</c:v>
                      </c:pt>
                      <c:pt idx="114">
                        <c:v>2.1</c:v>
                      </c:pt>
                      <c:pt idx="115">
                        <c:v>1.8</c:v>
                      </c:pt>
                      <c:pt idx="116">
                        <c:v>1.4</c:v>
                      </c:pt>
                      <c:pt idx="117">
                        <c:v>2</c:v>
                      </c:pt>
                      <c:pt idx="118">
                        <c:v>2.1</c:v>
                      </c:pt>
                      <c:pt idx="119">
                        <c:v>2.1</c:v>
                      </c:pt>
                      <c:pt idx="120">
                        <c:v>2.2000000000000002</c:v>
                      </c:pt>
                      <c:pt idx="121">
                        <c:v>1.8</c:v>
                      </c:pt>
                      <c:pt idx="122">
                        <c:v>1.9</c:v>
                      </c:pt>
                      <c:pt idx="123">
                        <c:v>3.4</c:v>
                      </c:pt>
                      <c:pt idx="124">
                        <c:v>2</c:v>
                      </c:pt>
                    </c:numCache>
                  </c:numRef>
                </c:val>
                <c:smooth val="0"/>
                <c:extLst xmlns:c15="http://schemas.microsoft.com/office/drawing/2012/chart">
                  <c:ext xmlns:c16="http://schemas.microsoft.com/office/drawing/2014/chart" uri="{C3380CC4-5D6E-409C-BE32-E72D297353CC}">
                    <c16:uniqueId val="{0000000A-7909-42F7-9E4C-76DCD66756E7}"/>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'Industry Quit Rates'!$L$1</c15:sqref>
                        </c15:formulaRef>
                      </c:ext>
                    </c:extLst>
                    <c:strCache>
                      <c:ptCount val="1"/>
                      <c:pt idx="0">
                        <c:v>Professional and Business Services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Rates'!$L$14:$L$138</c15:sqref>
                        </c15:formulaRef>
                      </c:ext>
                    </c:extLst>
                    <c:numCache>
                      <c:formatCode>#0.0</c:formatCode>
                      <c:ptCount val="125"/>
                      <c:pt idx="0">
                        <c:v>2.2999999999999998</c:v>
                      </c:pt>
                      <c:pt idx="1">
                        <c:v>2.2999999999999998</c:v>
                      </c:pt>
                      <c:pt idx="2">
                        <c:v>2.2999999999999998</c:v>
                      </c:pt>
                      <c:pt idx="3">
                        <c:v>2.1</c:v>
                      </c:pt>
                      <c:pt idx="4">
                        <c:v>2.2999999999999998</c:v>
                      </c:pt>
                      <c:pt idx="5">
                        <c:v>2</c:v>
                      </c:pt>
                      <c:pt idx="6">
                        <c:v>1.9</c:v>
                      </c:pt>
                      <c:pt idx="7">
                        <c:v>1.9</c:v>
                      </c:pt>
                      <c:pt idx="8">
                        <c:v>1.9</c:v>
                      </c:pt>
                      <c:pt idx="9">
                        <c:v>1.8</c:v>
                      </c:pt>
                      <c:pt idx="10">
                        <c:v>2</c:v>
                      </c:pt>
                      <c:pt idx="11">
                        <c:v>2.1</c:v>
                      </c:pt>
                      <c:pt idx="12">
                        <c:v>1.9</c:v>
                      </c:pt>
                      <c:pt idx="13">
                        <c:v>2.1</c:v>
                      </c:pt>
                      <c:pt idx="14">
                        <c:v>2.1</c:v>
                      </c:pt>
                      <c:pt idx="15">
                        <c:v>2.4</c:v>
                      </c:pt>
                      <c:pt idx="16">
                        <c:v>2.4</c:v>
                      </c:pt>
                      <c:pt idx="17">
                        <c:v>2.5</c:v>
                      </c:pt>
                      <c:pt idx="18">
                        <c:v>2.8</c:v>
                      </c:pt>
                      <c:pt idx="19">
                        <c:v>2.5</c:v>
                      </c:pt>
                      <c:pt idx="20">
                        <c:v>2.2999999999999998</c:v>
                      </c:pt>
                      <c:pt idx="21">
                        <c:v>2.4</c:v>
                      </c:pt>
                      <c:pt idx="22">
                        <c:v>2.6</c:v>
                      </c:pt>
                      <c:pt idx="23">
                        <c:v>2.5</c:v>
                      </c:pt>
                      <c:pt idx="24">
                        <c:v>2.4</c:v>
                      </c:pt>
                      <c:pt idx="25">
                        <c:v>2.2999999999999998</c:v>
                      </c:pt>
                      <c:pt idx="26">
                        <c:v>2.7</c:v>
                      </c:pt>
                      <c:pt idx="27">
                        <c:v>2.5</c:v>
                      </c:pt>
                      <c:pt idx="28">
                        <c:v>2.4</c:v>
                      </c:pt>
                      <c:pt idx="29">
                        <c:v>2.6</c:v>
                      </c:pt>
                      <c:pt idx="30">
                        <c:v>2.6</c:v>
                      </c:pt>
                      <c:pt idx="31">
                        <c:v>2.6</c:v>
                      </c:pt>
                      <c:pt idx="32">
                        <c:v>2.9</c:v>
                      </c:pt>
                      <c:pt idx="33">
                        <c:v>2.7</c:v>
                      </c:pt>
                      <c:pt idx="34">
                        <c:v>2.4</c:v>
                      </c:pt>
                      <c:pt idx="35">
                        <c:v>2.1</c:v>
                      </c:pt>
                      <c:pt idx="36">
                        <c:v>2.8</c:v>
                      </c:pt>
                      <c:pt idx="37">
                        <c:v>2.9</c:v>
                      </c:pt>
                      <c:pt idx="38">
                        <c:v>2.8</c:v>
                      </c:pt>
                      <c:pt idx="39">
                        <c:v>2.6</c:v>
                      </c:pt>
                      <c:pt idx="40">
                        <c:v>2.8</c:v>
                      </c:pt>
                      <c:pt idx="41">
                        <c:v>2.6</c:v>
                      </c:pt>
                      <c:pt idx="42">
                        <c:v>2.6</c:v>
                      </c:pt>
                      <c:pt idx="43">
                        <c:v>2.8</c:v>
                      </c:pt>
                      <c:pt idx="44">
                        <c:v>2.6</c:v>
                      </c:pt>
                      <c:pt idx="45">
                        <c:v>2.7</c:v>
                      </c:pt>
                      <c:pt idx="46">
                        <c:v>2.8</c:v>
                      </c:pt>
                      <c:pt idx="47">
                        <c:v>2.9</c:v>
                      </c:pt>
                      <c:pt idx="48">
                        <c:v>2.9</c:v>
                      </c:pt>
                      <c:pt idx="49">
                        <c:v>3</c:v>
                      </c:pt>
                      <c:pt idx="50">
                        <c:v>2.7</c:v>
                      </c:pt>
                      <c:pt idx="51">
                        <c:v>2.9</c:v>
                      </c:pt>
                      <c:pt idx="52">
                        <c:v>3.4</c:v>
                      </c:pt>
                      <c:pt idx="53">
                        <c:v>2.7</c:v>
                      </c:pt>
                      <c:pt idx="54">
                        <c:v>3.1</c:v>
                      </c:pt>
                      <c:pt idx="55">
                        <c:v>3</c:v>
                      </c:pt>
                      <c:pt idx="56">
                        <c:v>3.1</c:v>
                      </c:pt>
                      <c:pt idx="57">
                        <c:v>3</c:v>
                      </c:pt>
                      <c:pt idx="58">
                        <c:v>2.9</c:v>
                      </c:pt>
                      <c:pt idx="59">
                        <c:v>3</c:v>
                      </c:pt>
                      <c:pt idx="60">
                        <c:v>3.2</c:v>
                      </c:pt>
                      <c:pt idx="61">
                        <c:v>2.8</c:v>
                      </c:pt>
                      <c:pt idx="62">
                        <c:v>2.9</c:v>
                      </c:pt>
                      <c:pt idx="63">
                        <c:v>2.8</c:v>
                      </c:pt>
                      <c:pt idx="64">
                        <c:v>2.8</c:v>
                      </c:pt>
                      <c:pt idx="65">
                        <c:v>3</c:v>
                      </c:pt>
                      <c:pt idx="66">
                        <c:v>2.9</c:v>
                      </c:pt>
                      <c:pt idx="67">
                        <c:v>3.2</c:v>
                      </c:pt>
                      <c:pt idx="68">
                        <c:v>3.3</c:v>
                      </c:pt>
                      <c:pt idx="69">
                        <c:v>3.2</c:v>
                      </c:pt>
                      <c:pt idx="70">
                        <c:v>3.3</c:v>
                      </c:pt>
                      <c:pt idx="71">
                        <c:v>3.1</c:v>
                      </c:pt>
                      <c:pt idx="72">
                        <c:v>2.7</c:v>
                      </c:pt>
                      <c:pt idx="73">
                        <c:v>3.1</c:v>
                      </c:pt>
                      <c:pt idx="74">
                        <c:v>3</c:v>
                      </c:pt>
                      <c:pt idx="75">
                        <c:v>3.2</c:v>
                      </c:pt>
                      <c:pt idx="76">
                        <c:v>3.1</c:v>
                      </c:pt>
                      <c:pt idx="77">
                        <c:v>3.1</c:v>
                      </c:pt>
                      <c:pt idx="78">
                        <c:v>3.1</c:v>
                      </c:pt>
                      <c:pt idx="79">
                        <c:v>2.9</c:v>
                      </c:pt>
                      <c:pt idx="80">
                        <c:v>2.9</c:v>
                      </c:pt>
                      <c:pt idx="81">
                        <c:v>3.1</c:v>
                      </c:pt>
                      <c:pt idx="82">
                        <c:v>3</c:v>
                      </c:pt>
                      <c:pt idx="83">
                        <c:v>3</c:v>
                      </c:pt>
                      <c:pt idx="84">
                        <c:v>3.1</c:v>
                      </c:pt>
                      <c:pt idx="85">
                        <c:v>3.1</c:v>
                      </c:pt>
                      <c:pt idx="86">
                        <c:v>3.3</c:v>
                      </c:pt>
                      <c:pt idx="87">
                        <c:v>3.1</c:v>
                      </c:pt>
                      <c:pt idx="88">
                        <c:v>3</c:v>
                      </c:pt>
                      <c:pt idx="89">
                        <c:v>3</c:v>
                      </c:pt>
                      <c:pt idx="90">
                        <c:v>3.2</c:v>
                      </c:pt>
                      <c:pt idx="91">
                        <c:v>3</c:v>
                      </c:pt>
                      <c:pt idx="92">
                        <c:v>3</c:v>
                      </c:pt>
                      <c:pt idx="93">
                        <c:v>2.9</c:v>
                      </c:pt>
                      <c:pt idx="94">
                        <c:v>2.9</c:v>
                      </c:pt>
                      <c:pt idx="95">
                        <c:v>3</c:v>
                      </c:pt>
                      <c:pt idx="96">
                        <c:v>3.3</c:v>
                      </c:pt>
                      <c:pt idx="97">
                        <c:v>3</c:v>
                      </c:pt>
                      <c:pt idx="98">
                        <c:v>2.9</c:v>
                      </c:pt>
                      <c:pt idx="99">
                        <c:v>2</c:v>
                      </c:pt>
                      <c:pt idx="100">
                        <c:v>2.2000000000000002</c:v>
                      </c:pt>
                      <c:pt idx="101">
                        <c:v>2</c:v>
                      </c:pt>
                      <c:pt idx="102">
                        <c:v>2.7</c:v>
                      </c:pt>
                      <c:pt idx="103">
                        <c:v>2.6</c:v>
                      </c:pt>
                      <c:pt idx="104">
                        <c:v>3.2</c:v>
                      </c:pt>
                      <c:pt idx="105">
                        <c:v>3</c:v>
                      </c:pt>
                      <c:pt idx="106">
                        <c:v>2.8</c:v>
                      </c:pt>
                      <c:pt idx="107">
                        <c:v>2.8</c:v>
                      </c:pt>
                      <c:pt idx="108">
                        <c:v>2.9</c:v>
                      </c:pt>
                      <c:pt idx="109">
                        <c:v>3</c:v>
                      </c:pt>
                      <c:pt idx="110">
                        <c:v>3</c:v>
                      </c:pt>
                      <c:pt idx="111">
                        <c:v>3.6</c:v>
                      </c:pt>
                      <c:pt idx="112">
                        <c:v>3.3</c:v>
                      </c:pt>
                      <c:pt idx="113">
                        <c:v>3.6</c:v>
                      </c:pt>
                      <c:pt idx="114">
                        <c:v>3.4</c:v>
                      </c:pt>
                      <c:pt idx="115">
                        <c:v>3.5</c:v>
                      </c:pt>
                      <c:pt idx="116">
                        <c:v>3.5</c:v>
                      </c:pt>
                      <c:pt idx="117">
                        <c:v>3.3</c:v>
                      </c:pt>
                      <c:pt idx="118">
                        <c:v>3.8</c:v>
                      </c:pt>
                      <c:pt idx="119">
                        <c:v>3.5</c:v>
                      </c:pt>
                      <c:pt idx="120">
                        <c:v>3.2</c:v>
                      </c:pt>
                      <c:pt idx="121">
                        <c:v>3.3</c:v>
                      </c:pt>
                      <c:pt idx="122">
                        <c:v>3.5</c:v>
                      </c:pt>
                      <c:pt idx="123">
                        <c:v>3.5</c:v>
                      </c:pt>
                      <c:pt idx="124">
                        <c:v>3.4</c:v>
                      </c:pt>
                    </c:numCache>
                  </c:numRef>
                </c:val>
                <c:smooth val="0"/>
                <c:extLst xmlns:c15="http://schemas.microsoft.com/office/drawing/2012/chart">
                  <c:ext xmlns:c16="http://schemas.microsoft.com/office/drawing/2014/chart" uri="{C3380CC4-5D6E-409C-BE32-E72D297353CC}">
                    <c16:uniqueId val="{0000000B-7909-42F7-9E4C-76DCD66756E7}"/>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'Industry Quit Rates'!$M$1</c15:sqref>
                        </c15:formulaRef>
                      </c:ext>
                    </c:extLst>
                    <c:strCache>
                      <c:ptCount val="1"/>
                      <c:pt idx="0">
                        <c:v>Educational Services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Rates'!$M$14:$M$138</c15:sqref>
                        </c15:formulaRef>
                      </c:ext>
                    </c:extLst>
                    <c:numCache>
                      <c:formatCode>#0.0</c:formatCode>
                      <c:ptCount val="125"/>
                      <c:pt idx="0">
                        <c:v>1</c:v>
                      </c:pt>
                      <c:pt idx="1">
                        <c:v>1</c:v>
                      </c:pt>
                      <c:pt idx="2">
                        <c:v>1.1000000000000001</c:v>
                      </c:pt>
                      <c:pt idx="3">
                        <c:v>1</c:v>
                      </c:pt>
                      <c:pt idx="4">
                        <c:v>1</c:v>
                      </c:pt>
                      <c:pt idx="5">
                        <c:v>1.2</c:v>
                      </c:pt>
                      <c:pt idx="6">
                        <c:v>1</c:v>
                      </c:pt>
                      <c:pt idx="7">
                        <c:v>1.3</c:v>
                      </c:pt>
                      <c:pt idx="8">
                        <c:v>1.3</c:v>
                      </c:pt>
                      <c:pt idx="9">
                        <c:v>1.1000000000000001</c:v>
                      </c:pt>
                      <c:pt idx="10">
                        <c:v>1</c:v>
                      </c:pt>
                      <c:pt idx="11">
                        <c:v>1</c:v>
                      </c:pt>
                      <c:pt idx="12">
                        <c:v>1.1000000000000001</c:v>
                      </c:pt>
                      <c:pt idx="13">
                        <c:v>1.1000000000000001</c:v>
                      </c:pt>
                      <c:pt idx="14">
                        <c:v>0.9</c:v>
                      </c:pt>
                      <c:pt idx="15">
                        <c:v>1</c:v>
                      </c:pt>
                      <c:pt idx="16">
                        <c:v>1.1000000000000001</c:v>
                      </c:pt>
                      <c:pt idx="17">
                        <c:v>1.1000000000000001</c:v>
                      </c:pt>
                      <c:pt idx="18">
                        <c:v>1</c:v>
                      </c:pt>
                      <c:pt idx="19">
                        <c:v>1.1000000000000001</c:v>
                      </c:pt>
                      <c:pt idx="20">
                        <c:v>1.1000000000000001</c:v>
                      </c:pt>
                      <c:pt idx="21">
                        <c:v>1.2</c:v>
                      </c:pt>
                      <c:pt idx="22">
                        <c:v>1</c:v>
                      </c:pt>
                      <c:pt idx="23">
                        <c:v>1.2</c:v>
                      </c:pt>
                      <c:pt idx="24">
                        <c:v>1.1000000000000001</c:v>
                      </c:pt>
                      <c:pt idx="25">
                        <c:v>1.4</c:v>
                      </c:pt>
                      <c:pt idx="26">
                        <c:v>1.1000000000000001</c:v>
                      </c:pt>
                      <c:pt idx="27">
                        <c:v>1.2</c:v>
                      </c:pt>
                      <c:pt idx="28">
                        <c:v>1.3</c:v>
                      </c:pt>
                      <c:pt idx="29">
                        <c:v>1.1000000000000001</c:v>
                      </c:pt>
                      <c:pt idx="30">
                        <c:v>1.2</c:v>
                      </c:pt>
                      <c:pt idx="31">
                        <c:v>1.1000000000000001</c:v>
                      </c:pt>
                      <c:pt idx="32">
                        <c:v>1.2</c:v>
                      </c:pt>
                      <c:pt idx="33">
                        <c:v>1.7</c:v>
                      </c:pt>
                      <c:pt idx="34">
                        <c:v>1.1000000000000001</c:v>
                      </c:pt>
                      <c:pt idx="35">
                        <c:v>1.2</c:v>
                      </c:pt>
                      <c:pt idx="36">
                        <c:v>1.1000000000000001</c:v>
                      </c:pt>
                      <c:pt idx="37">
                        <c:v>1.3</c:v>
                      </c:pt>
                      <c:pt idx="38">
                        <c:v>1.4</c:v>
                      </c:pt>
                      <c:pt idx="39">
                        <c:v>1.2</c:v>
                      </c:pt>
                      <c:pt idx="40">
                        <c:v>1.3</c:v>
                      </c:pt>
                      <c:pt idx="41">
                        <c:v>1.3</c:v>
                      </c:pt>
                      <c:pt idx="42">
                        <c:v>1.5</c:v>
                      </c:pt>
                      <c:pt idx="43">
                        <c:v>1.3</c:v>
                      </c:pt>
                      <c:pt idx="44">
                        <c:v>1.3</c:v>
                      </c:pt>
                      <c:pt idx="45">
                        <c:v>1.2</c:v>
                      </c:pt>
                      <c:pt idx="46">
                        <c:v>1.6</c:v>
                      </c:pt>
                      <c:pt idx="47">
                        <c:v>1.6</c:v>
                      </c:pt>
                      <c:pt idx="48">
                        <c:v>1.8</c:v>
                      </c:pt>
                      <c:pt idx="49">
                        <c:v>1.2</c:v>
                      </c:pt>
                      <c:pt idx="50">
                        <c:v>1.1000000000000001</c:v>
                      </c:pt>
                      <c:pt idx="51">
                        <c:v>1.2</c:v>
                      </c:pt>
                      <c:pt idx="52">
                        <c:v>1.4</c:v>
                      </c:pt>
                      <c:pt idx="53">
                        <c:v>1.5</c:v>
                      </c:pt>
                      <c:pt idx="54">
                        <c:v>1.5</c:v>
                      </c:pt>
                      <c:pt idx="55">
                        <c:v>1.8</c:v>
                      </c:pt>
                      <c:pt idx="56">
                        <c:v>1.3</c:v>
                      </c:pt>
                      <c:pt idx="57">
                        <c:v>1.1000000000000001</c:v>
                      </c:pt>
                      <c:pt idx="58">
                        <c:v>1.2</c:v>
                      </c:pt>
                      <c:pt idx="59">
                        <c:v>1.1000000000000001</c:v>
                      </c:pt>
                      <c:pt idx="60">
                        <c:v>1.3</c:v>
                      </c:pt>
                      <c:pt idx="61">
                        <c:v>1.1000000000000001</c:v>
                      </c:pt>
                      <c:pt idx="62">
                        <c:v>1.4</c:v>
                      </c:pt>
                      <c:pt idx="63">
                        <c:v>1.4</c:v>
                      </c:pt>
                      <c:pt idx="64">
                        <c:v>1.1000000000000001</c:v>
                      </c:pt>
                      <c:pt idx="65">
                        <c:v>1.6</c:v>
                      </c:pt>
                      <c:pt idx="66">
                        <c:v>1.1000000000000001</c:v>
                      </c:pt>
                      <c:pt idx="67">
                        <c:v>1.3</c:v>
                      </c:pt>
                      <c:pt idx="68">
                        <c:v>1.2</c:v>
                      </c:pt>
                      <c:pt idx="69">
                        <c:v>1.3</c:v>
                      </c:pt>
                      <c:pt idx="70">
                        <c:v>1.5</c:v>
                      </c:pt>
                      <c:pt idx="71">
                        <c:v>1.4</c:v>
                      </c:pt>
                      <c:pt idx="72">
                        <c:v>1.3</c:v>
                      </c:pt>
                      <c:pt idx="73">
                        <c:v>1.3</c:v>
                      </c:pt>
                      <c:pt idx="74">
                        <c:v>1.3</c:v>
                      </c:pt>
                      <c:pt idx="75">
                        <c:v>1.5</c:v>
                      </c:pt>
                      <c:pt idx="76">
                        <c:v>1.4</c:v>
                      </c:pt>
                      <c:pt idx="77">
                        <c:v>1.1000000000000001</c:v>
                      </c:pt>
                      <c:pt idx="78">
                        <c:v>1.2</c:v>
                      </c:pt>
                      <c:pt idx="79">
                        <c:v>0.9</c:v>
                      </c:pt>
                      <c:pt idx="80">
                        <c:v>1.5</c:v>
                      </c:pt>
                      <c:pt idx="81">
                        <c:v>1.6</c:v>
                      </c:pt>
                      <c:pt idx="82">
                        <c:v>1.5</c:v>
                      </c:pt>
                      <c:pt idx="83">
                        <c:v>1.3</c:v>
                      </c:pt>
                      <c:pt idx="84">
                        <c:v>1.4</c:v>
                      </c:pt>
                      <c:pt idx="85">
                        <c:v>1.4</c:v>
                      </c:pt>
                      <c:pt idx="86">
                        <c:v>1.4</c:v>
                      </c:pt>
                      <c:pt idx="87">
                        <c:v>1.2</c:v>
                      </c:pt>
                      <c:pt idx="88">
                        <c:v>1.3</c:v>
                      </c:pt>
                      <c:pt idx="89">
                        <c:v>1.4</c:v>
                      </c:pt>
                      <c:pt idx="90">
                        <c:v>1.6</c:v>
                      </c:pt>
                      <c:pt idx="91">
                        <c:v>1.4</c:v>
                      </c:pt>
                      <c:pt idx="92">
                        <c:v>1.3</c:v>
                      </c:pt>
                      <c:pt idx="93">
                        <c:v>1.8</c:v>
                      </c:pt>
                      <c:pt idx="94">
                        <c:v>1.5</c:v>
                      </c:pt>
                      <c:pt idx="95">
                        <c:v>1.6</c:v>
                      </c:pt>
                      <c:pt idx="96">
                        <c:v>1.4</c:v>
                      </c:pt>
                      <c:pt idx="97">
                        <c:v>1.6</c:v>
                      </c:pt>
                      <c:pt idx="98">
                        <c:v>1.3</c:v>
                      </c:pt>
                      <c:pt idx="99">
                        <c:v>1.4</c:v>
                      </c:pt>
                      <c:pt idx="100">
                        <c:v>0.8</c:v>
                      </c:pt>
                      <c:pt idx="101">
                        <c:v>0.6</c:v>
                      </c:pt>
                      <c:pt idx="102">
                        <c:v>1</c:v>
                      </c:pt>
                      <c:pt idx="103">
                        <c:v>1</c:v>
                      </c:pt>
                      <c:pt idx="104">
                        <c:v>1</c:v>
                      </c:pt>
                      <c:pt idx="105">
                        <c:v>1.2</c:v>
                      </c:pt>
                      <c:pt idx="106">
                        <c:v>1.2</c:v>
                      </c:pt>
                      <c:pt idx="107">
                        <c:v>1.6</c:v>
                      </c:pt>
                      <c:pt idx="108">
                        <c:v>0.6</c:v>
                      </c:pt>
                      <c:pt idx="109">
                        <c:v>1.2</c:v>
                      </c:pt>
                      <c:pt idx="110">
                        <c:v>1.5</c:v>
                      </c:pt>
                      <c:pt idx="111">
                        <c:v>1.5</c:v>
                      </c:pt>
                      <c:pt idx="112">
                        <c:v>1.5</c:v>
                      </c:pt>
                      <c:pt idx="113">
                        <c:v>1.5</c:v>
                      </c:pt>
                      <c:pt idx="114">
                        <c:v>1.4</c:v>
                      </c:pt>
                      <c:pt idx="115">
                        <c:v>1.5</c:v>
                      </c:pt>
                      <c:pt idx="116">
                        <c:v>1.6</c:v>
                      </c:pt>
                      <c:pt idx="117">
                        <c:v>1.5</c:v>
                      </c:pt>
                      <c:pt idx="118">
                        <c:v>1.7</c:v>
                      </c:pt>
                      <c:pt idx="119">
                        <c:v>1.5</c:v>
                      </c:pt>
                      <c:pt idx="120">
                        <c:v>1.6</c:v>
                      </c:pt>
                      <c:pt idx="121">
                        <c:v>1.5</c:v>
                      </c:pt>
                      <c:pt idx="122">
                        <c:v>1.6</c:v>
                      </c:pt>
                      <c:pt idx="123">
                        <c:v>1.9</c:v>
                      </c:pt>
                      <c:pt idx="124">
                        <c:v>1.7</c:v>
                      </c:pt>
                    </c:numCache>
                  </c:numRef>
                </c:val>
                <c:smooth val="0"/>
                <c:extLst xmlns:c15="http://schemas.microsoft.com/office/drawing/2012/chart">
                  <c:ext xmlns:c16="http://schemas.microsoft.com/office/drawing/2014/chart" uri="{C3380CC4-5D6E-409C-BE32-E72D297353CC}">
                    <c16:uniqueId val="{0000000C-7909-42F7-9E4C-76DCD66756E7}"/>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'Industry Quit Rates'!$N$1</c15:sqref>
                        </c15:formulaRef>
                      </c:ext>
                    </c:extLst>
                    <c:strCache>
                      <c:ptCount val="1"/>
                      <c:pt idx="0">
                        <c:v>Health Care and Social Assistance</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Rates'!$N$14:$N$138</c15:sqref>
                        </c15:formulaRef>
                      </c:ext>
                    </c:extLst>
                    <c:numCache>
                      <c:formatCode>#0.0</c:formatCode>
                      <c:ptCount val="125"/>
                      <c:pt idx="0">
                        <c:v>1.4</c:v>
                      </c:pt>
                      <c:pt idx="1">
                        <c:v>1.6</c:v>
                      </c:pt>
                      <c:pt idx="2">
                        <c:v>1.4</c:v>
                      </c:pt>
                      <c:pt idx="3">
                        <c:v>1.4</c:v>
                      </c:pt>
                      <c:pt idx="4">
                        <c:v>1.4</c:v>
                      </c:pt>
                      <c:pt idx="5">
                        <c:v>1.4</c:v>
                      </c:pt>
                      <c:pt idx="6">
                        <c:v>1.4</c:v>
                      </c:pt>
                      <c:pt idx="7">
                        <c:v>1.4</c:v>
                      </c:pt>
                      <c:pt idx="8">
                        <c:v>1.2</c:v>
                      </c:pt>
                      <c:pt idx="9">
                        <c:v>1.3</c:v>
                      </c:pt>
                      <c:pt idx="10">
                        <c:v>1.4</c:v>
                      </c:pt>
                      <c:pt idx="11">
                        <c:v>1.4</c:v>
                      </c:pt>
                      <c:pt idx="12">
                        <c:v>1.6</c:v>
                      </c:pt>
                      <c:pt idx="13">
                        <c:v>1.5</c:v>
                      </c:pt>
                      <c:pt idx="14">
                        <c:v>1.5</c:v>
                      </c:pt>
                      <c:pt idx="15">
                        <c:v>1.5</c:v>
                      </c:pt>
                      <c:pt idx="16">
                        <c:v>1.4</c:v>
                      </c:pt>
                      <c:pt idx="17">
                        <c:v>1.5</c:v>
                      </c:pt>
                      <c:pt idx="18">
                        <c:v>1.6</c:v>
                      </c:pt>
                      <c:pt idx="19">
                        <c:v>1.5</c:v>
                      </c:pt>
                      <c:pt idx="20">
                        <c:v>1.5</c:v>
                      </c:pt>
                      <c:pt idx="21">
                        <c:v>1.6</c:v>
                      </c:pt>
                      <c:pt idx="22">
                        <c:v>1.5</c:v>
                      </c:pt>
                      <c:pt idx="23">
                        <c:v>1.6</c:v>
                      </c:pt>
                      <c:pt idx="24">
                        <c:v>1.5</c:v>
                      </c:pt>
                      <c:pt idx="25">
                        <c:v>1.5</c:v>
                      </c:pt>
                      <c:pt idx="26">
                        <c:v>1.3</c:v>
                      </c:pt>
                      <c:pt idx="27">
                        <c:v>1.6</c:v>
                      </c:pt>
                      <c:pt idx="28">
                        <c:v>1.5</c:v>
                      </c:pt>
                      <c:pt idx="29">
                        <c:v>1.6</c:v>
                      </c:pt>
                      <c:pt idx="30">
                        <c:v>1.7</c:v>
                      </c:pt>
                      <c:pt idx="31">
                        <c:v>1.4</c:v>
                      </c:pt>
                      <c:pt idx="32">
                        <c:v>1.7</c:v>
                      </c:pt>
                      <c:pt idx="33">
                        <c:v>1.7</c:v>
                      </c:pt>
                      <c:pt idx="34">
                        <c:v>1.7</c:v>
                      </c:pt>
                      <c:pt idx="35">
                        <c:v>1.6</c:v>
                      </c:pt>
                      <c:pt idx="36">
                        <c:v>1.8</c:v>
                      </c:pt>
                      <c:pt idx="37">
                        <c:v>1.8</c:v>
                      </c:pt>
                      <c:pt idx="38">
                        <c:v>1.7</c:v>
                      </c:pt>
                      <c:pt idx="39">
                        <c:v>1.7</c:v>
                      </c:pt>
                      <c:pt idx="40">
                        <c:v>1.7</c:v>
                      </c:pt>
                      <c:pt idx="41">
                        <c:v>1.7</c:v>
                      </c:pt>
                      <c:pt idx="42">
                        <c:v>1.8</c:v>
                      </c:pt>
                      <c:pt idx="43">
                        <c:v>1.9</c:v>
                      </c:pt>
                      <c:pt idx="44">
                        <c:v>1.7</c:v>
                      </c:pt>
                      <c:pt idx="45">
                        <c:v>1.8</c:v>
                      </c:pt>
                      <c:pt idx="46">
                        <c:v>1.9</c:v>
                      </c:pt>
                      <c:pt idx="47">
                        <c:v>1.8</c:v>
                      </c:pt>
                      <c:pt idx="48">
                        <c:v>1.5</c:v>
                      </c:pt>
                      <c:pt idx="49">
                        <c:v>1.8</c:v>
                      </c:pt>
                      <c:pt idx="50">
                        <c:v>1.8</c:v>
                      </c:pt>
                      <c:pt idx="51">
                        <c:v>1.8</c:v>
                      </c:pt>
                      <c:pt idx="52">
                        <c:v>1.8</c:v>
                      </c:pt>
                      <c:pt idx="53">
                        <c:v>1.9</c:v>
                      </c:pt>
                      <c:pt idx="54">
                        <c:v>1.8</c:v>
                      </c:pt>
                      <c:pt idx="55">
                        <c:v>1.7</c:v>
                      </c:pt>
                      <c:pt idx="56">
                        <c:v>1.9</c:v>
                      </c:pt>
                      <c:pt idx="57">
                        <c:v>1.8</c:v>
                      </c:pt>
                      <c:pt idx="58">
                        <c:v>1.7</c:v>
                      </c:pt>
                      <c:pt idx="59">
                        <c:v>1.8</c:v>
                      </c:pt>
                      <c:pt idx="60">
                        <c:v>2</c:v>
                      </c:pt>
                      <c:pt idx="61">
                        <c:v>1.8</c:v>
                      </c:pt>
                      <c:pt idx="62">
                        <c:v>1.9</c:v>
                      </c:pt>
                      <c:pt idx="63">
                        <c:v>1.9</c:v>
                      </c:pt>
                      <c:pt idx="64">
                        <c:v>1.9</c:v>
                      </c:pt>
                      <c:pt idx="65">
                        <c:v>1.9</c:v>
                      </c:pt>
                      <c:pt idx="66">
                        <c:v>1.8</c:v>
                      </c:pt>
                      <c:pt idx="67">
                        <c:v>1.8</c:v>
                      </c:pt>
                      <c:pt idx="68">
                        <c:v>1.8</c:v>
                      </c:pt>
                      <c:pt idx="69">
                        <c:v>2</c:v>
                      </c:pt>
                      <c:pt idx="70">
                        <c:v>1.8</c:v>
                      </c:pt>
                      <c:pt idx="71">
                        <c:v>1.8</c:v>
                      </c:pt>
                      <c:pt idx="72">
                        <c:v>1.7</c:v>
                      </c:pt>
                      <c:pt idx="73">
                        <c:v>1.7</c:v>
                      </c:pt>
                      <c:pt idx="74">
                        <c:v>1.8</c:v>
                      </c:pt>
                      <c:pt idx="75">
                        <c:v>1.9</c:v>
                      </c:pt>
                      <c:pt idx="76">
                        <c:v>2.2000000000000002</c:v>
                      </c:pt>
                      <c:pt idx="77">
                        <c:v>2.1</c:v>
                      </c:pt>
                      <c:pt idx="78">
                        <c:v>2</c:v>
                      </c:pt>
                      <c:pt idx="79">
                        <c:v>2.2000000000000002</c:v>
                      </c:pt>
                      <c:pt idx="80">
                        <c:v>1.9</c:v>
                      </c:pt>
                      <c:pt idx="81">
                        <c:v>2.1</c:v>
                      </c:pt>
                      <c:pt idx="82">
                        <c:v>2.2000000000000002</c:v>
                      </c:pt>
                      <c:pt idx="83">
                        <c:v>2.2000000000000002</c:v>
                      </c:pt>
                      <c:pt idx="84">
                        <c:v>2.1</c:v>
                      </c:pt>
                      <c:pt idx="85">
                        <c:v>2.1</c:v>
                      </c:pt>
                      <c:pt idx="86">
                        <c:v>2.1</c:v>
                      </c:pt>
                      <c:pt idx="87">
                        <c:v>2</c:v>
                      </c:pt>
                      <c:pt idx="88">
                        <c:v>1.8</c:v>
                      </c:pt>
                      <c:pt idx="89">
                        <c:v>1.8</c:v>
                      </c:pt>
                      <c:pt idx="90">
                        <c:v>2</c:v>
                      </c:pt>
                      <c:pt idx="91">
                        <c:v>2</c:v>
                      </c:pt>
                      <c:pt idx="92">
                        <c:v>2</c:v>
                      </c:pt>
                      <c:pt idx="93">
                        <c:v>2</c:v>
                      </c:pt>
                      <c:pt idx="94">
                        <c:v>1.9</c:v>
                      </c:pt>
                      <c:pt idx="95">
                        <c:v>2.1</c:v>
                      </c:pt>
                      <c:pt idx="96">
                        <c:v>2.1</c:v>
                      </c:pt>
                      <c:pt idx="97">
                        <c:v>2.2000000000000002</c:v>
                      </c:pt>
                      <c:pt idx="98">
                        <c:v>2</c:v>
                      </c:pt>
                      <c:pt idx="99">
                        <c:v>1.8</c:v>
                      </c:pt>
                      <c:pt idx="100">
                        <c:v>1.7</c:v>
                      </c:pt>
                      <c:pt idx="101">
                        <c:v>2</c:v>
                      </c:pt>
                      <c:pt idx="102">
                        <c:v>2.2000000000000002</c:v>
                      </c:pt>
                      <c:pt idx="103">
                        <c:v>2</c:v>
                      </c:pt>
                      <c:pt idx="104">
                        <c:v>2.1</c:v>
                      </c:pt>
                      <c:pt idx="105">
                        <c:v>2.2999999999999998</c:v>
                      </c:pt>
                      <c:pt idx="106">
                        <c:v>2</c:v>
                      </c:pt>
                      <c:pt idx="107">
                        <c:v>2.2000000000000002</c:v>
                      </c:pt>
                      <c:pt idx="108">
                        <c:v>2.2000000000000002</c:v>
                      </c:pt>
                      <c:pt idx="109">
                        <c:v>2.1</c:v>
                      </c:pt>
                      <c:pt idx="110">
                        <c:v>2.4</c:v>
                      </c:pt>
                      <c:pt idx="111">
                        <c:v>2.4</c:v>
                      </c:pt>
                      <c:pt idx="112">
                        <c:v>2.5</c:v>
                      </c:pt>
                      <c:pt idx="113">
                        <c:v>2.5</c:v>
                      </c:pt>
                      <c:pt idx="114">
                        <c:v>2.5</c:v>
                      </c:pt>
                      <c:pt idx="115">
                        <c:v>2.6</c:v>
                      </c:pt>
                      <c:pt idx="116">
                        <c:v>2.8</c:v>
                      </c:pt>
                      <c:pt idx="117">
                        <c:v>2.6</c:v>
                      </c:pt>
                      <c:pt idx="118">
                        <c:v>3.1</c:v>
                      </c:pt>
                      <c:pt idx="119">
                        <c:v>2.7</c:v>
                      </c:pt>
                      <c:pt idx="120">
                        <c:v>2.8</c:v>
                      </c:pt>
                      <c:pt idx="121">
                        <c:v>2.8</c:v>
                      </c:pt>
                      <c:pt idx="122">
                        <c:v>2.6</c:v>
                      </c:pt>
                      <c:pt idx="123">
                        <c:v>2.6</c:v>
                      </c:pt>
                      <c:pt idx="124">
                        <c:v>2.7</c:v>
                      </c:pt>
                    </c:numCache>
                  </c:numRef>
                </c:val>
                <c:smooth val="0"/>
                <c:extLst xmlns:c15="http://schemas.microsoft.com/office/drawing/2012/chart">
                  <c:ext xmlns:c16="http://schemas.microsoft.com/office/drawing/2014/chart" uri="{C3380CC4-5D6E-409C-BE32-E72D297353CC}">
                    <c16:uniqueId val="{0000000D-7909-42F7-9E4C-76DCD66756E7}"/>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'Industry Quit Rates'!$O$1</c15:sqref>
                        </c15:formulaRef>
                      </c:ext>
                    </c:extLst>
                    <c:strCache>
                      <c:ptCount val="1"/>
                      <c:pt idx="0">
                        <c:v>Arts, Entertainment, and Recreation</c:v>
                      </c:pt>
                    </c:strCache>
                  </c:strRef>
                </c:tx>
                <c:spPr>
                  <a:ln w="22225" cap="rnd">
                    <a:solidFill>
                      <a:schemeClr val="accent6"/>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Rates'!$O$14:$O$138</c15:sqref>
                        </c15:formulaRef>
                      </c:ext>
                    </c:extLst>
                    <c:numCache>
                      <c:formatCode>#0.0</c:formatCode>
                      <c:ptCount val="125"/>
                      <c:pt idx="0">
                        <c:v>2.2000000000000002</c:v>
                      </c:pt>
                      <c:pt idx="1">
                        <c:v>2.6</c:v>
                      </c:pt>
                      <c:pt idx="2">
                        <c:v>2.4</c:v>
                      </c:pt>
                      <c:pt idx="3">
                        <c:v>2.4</c:v>
                      </c:pt>
                      <c:pt idx="4">
                        <c:v>2.6</c:v>
                      </c:pt>
                      <c:pt idx="5">
                        <c:v>2.5</c:v>
                      </c:pt>
                      <c:pt idx="6">
                        <c:v>2.5</c:v>
                      </c:pt>
                      <c:pt idx="7">
                        <c:v>2.4</c:v>
                      </c:pt>
                      <c:pt idx="8">
                        <c:v>1.7</c:v>
                      </c:pt>
                      <c:pt idx="9">
                        <c:v>2.2999999999999998</c:v>
                      </c:pt>
                      <c:pt idx="10">
                        <c:v>2.1</c:v>
                      </c:pt>
                      <c:pt idx="11">
                        <c:v>2</c:v>
                      </c:pt>
                      <c:pt idx="12">
                        <c:v>2.6</c:v>
                      </c:pt>
                      <c:pt idx="13">
                        <c:v>2.8</c:v>
                      </c:pt>
                      <c:pt idx="14">
                        <c:v>2.9</c:v>
                      </c:pt>
                      <c:pt idx="15">
                        <c:v>2.1</c:v>
                      </c:pt>
                      <c:pt idx="16">
                        <c:v>2.4</c:v>
                      </c:pt>
                      <c:pt idx="17">
                        <c:v>2.4</c:v>
                      </c:pt>
                      <c:pt idx="18">
                        <c:v>2.5</c:v>
                      </c:pt>
                      <c:pt idx="19">
                        <c:v>2.4</c:v>
                      </c:pt>
                      <c:pt idx="20">
                        <c:v>2.4</c:v>
                      </c:pt>
                      <c:pt idx="21">
                        <c:v>2.2999999999999998</c:v>
                      </c:pt>
                      <c:pt idx="22">
                        <c:v>2.8</c:v>
                      </c:pt>
                      <c:pt idx="23">
                        <c:v>2.6</c:v>
                      </c:pt>
                      <c:pt idx="24">
                        <c:v>2.2999999999999998</c:v>
                      </c:pt>
                      <c:pt idx="25">
                        <c:v>2.2000000000000002</c:v>
                      </c:pt>
                      <c:pt idx="26">
                        <c:v>2.7</c:v>
                      </c:pt>
                      <c:pt idx="27">
                        <c:v>2.2000000000000002</c:v>
                      </c:pt>
                      <c:pt idx="28">
                        <c:v>2.2999999999999998</c:v>
                      </c:pt>
                      <c:pt idx="29">
                        <c:v>2.7</c:v>
                      </c:pt>
                      <c:pt idx="30">
                        <c:v>2.7</c:v>
                      </c:pt>
                      <c:pt idx="31">
                        <c:v>2.7</c:v>
                      </c:pt>
                      <c:pt idx="32">
                        <c:v>2.2999999999999998</c:v>
                      </c:pt>
                      <c:pt idx="33">
                        <c:v>3.2</c:v>
                      </c:pt>
                      <c:pt idx="34">
                        <c:v>3</c:v>
                      </c:pt>
                      <c:pt idx="35">
                        <c:v>2.5</c:v>
                      </c:pt>
                      <c:pt idx="36">
                        <c:v>2.7</c:v>
                      </c:pt>
                      <c:pt idx="37">
                        <c:v>2.2999999999999998</c:v>
                      </c:pt>
                      <c:pt idx="38">
                        <c:v>1.7</c:v>
                      </c:pt>
                      <c:pt idx="39">
                        <c:v>2.4</c:v>
                      </c:pt>
                      <c:pt idx="40">
                        <c:v>2.6</c:v>
                      </c:pt>
                      <c:pt idx="41">
                        <c:v>2.7</c:v>
                      </c:pt>
                      <c:pt idx="42">
                        <c:v>2.7</c:v>
                      </c:pt>
                      <c:pt idx="43">
                        <c:v>3.1</c:v>
                      </c:pt>
                      <c:pt idx="44">
                        <c:v>2.6</c:v>
                      </c:pt>
                      <c:pt idx="45">
                        <c:v>2.5</c:v>
                      </c:pt>
                      <c:pt idx="46">
                        <c:v>2.2000000000000002</c:v>
                      </c:pt>
                      <c:pt idx="47">
                        <c:v>2.5</c:v>
                      </c:pt>
                      <c:pt idx="48">
                        <c:v>2.7</c:v>
                      </c:pt>
                      <c:pt idx="49">
                        <c:v>3</c:v>
                      </c:pt>
                      <c:pt idx="50">
                        <c:v>2.2000000000000002</c:v>
                      </c:pt>
                      <c:pt idx="51">
                        <c:v>2.7</c:v>
                      </c:pt>
                      <c:pt idx="52">
                        <c:v>3.1</c:v>
                      </c:pt>
                      <c:pt idx="53">
                        <c:v>2.8</c:v>
                      </c:pt>
                      <c:pt idx="54">
                        <c:v>3</c:v>
                      </c:pt>
                      <c:pt idx="55">
                        <c:v>2.9</c:v>
                      </c:pt>
                      <c:pt idx="56">
                        <c:v>4</c:v>
                      </c:pt>
                      <c:pt idx="57">
                        <c:v>3.3</c:v>
                      </c:pt>
                      <c:pt idx="58">
                        <c:v>3</c:v>
                      </c:pt>
                      <c:pt idx="59">
                        <c:v>3.2</c:v>
                      </c:pt>
                      <c:pt idx="60">
                        <c:v>3.1</c:v>
                      </c:pt>
                      <c:pt idx="61">
                        <c:v>3.2</c:v>
                      </c:pt>
                      <c:pt idx="62">
                        <c:v>3.1</c:v>
                      </c:pt>
                      <c:pt idx="63">
                        <c:v>3.4</c:v>
                      </c:pt>
                      <c:pt idx="64">
                        <c:v>2.7</c:v>
                      </c:pt>
                      <c:pt idx="65">
                        <c:v>2.9</c:v>
                      </c:pt>
                      <c:pt idx="66">
                        <c:v>2.5</c:v>
                      </c:pt>
                      <c:pt idx="67">
                        <c:v>2.5</c:v>
                      </c:pt>
                      <c:pt idx="68">
                        <c:v>2.2000000000000002</c:v>
                      </c:pt>
                      <c:pt idx="69">
                        <c:v>2.5</c:v>
                      </c:pt>
                      <c:pt idx="70">
                        <c:v>2.9</c:v>
                      </c:pt>
                      <c:pt idx="71">
                        <c:v>3.5</c:v>
                      </c:pt>
                      <c:pt idx="72">
                        <c:v>3.1</c:v>
                      </c:pt>
                      <c:pt idx="73">
                        <c:v>3.1</c:v>
                      </c:pt>
                      <c:pt idx="74">
                        <c:v>3</c:v>
                      </c:pt>
                      <c:pt idx="75">
                        <c:v>3.1</c:v>
                      </c:pt>
                      <c:pt idx="76">
                        <c:v>3</c:v>
                      </c:pt>
                      <c:pt idx="77">
                        <c:v>3.2</c:v>
                      </c:pt>
                      <c:pt idx="78">
                        <c:v>3.3</c:v>
                      </c:pt>
                      <c:pt idx="79">
                        <c:v>3.3</c:v>
                      </c:pt>
                      <c:pt idx="80">
                        <c:v>3.6</c:v>
                      </c:pt>
                      <c:pt idx="81">
                        <c:v>3.2</c:v>
                      </c:pt>
                      <c:pt idx="82">
                        <c:v>3</c:v>
                      </c:pt>
                      <c:pt idx="83">
                        <c:v>3.1</c:v>
                      </c:pt>
                      <c:pt idx="84">
                        <c:v>3</c:v>
                      </c:pt>
                      <c:pt idx="85">
                        <c:v>3.4</c:v>
                      </c:pt>
                      <c:pt idx="86">
                        <c:v>3.3</c:v>
                      </c:pt>
                      <c:pt idx="87">
                        <c:v>3.3</c:v>
                      </c:pt>
                      <c:pt idx="88">
                        <c:v>2.8</c:v>
                      </c:pt>
                      <c:pt idx="89">
                        <c:v>3.1</c:v>
                      </c:pt>
                      <c:pt idx="90">
                        <c:v>3.1</c:v>
                      </c:pt>
                      <c:pt idx="91">
                        <c:v>3.3</c:v>
                      </c:pt>
                      <c:pt idx="92">
                        <c:v>3.2</c:v>
                      </c:pt>
                      <c:pt idx="93">
                        <c:v>3.4</c:v>
                      </c:pt>
                      <c:pt idx="94">
                        <c:v>3.7</c:v>
                      </c:pt>
                      <c:pt idx="95">
                        <c:v>3</c:v>
                      </c:pt>
                      <c:pt idx="96">
                        <c:v>3</c:v>
                      </c:pt>
                      <c:pt idx="97">
                        <c:v>3.3</c:v>
                      </c:pt>
                      <c:pt idx="98">
                        <c:v>2.1</c:v>
                      </c:pt>
                      <c:pt idx="99">
                        <c:v>2.5</c:v>
                      </c:pt>
                      <c:pt idx="100">
                        <c:v>2.8</c:v>
                      </c:pt>
                      <c:pt idx="101">
                        <c:v>2.1</c:v>
                      </c:pt>
                      <c:pt idx="102">
                        <c:v>2.8</c:v>
                      </c:pt>
                      <c:pt idx="103">
                        <c:v>0.4</c:v>
                      </c:pt>
                      <c:pt idx="104">
                        <c:v>2.2000000000000002</c:v>
                      </c:pt>
                      <c:pt idx="105">
                        <c:v>2.9</c:v>
                      </c:pt>
                      <c:pt idx="106">
                        <c:v>3.1</c:v>
                      </c:pt>
                      <c:pt idx="107">
                        <c:v>3.3</c:v>
                      </c:pt>
                      <c:pt idx="108">
                        <c:v>3.2</c:v>
                      </c:pt>
                      <c:pt idx="109">
                        <c:v>2.5</c:v>
                      </c:pt>
                      <c:pt idx="110">
                        <c:v>3.2</c:v>
                      </c:pt>
                      <c:pt idx="111">
                        <c:v>3.8</c:v>
                      </c:pt>
                      <c:pt idx="112">
                        <c:v>3.7</c:v>
                      </c:pt>
                      <c:pt idx="113">
                        <c:v>3.8</c:v>
                      </c:pt>
                      <c:pt idx="114">
                        <c:v>3.7</c:v>
                      </c:pt>
                      <c:pt idx="115">
                        <c:v>3.9</c:v>
                      </c:pt>
                      <c:pt idx="116">
                        <c:v>4.2</c:v>
                      </c:pt>
                      <c:pt idx="117">
                        <c:v>3.3</c:v>
                      </c:pt>
                      <c:pt idx="118">
                        <c:v>3.1</c:v>
                      </c:pt>
                      <c:pt idx="119">
                        <c:v>3.7</c:v>
                      </c:pt>
                      <c:pt idx="120">
                        <c:v>3.2</c:v>
                      </c:pt>
                      <c:pt idx="121">
                        <c:v>3.1</c:v>
                      </c:pt>
                      <c:pt idx="122">
                        <c:v>3.4</c:v>
                      </c:pt>
                      <c:pt idx="123">
                        <c:v>3.2</c:v>
                      </c:pt>
                      <c:pt idx="124">
                        <c:v>4</c:v>
                      </c:pt>
                    </c:numCache>
                  </c:numRef>
                </c:val>
                <c:smooth val="0"/>
                <c:extLst xmlns:c15="http://schemas.microsoft.com/office/drawing/2012/chart">
                  <c:ext xmlns:c16="http://schemas.microsoft.com/office/drawing/2014/chart" uri="{C3380CC4-5D6E-409C-BE32-E72D297353CC}">
                    <c16:uniqueId val="{0000000E-7909-42F7-9E4C-76DCD66756E7}"/>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'Industry Quit Rates'!$P$1</c15:sqref>
                        </c15:formulaRef>
                      </c:ext>
                    </c:extLst>
                    <c:strCache>
                      <c:ptCount val="1"/>
                      <c:pt idx="0">
                        <c:v>Accommodation and Food Services</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Rates'!$P$14:$P$138</c15:sqref>
                        </c15:formulaRef>
                      </c:ext>
                    </c:extLst>
                    <c:numCache>
                      <c:formatCode>#0.0</c:formatCode>
                      <c:ptCount val="125"/>
                      <c:pt idx="0">
                        <c:v>3.1</c:v>
                      </c:pt>
                      <c:pt idx="1">
                        <c:v>3.1</c:v>
                      </c:pt>
                      <c:pt idx="2">
                        <c:v>3.4</c:v>
                      </c:pt>
                      <c:pt idx="3">
                        <c:v>3.3</c:v>
                      </c:pt>
                      <c:pt idx="4">
                        <c:v>3.3</c:v>
                      </c:pt>
                      <c:pt idx="5">
                        <c:v>3.4</c:v>
                      </c:pt>
                      <c:pt idx="6">
                        <c:v>3.2</c:v>
                      </c:pt>
                      <c:pt idx="7">
                        <c:v>2.9</c:v>
                      </c:pt>
                      <c:pt idx="8">
                        <c:v>3</c:v>
                      </c:pt>
                      <c:pt idx="9">
                        <c:v>3.1</c:v>
                      </c:pt>
                      <c:pt idx="10">
                        <c:v>3.1</c:v>
                      </c:pt>
                      <c:pt idx="11">
                        <c:v>3.2</c:v>
                      </c:pt>
                      <c:pt idx="12">
                        <c:v>3.4</c:v>
                      </c:pt>
                      <c:pt idx="13">
                        <c:v>3.5</c:v>
                      </c:pt>
                      <c:pt idx="14">
                        <c:v>3.2</c:v>
                      </c:pt>
                      <c:pt idx="15">
                        <c:v>3.3</c:v>
                      </c:pt>
                      <c:pt idx="16">
                        <c:v>3.3</c:v>
                      </c:pt>
                      <c:pt idx="17">
                        <c:v>3.1</c:v>
                      </c:pt>
                      <c:pt idx="18">
                        <c:v>3.3</c:v>
                      </c:pt>
                      <c:pt idx="19">
                        <c:v>3</c:v>
                      </c:pt>
                      <c:pt idx="20">
                        <c:v>3.2</c:v>
                      </c:pt>
                      <c:pt idx="21">
                        <c:v>3.9</c:v>
                      </c:pt>
                      <c:pt idx="22">
                        <c:v>3.4</c:v>
                      </c:pt>
                      <c:pt idx="23">
                        <c:v>3.3</c:v>
                      </c:pt>
                      <c:pt idx="24">
                        <c:v>3.4</c:v>
                      </c:pt>
                      <c:pt idx="25">
                        <c:v>3.9</c:v>
                      </c:pt>
                      <c:pt idx="26">
                        <c:v>3.5</c:v>
                      </c:pt>
                      <c:pt idx="27">
                        <c:v>3.7</c:v>
                      </c:pt>
                      <c:pt idx="28">
                        <c:v>3.3</c:v>
                      </c:pt>
                      <c:pt idx="29">
                        <c:v>3.6</c:v>
                      </c:pt>
                      <c:pt idx="30">
                        <c:v>3.7</c:v>
                      </c:pt>
                      <c:pt idx="31">
                        <c:v>3.9</c:v>
                      </c:pt>
                      <c:pt idx="32">
                        <c:v>4</c:v>
                      </c:pt>
                      <c:pt idx="33">
                        <c:v>4.0999999999999996</c:v>
                      </c:pt>
                      <c:pt idx="34">
                        <c:v>3.9</c:v>
                      </c:pt>
                      <c:pt idx="35">
                        <c:v>3.9</c:v>
                      </c:pt>
                      <c:pt idx="36">
                        <c:v>4.0999999999999996</c:v>
                      </c:pt>
                      <c:pt idx="37">
                        <c:v>3.9</c:v>
                      </c:pt>
                      <c:pt idx="38">
                        <c:v>4.2</c:v>
                      </c:pt>
                      <c:pt idx="39">
                        <c:v>3.8</c:v>
                      </c:pt>
                      <c:pt idx="40">
                        <c:v>3.7</c:v>
                      </c:pt>
                      <c:pt idx="41">
                        <c:v>4.2</c:v>
                      </c:pt>
                      <c:pt idx="42">
                        <c:v>4.2</c:v>
                      </c:pt>
                      <c:pt idx="43">
                        <c:v>4.5</c:v>
                      </c:pt>
                      <c:pt idx="44">
                        <c:v>4.2</c:v>
                      </c:pt>
                      <c:pt idx="45">
                        <c:v>4.2</c:v>
                      </c:pt>
                      <c:pt idx="46">
                        <c:v>4.3</c:v>
                      </c:pt>
                      <c:pt idx="47">
                        <c:v>4.5</c:v>
                      </c:pt>
                      <c:pt idx="48">
                        <c:v>4.3</c:v>
                      </c:pt>
                      <c:pt idx="49">
                        <c:v>4.4000000000000004</c:v>
                      </c:pt>
                      <c:pt idx="50">
                        <c:v>4.4000000000000004</c:v>
                      </c:pt>
                      <c:pt idx="51">
                        <c:v>4.4000000000000004</c:v>
                      </c:pt>
                      <c:pt idx="52">
                        <c:v>4.5</c:v>
                      </c:pt>
                      <c:pt idx="53">
                        <c:v>4.4000000000000004</c:v>
                      </c:pt>
                      <c:pt idx="54">
                        <c:v>4.4000000000000004</c:v>
                      </c:pt>
                      <c:pt idx="55">
                        <c:v>4.4000000000000004</c:v>
                      </c:pt>
                      <c:pt idx="56">
                        <c:v>4.3</c:v>
                      </c:pt>
                      <c:pt idx="57">
                        <c:v>4.5</c:v>
                      </c:pt>
                      <c:pt idx="58">
                        <c:v>4.5999999999999996</c:v>
                      </c:pt>
                      <c:pt idx="59">
                        <c:v>4.4000000000000004</c:v>
                      </c:pt>
                      <c:pt idx="60">
                        <c:v>4.3</c:v>
                      </c:pt>
                      <c:pt idx="61">
                        <c:v>4.2</c:v>
                      </c:pt>
                      <c:pt idx="62">
                        <c:v>4.2</c:v>
                      </c:pt>
                      <c:pt idx="63">
                        <c:v>4.3</c:v>
                      </c:pt>
                      <c:pt idx="64">
                        <c:v>4.3</c:v>
                      </c:pt>
                      <c:pt idx="65">
                        <c:v>4.3</c:v>
                      </c:pt>
                      <c:pt idx="66">
                        <c:v>4.0999999999999996</c:v>
                      </c:pt>
                      <c:pt idx="67">
                        <c:v>4</c:v>
                      </c:pt>
                      <c:pt idx="68">
                        <c:v>4.3</c:v>
                      </c:pt>
                      <c:pt idx="69">
                        <c:v>4.2</c:v>
                      </c:pt>
                      <c:pt idx="70">
                        <c:v>4.3</c:v>
                      </c:pt>
                      <c:pt idx="71">
                        <c:v>4.3</c:v>
                      </c:pt>
                      <c:pt idx="72">
                        <c:v>4</c:v>
                      </c:pt>
                      <c:pt idx="73">
                        <c:v>4.4000000000000004</c:v>
                      </c:pt>
                      <c:pt idx="74">
                        <c:v>4.5</c:v>
                      </c:pt>
                      <c:pt idx="75">
                        <c:v>4.5999999999999996</c:v>
                      </c:pt>
                      <c:pt idx="76">
                        <c:v>4.5</c:v>
                      </c:pt>
                      <c:pt idx="77">
                        <c:v>4.4000000000000004</c:v>
                      </c:pt>
                      <c:pt idx="78">
                        <c:v>4.7</c:v>
                      </c:pt>
                      <c:pt idx="79">
                        <c:v>4.7</c:v>
                      </c:pt>
                      <c:pt idx="80">
                        <c:v>4.7</c:v>
                      </c:pt>
                      <c:pt idx="81">
                        <c:v>4.5999999999999996</c:v>
                      </c:pt>
                      <c:pt idx="82">
                        <c:v>4.5</c:v>
                      </c:pt>
                      <c:pt idx="83">
                        <c:v>4.5</c:v>
                      </c:pt>
                      <c:pt idx="84">
                        <c:v>5</c:v>
                      </c:pt>
                      <c:pt idx="85">
                        <c:v>4.9000000000000004</c:v>
                      </c:pt>
                      <c:pt idx="86">
                        <c:v>4.7</c:v>
                      </c:pt>
                      <c:pt idx="87">
                        <c:v>4.8</c:v>
                      </c:pt>
                      <c:pt idx="88">
                        <c:v>4.9000000000000004</c:v>
                      </c:pt>
                      <c:pt idx="89">
                        <c:v>5.0999999999999996</c:v>
                      </c:pt>
                      <c:pt idx="90">
                        <c:v>5.2</c:v>
                      </c:pt>
                      <c:pt idx="91">
                        <c:v>5.0999999999999996</c:v>
                      </c:pt>
                      <c:pt idx="92">
                        <c:v>4.5999999999999996</c:v>
                      </c:pt>
                      <c:pt idx="93">
                        <c:v>4.8</c:v>
                      </c:pt>
                      <c:pt idx="94">
                        <c:v>4.5999999999999996</c:v>
                      </c:pt>
                      <c:pt idx="95">
                        <c:v>4.8</c:v>
                      </c:pt>
                      <c:pt idx="96">
                        <c:v>4.7</c:v>
                      </c:pt>
                      <c:pt idx="97">
                        <c:v>4.0999999999999996</c:v>
                      </c:pt>
                      <c:pt idx="98">
                        <c:v>3.5</c:v>
                      </c:pt>
                      <c:pt idx="99">
                        <c:v>3.6</c:v>
                      </c:pt>
                      <c:pt idx="100">
                        <c:v>3.6</c:v>
                      </c:pt>
                      <c:pt idx="101">
                        <c:v>3.7</c:v>
                      </c:pt>
                      <c:pt idx="102">
                        <c:v>4</c:v>
                      </c:pt>
                      <c:pt idx="103">
                        <c:v>4.2</c:v>
                      </c:pt>
                      <c:pt idx="104">
                        <c:v>4.4000000000000004</c:v>
                      </c:pt>
                      <c:pt idx="105">
                        <c:v>4.7</c:v>
                      </c:pt>
                      <c:pt idx="106">
                        <c:v>4.7</c:v>
                      </c:pt>
                      <c:pt idx="107">
                        <c:v>5.3</c:v>
                      </c:pt>
                      <c:pt idx="108">
                        <c:v>5.4</c:v>
                      </c:pt>
                      <c:pt idx="109">
                        <c:v>5.2</c:v>
                      </c:pt>
                      <c:pt idx="110">
                        <c:v>5.7</c:v>
                      </c:pt>
                      <c:pt idx="111">
                        <c:v>5.8</c:v>
                      </c:pt>
                      <c:pt idx="112">
                        <c:v>6</c:v>
                      </c:pt>
                      <c:pt idx="113">
                        <c:v>6</c:v>
                      </c:pt>
                      <c:pt idx="114">
                        <c:v>6.4</c:v>
                      </c:pt>
                      <c:pt idx="115">
                        <c:v>6</c:v>
                      </c:pt>
                      <c:pt idx="116">
                        <c:v>6</c:v>
                      </c:pt>
                      <c:pt idx="117">
                        <c:v>5.9</c:v>
                      </c:pt>
                      <c:pt idx="118">
                        <c:v>6.4</c:v>
                      </c:pt>
                      <c:pt idx="119">
                        <c:v>6</c:v>
                      </c:pt>
                      <c:pt idx="120">
                        <c:v>6</c:v>
                      </c:pt>
                      <c:pt idx="121">
                        <c:v>6.1</c:v>
                      </c:pt>
                      <c:pt idx="122">
                        <c:v>6</c:v>
                      </c:pt>
                      <c:pt idx="123">
                        <c:v>5.5</c:v>
                      </c:pt>
                      <c:pt idx="124">
                        <c:v>5.7</c:v>
                      </c:pt>
                    </c:numCache>
                  </c:numRef>
                </c:val>
                <c:smooth val="0"/>
                <c:extLst xmlns:c15="http://schemas.microsoft.com/office/drawing/2012/chart">
                  <c:ext xmlns:c16="http://schemas.microsoft.com/office/drawing/2014/chart" uri="{C3380CC4-5D6E-409C-BE32-E72D297353CC}">
                    <c16:uniqueId val="{0000000F-7909-42F7-9E4C-76DCD66756E7}"/>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'Industry Quit Rates'!$Q$1</c15:sqref>
                        </c15:formulaRef>
                      </c:ext>
                    </c:extLst>
                    <c:strCache>
                      <c:ptCount val="1"/>
                      <c:pt idx="0">
                        <c:v>Other Services</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Rates'!$Q$14:$Q$138</c15:sqref>
                        </c15:formulaRef>
                      </c:ext>
                    </c:extLst>
                    <c:numCache>
                      <c:formatCode>#0.0</c:formatCode>
                      <c:ptCount val="125"/>
                      <c:pt idx="0">
                        <c:v>1.6</c:v>
                      </c:pt>
                      <c:pt idx="1">
                        <c:v>1.6</c:v>
                      </c:pt>
                      <c:pt idx="2">
                        <c:v>1.8</c:v>
                      </c:pt>
                      <c:pt idx="3">
                        <c:v>1.7</c:v>
                      </c:pt>
                      <c:pt idx="4">
                        <c:v>1.6</c:v>
                      </c:pt>
                      <c:pt idx="5">
                        <c:v>1.9</c:v>
                      </c:pt>
                      <c:pt idx="6">
                        <c:v>1.8</c:v>
                      </c:pt>
                      <c:pt idx="7">
                        <c:v>2.2999999999999998</c:v>
                      </c:pt>
                      <c:pt idx="8">
                        <c:v>1.3</c:v>
                      </c:pt>
                      <c:pt idx="9">
                        <c:v>1.4</c:v>
                      </c:pt>
                      <c:pt idx="10">
                        <c:v>1.6</c:v>
                      </c:pt>
                      <c:pt idx="11">
                        <c:v>1.7</c:v>
                      </c:pt>
                      <c:pt idx="12">
                        <c:v>1.9</c:v>
                      </c:pt>
                      <c:pt idx="13">
                        <c:v>2.2999999999999998</c:v>
                      </c:pt>
                      <c:pt idx="14">
                        <c:v>1.7</c:v>
                      </c:pt>
                      <c:pt idx="15">
                        <c:v>1.5</c:v>
                      </c:pt>
                      <c:pt idx="16">
                        <c:v>1.8</c:v>
                      </c:pt>
                      <c:pt idx="17">
                        <c:v>1.3</c:v>
                      </c:pt>
                      <c:pt idx="18">
                        <c:v>1.7</c:v>
                      </c:pt>
                      <c:pt idx="19">
                        <c:v>1.8</c:v>
                      </c:pt>
                      <c:pt idx="20">
                        <c:v>1.9</c:v>
                      </c:pt>
                      <c:pt idx="21">
                        <c:v>1.8</c:v>
                      </c:pt>
                      <c:pt idx="22">
                        <c:v>1.9</c:v>
                      </c:pt>
                      <c:pt idx="23">
                        <c:v>1.9</c:v>
                      </c:pt>
                      <c:pt idx="24">
                        <c:v>1.8</c:v>
                      </c:pt>
                      <c:pt idx="25">
                        <c:v>1.9</c:v>
                      </c:pt>
                      <c:pt idx="26">
                        <c:v>1.7</c:v>
                      </c:pt>
                      <c:pt idx="27">
                        <c:v>1.9</c:v>
                      </c:pt>
                      <c:pt idx="28">
                        <c:v>2</c:v>
                      </c:pt>
                      <c:pt idx="29">
                        <c:v>1.7</c:v>
                      </c:pt>
                      <c:pt idx="30">
                        <c:v>1.8</c:v>
                      </c:pt>
                      <c:pt idx="31">
                        <c:v>1.8</c:v>
                      </c:pt>
                      <c:pt idx="32">
                        <c:v>2.4</c:v>
                      </c:pt>
                      <c:pt idx="33">
                        <c:v>1.9</c:v>
                      </c:pt>
                      <c:pt idx="34">
                        <c:v>1.9</c:v>
                      </c:pt>
                      <c:pt idx="35">
                        <c:v>1.8</c:v>
                      </c:pt>
                      <c:pt idx="36">
                        <c:v>1.7</c:v>
                      </c:pt>
                      <c:pt idx="37">
                        <c:v>2.6</c:v>
                      </c:pt>
                      <c:pt idx="38">
                        <c:v>2.1</c:v>
                      </c:pt>
                      <c:pt idx="39">
                        <c:v>2</c:v>
                      </c:pt>
                      <c:pt idx="40">
                        <c:v>2</c:v>
                      </c:pt>
                      <c:pt idx="41">
                        <c:v>2</c:v>
                      </c:pt>
                      <c:pt idx="42">
                        <c:v>2</c:v>
                      </c:pt>
                      <c:pt idx="43">
                        <c:v>2.1</c:v>
                      </c:pt>
                      <c:pt idx="44">
                        <c:v>1.9</c:v>
                      </c:pt>
                      <c:pt idx="45">
                        <c:v>1.9</c:v>
                      </c:pt>
                      <c:pt idx="46">
                        <c:v>2</c:v>
                      </c:pt>
                      <c:pt idx="47">
                        <c:v>2.2999999999999998</c:v>
                      </c:pt>
                      <c:pt idx="48">
                        <c:v>2</c:v>
                      </c:pt>
                      <c:pt idx="49">
                        <c:v>2</c:v>
                      </c:pt>
                      <c:pt idx="50">
                        <c:v>2.1</c:v>
                      </c:pt>
                      <c:pt idx="51">
                        <c:v>1.9</c:v>
                      </c:pt>
                      <c:pt idx="52">
                        <c:v>1.7</c:v>
                      </c:pt>
                      <c:pt idx="53">
                        <c:v>2.4</c:v>
                      </c:pt>
                      <c:pt idx="54">
                        <c:v>1.7</c:v>
                      </c:pt>
                      <c:pt idx="55">
                        <c:v>1.6</c:v>
                      </c:pt>
                      <c:pt idx="56">
                        <c:v>1.7</c:v>
                      </c:pt>
                      <c:pt idx="57">
                        <c:v>2</c:v>
                      </c:pt>
                      <c:pt idx="58">
                        <c:v>1.9</c:v>
                      </c:pt>
                      <c:pt idx="59">
                        <c:v>2</c:v>
                      </c:pt>
                      <c:pt idx="60">
                        <c:v>2.1</c:v>
                      </c:pt>
                      <c:pt idx="61">
                        <c:v>2.2999999999999998</c:v>
                      </c:pt>
                      <c:pt idx="62">
                        <c:v>1.9</c:v>
                      </c:pt>
                      <c:pt idx="63">
                        <c:v>2</c:v>
                      </c:pt>
                      <c:pt idx="64">
                        <c:v>2.1</c:v>
                      </c:pt>
                      <c:pt idx="65">
                        <c:v>2.4</c:v>
                      </c:pt>
                      <c:pt idx="66">
                        <c:v>2.2999999999999998</c:v>
                      </c:pt>
                      <c:pt idx="67">
                        <c:v>2.2999999999999998</c:v>
                      </c:pt>
                      <c:pt idx="68">
                        <c:v>2.2000000000000002</c:v>
                      </c:pt>
                      <c:pt idx="69">
                        <c:v>2</c:v>
                      </c:pt>
                      <c:pt idx="70">
                        <c:v>1.6</c:v>
                      </c:pt>
                      <c:pt idx="71">
                        <c:v>1.9</c:v>
                      </c:pt>
                      <c:pt idx="72">
                        <c:v>1.9</c:v>
                      </c:pt>
                      <c:pt idx="73">
                        <c:v>1.9</c:v>
                      </c:pt>
                      <c:pt idx="74">
                        <c:v>2.8</c:v>
                      </c:pt>
                      <c:pt idx="75">
                        <c:v>2.1</c:v>
                      </c:pt>
                      <c:pt idx="76">
                        <c:v>2.1</c:v>
                      </c:pt>
                      <c:pt idx="77">
                        <c:v>1.7</c:v>
                      </c:pt>
                      <c:pt idx="78">
                        <c:v>2</c:v>
                      </c:pt>
                      <c:pt idx="79">
                        <c:v>2.2000000000000002</c:v>
                      </c:pt>
                      <c:pt idx="80">
                        <c:v>2.5</c:v>
                      </c:pt>
                      <c:pt idx="81">
                        <c:v>2.2999999999999998</c:v>
                      </c:pt>
                      <c:pt idx="82">
                        <c:v>2.7</c:v>
                      </c:pt>
                      <c:pt idx="83">
                        <c:v>1.8</c:v>
                      </c:pt>
                      <c:pt idx="84">
                        <c:v>2.5</c:v>
                      </c:pt>
                      <c:pt idx="85">
                        <c:v>2</c:v>
                      </c:pt>
                      <c:pt idx="86">
                        <c:v>2.2000000000000002</c:v>
                      </c:pt>
                      <c:pt idx="87">
                        <c:v>2.4</c:v>
                      </c:pt>
                      <c:pt idx="88">
                        <c:v>2.4</c:v>
                      </c:pt>
                      <c:pt idx="89">
                        <c:v>2.2000000000000002</c:v>
                      </c:pt>
                      <c:pt idx="90">
                        <c:v>2.5</c:v>
                      </c:pt>
                      <c:pt idx="91">
                        <c:v>1.9</c:v>
                      </c:pt>
                      <c:pt idx="92">
                        <c:v>2</c:v>
                      </c:pt>
                      <c:pt idx="93">
                        <c:v>2.9</c:v>
                      </c:pt>
                      <c:pt idx="94">
                        <c:v>2.2000000000000002</c:v>
                      </c:pt>
                      <c:pt idx="95">
                        <c:v>2.4</c:v>
                      </c:pt>
                      <c:pt idx="96">
                        <c:v>1.6</c:v>
                      </c:pt>
                      <c:pt idx="97">
                        <c:v>2.1</c:v>
                      </c:pt>
                      <c:pt idx="98">
                        <c:v>1</c:v>
                      </c:pt>
                      <c:pt idx="99">
                        <c:v>1.2</c:v>
                      </c:pt>
                      <c:pt idx="100">
                        <c:v>0.7</c:v>
                      </c:pt>
                      <c:pt idx="101">
                        <c:v>1.9</c:v>
                      </c:pt>
                      <c:pt idx="102">
                        <c:v>2.1</c:v>
                      </c:pt>
                      <c:pt idx="103">
                        <c:v>1.2</c:v>
                      </c:pt>
                      <c:pt idx="104">
                        <c:v>1.7</c:v>
                      </c:pt>
                      <c:pt idx="105">
                        <c:v>1.8</c:v>
                      </c:pt>
                      <c:pt idx="106">
                        <c:v>2.2000000000000002</c:v>
                      </c:pt>
                      <c:pt idx="107">
                        <c:v>1.8</c:v>
                      </c:pt>
                      <c:pt idx="108">
                        <c:v>1.8</c:v>
                      </c:pt>
                      <c:pt idx="109">
                        <c:v>2.4</c:v>
                      </c:pt>
                      <c:pt idx="110">
                        <c:v>2.4</c:v>
                      </c:pt>
                      <c:pt idx="111">
                        <c:v>2.5</c:v>
                      </c:pt>
                      <c:pt idx="112">
                        <c:v>2.6</c:v>
                      </c:pt>
                      <c:pt idx="113">
                        <c:v>2.2999999999999998</c:v>
                      </c:pt>
                      <c:pt idx="114">
                        <c:v>2.2000000000000002</c:v>
                      </c:pt>
                      <c:pt idx="115">
                        <c:v>2.2000000000000002</c:v>
                      </c:pt>
                      <c:pt idx="116">
                        <c:v>2.4</c:v>
                      </c:pt>
                      <c:pt idx="117">
                        <c:v>2.5</c:v>
                      </c:pt>
                      <c:pt idx="118">
                        <c:v>2.2000000000000002</c:v>
                      </c:pt>
                      <c:pt idx="119">
                        <c:v>2.8</c:v>
                      </c:pt>
                      <c:pt idx="120">
                        <c:v>2.7</c:v>
                      </c:pt>
                      <c:pt idx="121">
                        <c:v>3</c:v>
                      </c:pt>
                      <c:pt idx="122">
                        <c:v>2.8</c:v>
                      </c:pt>
                      <c:pt idx="123">
                        <c:v>2.5</c:v>
                      </c:pt>
                      <c:pt idx="124">
                        <c:v>2.5</c:v>
                      </c:pt>
                    </c:numCache>
                  </c:numRef>
                </c:val>
                <c:smooth val="0"/>
                <c:extLst xmlns:c15="http://schemas.microsoft.com/office/drawing/2012/chart">
                  <c:ext xmlns:c16="http://schemas.microsoft.com/office/drawing/2014/chart" uri="{C3380CC4-5D6E-409C-BE32-E72D297353CC}">
                    <c16:uniqueId val="{00000010-7909-42F7-9E4C-76DCD66756E7}"/>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'Industry Quit Rates'!$R$1</c15:sqref>
                        </c15:formulaRef>
                      </c:ext>
                    </c:extLst>
                    <c:strCache>
                      <c:ptCount val="1"/>
                      <c:pt idx="0">
                        <c:v>Government</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extLst xmlns:c15="http://schemas.microsoft.com/office/drawing/2012/chart">
                      <c:ext xmlns:c15="http://schemas.microsoft.com/office/drawing/2012/chart" uri="{02D57815-91ED-43cb-92C2-25804820EDAC}">
                        <c15:formulaRef>
                          <c15:sqref>'Industry Quit Rates'!$A$14:$A$138</c15:sqref>
                        </c15:formulaRef>
                      </c:ext>
                    </c:extLst>
                    <c:numCache>
                      <c:formatCode>m/d/yyyy</c:formatCode>
                      <c:ptCount val="12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numCache>
                  </c:numRef>
                </c:cat>
                <c:val>
                  <c:numRef>
                    <c:extLst xmlns:c15="http://schemas.microsoft.com/office/drawing/2012/chart">
                      <c:ext xmlns:c15="http://schemas.microsoft.com/office/drawing/2012/chart" uri="{02D57815-91ED-43cb-92C2-25804820EDAC}">
                        <c15:formulaRef>
                          <c15:sqref>'Industry Quit Rates'!$R$14:$R$138</c15:sqref>
                        </c15:formulaRef>
                      </c:ext>
                    </c:extLst>
                    <c:numCache>
                      <c:formatCode>#0.0</c:formatCode>
                      <c:ptCount val="125"/>
                      <c:pt idx="0">
                        <c:v>0.6</c:v>
                      </c:pt>
                      <c:pt idx="1">
                        <c:v>0.6</c:v>
                      </c:pt>
                      <c:pt idx="2">
                        <c:v>0.6</c:v>
                      </c:pt>
                      <c:pt idx="3">
                        <c:v>0.6</c:v>
                      </c:pt>
                      <c:pt idx="4">
                        <c:v>0.6</c:v>
                      </c:pt>
                      <c:pt idx="5">
                        <c:v>0.6</c:v>
                      </c:pt>
                      <c:pt idx="6">
                        <c:v>0.6</c:v>
                      </c:pt>
                      <c:pt idx="7">
                        <c:v>0.6</c:v>
                      </c:pt>
                      <c:pt idx="8">
                        <c:v>0.5</c:v>
                      </c:pt>
                      <c:pt idx="9">
                        <c:v>0.6</c:v>
                      </c:pt>
                      <c:pt idx="10">
                        <c:v>0.6</c:v>
                      </c:pt>
                      <c:pt idx="11">
                        <c:v>0.6</c:v>
                      </c:pt>
                      <c:pt idx="12">
                        <c:v>0.6</c:v>
                      </c:pt>
                      <c:pt idx="13">
                        <c:v>0.6</c:v>
                      </c:pt>
                      <c:pt idx="14">
                        <c:v>0.6</c:v>
                      </c:pt>
                      <c:pt idx="15">
                        <c:v>0.7</c:v>
                      </c:pt>
                      <c:pt idx="16">
                        <c:v>0.6</c:v>
                      </c:pt>
                      <c:pt idx="17">
                        <c:v>0.6</c:v>
                      </c:pt>
                      <c:pt idx="18">
                        <c:v>0.6</c:v>
                      </c:pt>
                      <c:pt idx="19">
                        <c:v>0.6</c:v>
                      </c:pt>
                      <c:pt idx="20">
                        <c:v>0.6</c:v>
                      </c:pt>
                      <c:pt idx="21">
                        <c:v>0.6</c:v>
                      </c:pt>
                      <c:pt idx="22">
                        <c:v>0.6</c:v>
                      </c:pt>
                      <c:pt idx="23">
                        <c:v>0.6</c:v>
                      </c:pt>
                      <c:pt idx="24">
                        <c:v>0.6</c:v>
                      </c:pt>
                      <c:pt idx="25">
                        <c:v>0.6</c:v>
                      </c:pt>
                      <c:pt idx="26">
                        <c:v>0.6</c:v>
                      </c:pt>
                      <c:pt idx="27">
                        <c:v>0.6</c:v>
                      </c:pt>
                      <c:pt idx="28">
                        <c:v>0.6</c:v>
                      </c:pt>
                      <c:pt idx="29">
                        <c:v>0.5</c:v>
                      </c:pt>
                      <c:pt idx="30">
                        <c:v>0.6</c:v>
                      </c:pt>
                      <c:pt idx="31">
                        <c:v>0.7</c:v>
                      </c:pt>
                      <c:pt idx="32">
                        <c:v>0.7</c:v>
                      </c:pt>
                      <c:pt idx="33">
                        <c:v>0.7</c:v>
                      </c:pt>
                      <c:pt idx="34">
                        <c:v>0.6</c:v>
                      </c:pt>
                      <c:pt idx="35">
                        <c:v>0.6</c:v>
                      </c:pt>
                      <c:pt idx="36">
                        <c:v>0.6</c:v>
                      </c:pt>
                      <c:pt idx="37">
                        <c:v>0.7</c:v>
                      </c:pt>
                      <c:pt idx="38">
                        <c:v>0.7</c:v>
                      </c:pt>
                      <c:pt idx="39">
                        <c:v>0.7</c:v>
                      </c:pt>
                      <c:pt idx="40">
                        <c:v>0.7</c:v>
                      </c:pt>
                      <c:pt idx="41">
                        <c:v>0.7</c:v>
                      </c:pt>
                      <c:pt idx="42">
                        <c:v>0.7</c:v>
                      </c:pt>
                      <c:pt idx="43">
                        <c:v>0.7</c:v>
                      </c:pt>
                      <c:pt idx="44">
                        <c:v>0.7</c:v>
                      </c:pt>
                      <c:pt idx="45">
                        <c:v>0.8</c:v>
                      </c:pt>
                      <c:pt idx="46">
                        <c:v>0.7</c:v>
                      </c:pt>
                      <c:pt idx="47">
                        <c:v>0.8</c:v>
                      </c:pt>
                      <c:pt idx="48">
                        <c:v>0.7</c:v>
                      </c:pt>
                      <c:pt idx="49">
                        <c:v>0.7</c:v>
                      </c:pt>
                      <c:pt idx="50">
                        <c:v>0.7</c:v>
                      </c:pt>
                      <c:pt idx="51">
                        <c:v>0.7</c:v>
                      </c:pt>
                      <c:pt idx="52">
                        <c:v>0.7</c:v>
                      </c:pt>
                      <c:pt idx="53">
                        <c:v>1</c:v>
                      </c:pt>
                      <c:pt idx="54">
                        <c:v>0.7</c:v>
                      </c:pt>
                      <c:pt idx="55">
                        <c:v>0.8</c:v>
                      </c:pt>
                      <c:pt idx="56">
                        <c:v>0.8</c:v>
                      </c:pt>
                      <c:pt idx="57">
                        <c:v>0.8</c:v>
                      </c:pt>
                      <c:pt idx="58">
                        <c:v>0.7</c:v>
                      </c:pt>
                      <c:pt idx="59">
                        <c:v>0.7</c:v>
                      </c:pt>
                      <c:pt idx="60">
                        <c:v>0.8</c:v>
                      </c:pt>
                      <c:pt idx="61">
                        <c:v>0.8</c:v>
                      </c:pt>
                      <c:pt idx="62">
                        <c:v>0.8</c:v>
                      </c:pt>
                      <c:pt idx="63">
                        <c:v>0.7</c:v>
                      </c:pt>
                      <c:pt idx="64">
                        <c:v>0.7</c:v>
                      </c:pt>
                      <c:pt idx="65">
                        <c:v>0.7</c:v>
                      </c:pt>
                      <c:pt idx="66">
                        <c:v>0.7</c:v>
                      </c:pt>
                      <c:pt idx="67">
                        <c:v>0.8</c:v>
                      </c:pt>
                      <c:pt idx="68">
                        <c:v>0.8</c:v>
                      </c:pt>
                      <c:pt idx="69">
                        <c:v>0.7</c:v>
                      </c:pt>
                      <c:pt idx="70">
                        <c:v>0.8</c:v>
                      </c:pt>
                      <c:pt idx="71">
                        <c:v>0.8</c:v>
                      </c:pt>
                      <c:pt idx="72">
                        <c:v>0.8</c:v>
                      </c:pt>
                      <c:pt idx="73">
                        <c:v>0.7</c:v>
                      </c:pt>
                      <c:pt idx="74">
                        <c:v>0.8</c:v>
                      </c:pt>
                      <c:pt idx="75">
                        <c:v>0.8</c:v>
                      </c:pt>
                      <c:pt idx="76">
                        <c:v>0.8</c:v>
                      </c:pt>
                      <c:pt idx="77">
                        <c:v>0.8</c:v>
                      </c:pt>
                      <c:pt idx="78">
                        <c:v>0.8</c:v>
                      </c:pt>
                      <c:pt idx="79">
                        <c:v>0.8</c:v>
                      </c:pt>
                      <c:pt idx="80">
                        <c:v>0.8</c:v>
                      </c:pt>
                      <c:pt idx="81">
                        <c:v>0.8</c:v>
                      </c:pt>
                      <c:pt idx="82">
                        <c:v>0.9</c:v>
                      </c:pt>
                      <c:pt idx="83">
                        <c:v>0.8</c:v>
                      </c:pt>
                      <c:pt idx="84">
                        <c:v>0.9</c:v>
                      </c:pt>
                      <c:pt idx="85">
                        <c:v>0.8</c:v>
                      </c:pt>
                      <c:pt idx="86">
                        <c:v>0.8</c:v>
                      </c:pt>
                      <c:pt idx="87">
                        <c:v>0.8</c:v>
                      </c:pt>
                      <c:pt idx="88">
                        <c:v>0.8</c:v>
                      </c:pt>
                      <c:pt idx="89">
                        <c:v>0.8</c:v>
                      </c:pt>
                      <c:pt idx="90">
                        <c:v>0.8</c:v>
                      </c:pt>
                      <c:pt idx="91">
                        <c:v>0.8</c:v>
                      </c:pt>
                      <c:pt idx="92">
                        <c:v>0.8</c:v>
                      </c:pt>
                      <c:pt idx="93">
                        <c:v>0.8</c:v>
                      </c:pt>
                      <c:pt idx="94">
                        <c:v>0.8</c:v>
                      </c:pt>
                      <c:pt idx="95">
                        <c:v>0.9</c:v>
                      </c:pt>
                      <c:pt idx="96">
                        <c:v>0.8</c:v>
                      </c:pt>
                      <c:pt idx="97">
                        <c:v>0.8</c:v>
                      </c:pt>
                      <c:pt idx="98">
                        <c:v>1</c:v>
                      </c:pt>
                      <c:pt idx="99">
                        <c:v>0.7</c:v>
                      </c:pt>
                      <c:pt idx="100">
                        <c:v>0.9</c:v>
                      </c:pt>
                      <c:pt idx="101">
                        <c:v>0.9</c:v>
                      </c:pt>
                      <c:pt idx="102">
                        <c:v>0.9</c:v>
                      </c:pt>
                      <c:pt idx="103">
                        <c:v>1</c:v>
                      </c:pt>
                      <c:pt idx="104">
                        <c:v>0.9</c:v>
                      </c:pt>
                      <c:pt idx="105">
                        <c:v>1</c:v>
                      </c:pt>
                      <c:pt idx="106">
                        <c:v>0.8</c:v>
                      </c:pt>
                      <c:pt idx="107">
                        <c:v>0.8</c:v>
                      </c:pt>
                      <c:pt idx="108">
                        <c:v>0.7</c:v>
                      </c:pt>
                      <c:pt idx="109">
                        <c:v>0.9</c:v>
                      </c:pt>
                      <c:pt idx="110">
                        <c:v>0.8</c:v>
                      </c:pt>
                      <c:pt idx="111">
                        <c:v>0.9</c:v>
                      </c:pt>
                      <c:pt idx="112">
                        <c:v>0.7</c:v>
                      </c:pt>
                      <c:pt idx="113">
                        <c:v>0.9</c:v>
                      </c:pt>
                      <c:pt idx="114">
                        <c:v>0.9</c:v>
                      </c:pt>
                      <c:pt idx="115">
                        <c:v>0.9</c:v>
                      </c:pt>
                      <c:pt idx="116">
                        <c:v>1</c:v>
                      </c:pt>
                      <c:pt idx="117">
                        <c:v>1.1000000000000001</c:v>
                      </c:pt>
                      <c:pt idx="118">
                        <c:v>1.1000000000000001</c:v>
                      </c:pt>
                      <c:pt idx="119">
                        <c:v>1.1000000000000001</c:v>
                      </c:pt>
                      <c:pt idx="120">
                        <c:v>1</c:v>
                      </c:pt>
                      <c:pt idx="121">
                        <c:v>1.1000000000000001</c:v>
                      </c:pt>
                      <c:pt idx="122">
                        <c:v>1.2</c:v>
                      </c:pt>
                      <c:pt idx="123">
                        <c:v>1.1000000000000001</c:v>
                      </c:pt>
                      <c:pt idx="124">
                        <c:v>1</c:v>
                      </c:pt>
                    </c:numCache>
                  </c:numRef>
                </c:val>
                <c:smooth val="0"/>
                <c:extLst xmlns:c15="http://schemas.microsoft.com/office/drawing/2012/chart">
                  <c:ext xmlns:c16="http://schemas.microsoft.com/office/drawing/2014/chart" uri="{C3380CC4-5D6E-409C-BE32-E72D297353CC}">
                    <c16:uniqueId val="{00000011-7909-42F7-9E4C-76DCD66756E7}"/>
                  </c:ext>
                </c:extLst>
              </c15:ser>
            </c15:filteredLineSeries>
          </c:ext>
        </c:extLst>
      </c:lineChart>
      <c:dateAx>
        <c:axId val="849813711"/>
        <c:scaling>
          <c:orientation val="minMax"/>
        </c:scaling>
        <c:delete val="0"/>
        <c:axPos val="b"/>
        <c:numFmt formatCode="yyyy" sourceLinked="0"/>
        <c:majorTickMark val="cross"/>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849812463"/>
        <c:crosses val="autoZero"/>
        <c:auto val="1"/>
        <c:lblOffset val="100"/>
        <c:baseTimeUnit val="months"/>
        <c:majorUnit val="12"/>
        <c:majorTimeUnit val="months"/>
      </c:dateAx>
      <c:valAx>
        <c:axId val="849812463"/>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baseline="0" dirty="0">
                    <a:solidFill>
                      <a:schemeClr val="tx2"/>
                    </a:solidFill>
                    <a:latin typeface="Franklin Gothic Book" panose="020B0503020102020204" pitchFamily="34" charset="0"/>
                  </a:rPr>
                  <a:t>Rate (Quits/Employment)</a:t>
                </a:r>
                <a:endParaRPr lang="en-US" sz="1400" b="1" dirty="0">
                  <a:solidFill>
                    <a:schemeClr val="tx2"/>
                  </a:solidFill>
                  <a:latin typeface="Franklin Gothic Book" panose="020B0503020102020204" pitchFamily="34" charset="0"/>
                </a:endParaRPr>
              </a:p>
            </c:rich>
          </c:tx>
          <c:layout>
            <c:manualLayout>
              <c:xMode val="edge"/>
              <c:yMode val="edge"/>
              <c:x val="0"/>
              <c:y val="0.289996658381850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849813711"/>
        <c:crosses val="autoZero"/>
        <c:crossBetween val="between"/>
      </c:valAx>
      <c:valAx>
        <c:axId val="274876096"/>
        <c:scaling>
          <c:orientation val="minMax"/>
          <c:max val="6"/>
        </c:scaling>
        <c:delete val="1"/>
        <c:axPos val="r"/>
        <c:numFmt formatCode="0.0" sourceLinked="1"/>
        <c:majorTickMark val="out"/>
        <c:minorTickMark val="none"/>
        <c:tickLblPos val="nextTo"/>
        <c:crossAx val="274871936"/>
        <c:crosses val="max"/>
        <c:crossBetween val="between"/>
      </c:valAx>
      <c:catAx>
        <c:axId val="274871936"/>
        <c:scaling>
          <c:orientation val="minMax"/>
        </c:scaling>
        <c:delete val="1"/>
        <c:axPos val="b"/>
        <c:majorTickMark val="out"/>
        <c:minorTickMark val="none"/>
        <c:tickLblPos val="nextTo"/>
        <c:crossAx val="274876096"/>
        <c:crosses val="autoZero"/>
        <c:auto val="1"/>
        <c:lblAlgn val="ctr"/>
        <c:lblOffset val="100"/>
        <c:noMultiLvlLbl val="0"/>
      </c:catAx>
      <c:spPr>
        <a:noFill/>
        <a:ln>
          <a:noFill/>
        </a:ln>
        <a:effectLst/>
      </c:spPr>
    </c:plotArea>
    <c:legend>
      <c:legendPos val="r"/>
      <c:layout>
        <c:manualLayout>
          <c:xMode val="edge"/>
          <c:yMode val="edge"/>
          <c:x val="0.63755032002760414"/>
          <c:y val="4.3170884943983051E-2"/>
          <c:w val="0.34271024057247484"/>
          <c:h val="0.126448805139893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01177989438592E-2"/>
          <c:y val="2.8648860752871007E-2"/>
          <c:w val="0.87601149249030585"/>
          <c:h val="0.8807127597422415"/>
        </c:manualLayout>
      </c:layout>
      <c:lineChart>
        <c:grouping val="standard"/>
        <c:varyColors val="0"/>
        <c:ser>
          <c:idx val="0"/>
          <c:order val="0"/>
          <c:tx>
            <c:strRef>
              <c:f>Trends!$F$1</c:f>
              <c:strCache>
                <c:ptCount val="1"/>
                <c:pt idx="0">
                  <c:v>Grocery</c:v>
                </c:pt>
              </c:strCache>
            </c:strRef>
          </c:tx>
          <c:spPr>
            <a:ln w="22225" cap="rnd">
              <a:solidFill>
                <a:schemeClr val="accent5"/>
              </a:solidFill>
              <a:round/>
            </a:ln>
            <a:effectLst/>
          </c:spPr>
          <c:marker>
            <c:symbol val="none"/>
          </c:marker>
          <c:cat>
            <c:numRef>
              <c:f>Trends!$B$2:$B$150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Trends!$F$2:$F$150</c:f>
              <c:numCache>
                <c:formatCode>0.0%</c:formatCode>
                <c:ptCount val="29"/>
                <c:pt idx="0">
                  <c:v>0</c:v>
                </c:pt>
                <c:pt idx="1">
                  <c:v>6.4220183486238591E-2</c:v>
                </c:pt>
                <c:pt idx="2">
                  <c:v>0.4816513761467891</c:v>
                </c:pt>
                <c:pt idx="3">
                  <c:v>0.11009174311926606</c:v>
                </c:pt>
                <c:pt idx="4">
                  <c:v>-0.16513761467889909</c:v>
                </c:pt>
                <c:pt idx="5">
                  <c:v>-0.20183486238532111</c:v>
                </c:pt>
                <c:pt idx="6">
                  <c:v>0.10550458715596323</c:v>
                </c:pt>
                <c:pt idx="7">
                  <c:v>0.37614678899082565</c:v>
                </c:pt>
                <c:pt idx="8">
                  <c:v>0.28440366972477071</c:v>
                </c:pt>
                <c:pt idx="9">
                  <c:v>0.40825688073394506</c:v>
                </c:pt>
                <c:pt idx="10">
                  <c:v>0.11926605504587151</c:v>
                </c:pt>
                <c:pt idx="11">
                  <c:v>6.4220183486238591E-2</c:v>
                </c:pt>
                <c:pt idx="12">
                  <c:v>5.504587155963292E-2</c:v>
                </c:pt>
                <c:pt idx="13">
                  <c:v>0.33027522935779818</c:v>
                </c:pt>
                <c:pt idx="14">
                  <c:v>3.669724770642202E-2</c:v>
                </c:pt>
                <c:pt idx="15">
                  <c:v>0.48623853211009171</c:v>
                </c:pt>
                <c:pt idx="16">
                  <c:v>0.3669724770642202</c:v>
                </c:pt>
                <c:pt idx="17">
                  <c:v>0.35321100917431192</c:v>
                </c:pt>
                <c:pt idx="18">
                  <c:v>0.35779816513761475</c:v>
                </c:pt>
                <c:pt idx="19">
                  <c:v>0.88990825688073394</c:v>
                </c:pt>
                <c:pt idx="20">
                  <c:v>0.49082568807339455</c:v>
                </c:pt>
                <c:pt idx="21">
                  <c:v>1.0642201834862384</c:v>
                </c:pt>
                <c:pt idx="22">
                  <c:v>0</c:v>
                </c:pt>
                <c:pt idx="23">
                  <c:v>0.11926605504587151</c:v>
                </c:pt>
                <c:pt idx="24">
                  <c:v>0.57339449541284404</c:v>
                </c:pt>
                <c:pt idx="25">
                  <c:v>0.59174311926605494</c:v>
                </c:pt>
                <c:pt idx="26">
                  <c:v>0.41284403669724767</c:v>
                </c:pt>
                <c:pt idx="27">
                  <c:v>0.33486238532110102</c:v>
                </c:pt>
                <c:pt idx="28">
                  <c:v>0.76605504587155959</c:v>
                </c:pt>
              </c:numCache>
            </c:numRef>
          </c:val>
          <c:smooth val="0"/>
          <c:extLst>
            <c:ext xmlns:c16="http://schemas.microsoft.com/office/drawing/2014/chart" uri="{C3380CC4-5D6E-409C-BE32-E72D297353CC}">
              <c16:uniqueId val="{00000000-0B42-4B62-90AA-990C576A8A62}"/>
            </c:ext>
          </c:extLst>
        </c:ser>
        <c:ser>
          <c:idx val="1"/>
          <c:order val="1"/>
          <c:tx>
            <c:strRef>
              <c:f>Trends!$G$1</c:f>
              <c:strCache>
                <c:ptCount val="1"/>
                <c:pt idx="0">
                  <c:v>Retail</c:v>
                </c:pt>
              </c:strCache>
            </c:strRef>
          </c:tx>
          <c:spPr>
            <a:ln w="22225" cap="rnd">
              <a:solidFill>
                <a:schemeClr val="accent2"/>
              </a:solidFill>
              <a:round/>
            </a:ln>
            <a:effectLst/>
          </c:spPr>
          <c:marker>
            <c:symbol val="none"/>
          </c:marker>
          <c:cat>
            <c:numRef>
              <c:f>Trends!$B$2:$B$150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Trends!$G$2:$G$150</c:f>
              <c:numCache>
                <c:formatCode>0.0%</c:formatCode>
                <c:ptCount val="29"/>
                <c:pt idx="0">
                  <c:v>0</c:v>
                </c:pt>
                <c:pt idx="1">
                  <c:v>2.4439102564102644E-2</c:v>
                </c:pt>
                <c:pt idx="2">
                  <c:v>0.13501602564102555</c:v>
                </c:pt>
                <c:pt idx="3">
                  <c:v>-0.37059294871794868</c:v>
                </c:pt>
                <c:pt idx="4">
                  <c:v>-0.38661858974358976</c:v>
                </c:pt>
                <c:pt idx="5">
                  <c:v>-0.1891025641025641</c:v>
                </c:pt>
                <c:pt idx="6">
                  <c:v>-9.0544871794871806E-2</c:v>
                </c:pt>
                <c:pt idx="7">
                  <c:v>7.7323717948717841E-2</c:v>
                </c:pt>
                <c:pt idx="8">
                  <c:v>3.6057692307691624E-3</c:v>
                </c:pt>
                <c:pt idx="9">
                  <c:v>0.19150641025641035</c:v>
                </c:pt>
                <c:pt idx="10">
                  <c:v>-0.13541666666666663</c:v>
                </c:pt>
                <c:pt idx="11">
                  <c:v>-0.10376602564102566</c:v>
                </c:pt>
                <c:pt idx="12">
                  <c:v>-0.16907051282051277</c:v>
                </c:pt>
                <c:pt idx="13">
                  <c:v>-8.7339743589743613E-2</c:v>
                </c:pt>
                <c:pt idx="14">
                  <c:v>2.0032051282051322E-2</c:v>
                </c:pt>
                <c:pt idx="15">
                  <c:v>0.20633012820512819</c:v>
                </c:pt>
                <c:pt idx="16">
                  <c:v>3.5657051282051322E-2</c:v>
                </c:pt>
                <c:pt idx="17">
                  <c:v>0.13060897435897445</c:v>
                </c:pt>
                <c:pt idx="18">
                  <c:v>0.140625</c:v>
                </c:pt>
                <c:pt idx="19">
                  <c:v>0.41346153846153855</c:v>
                </c:pt>
                <c:pt idx="20">
                  <c:v>0.39102564102564097</c:v>
                </c:pt>
                <c:pt idx="21">
                  <c:v>0.53485576923076916</c:v>
                </c:pt>
                <c:pt idx="22">
                  <c:v>-2.0432692307692291E-2</c:v>
                </c:pt>
                <c:pt idx="23">
                  <c:v>0.13060897435897445</c:v>
                </c:pt>
                <c:pt idx="24">
                  <c:v>0.22756410256410264</c:v>
                </c:pt>
                <c:pt idx="25">
                  <c:v>0.39423076923076916</c:v>
                </c:pt>
                <c:pt idx="26">
                  <c:v>0.36618589743589736</c:v>
                </c:pt>
                <c:pt idx="27">
                  <c:v>0.39903846153846145</c:v>
                </c:pt>
                <c:pt idx="28">
                  <c:v>0.5921474358974359</c:v>
                </c:pt>
              </c:numCache>
            </c:numRef>
          </c:val>
          <c:smooth val="0"/>
          <c:extLst>
            <c:ext xmlns:c16="http://schemas.microsoft.com/office/drawing/2014/chart" uri="{C3380CC4-5D6E-409C-BE32-E72D297353CC}">
              <c16:uniqueId val="{00000001-0B42-4B62-90AA-990C576A8A62}"/>
            </c:ext>
          </c:extLst>
        </c:ser>
        <c:ser>
          <c:idx val="2"/>
          <c:order val="2"/>
          <c:tx>
            <c:strRef>
              <c:f>Trends!$H$1</c:f>
              <c:strCache>
                <c:ptCount val="1"/>
                <c:pt idx="0">
                  <c:v>All</c:v>
                </c:pt>
              </c:strCache>
            </c:strRef>
          </c:tx>
          <c:spPr>
            <a:ln w="22225" cap="rnd">
              <a:solidFill>
                <a:schemeClr val="accent6"/>
              </a:solidFill>
              <a:round/>
            </a:ln>
            <a:effectLst/>
          </c:spPr>
          <c:marker>
            <c:symbol val="none"/>
          </c:marker>
          <c:cat>
            <c:numRef>
              <c:f>Trends!$B$2:$B$150</c:f>
              <c:numCache>
                <c:formatCode>m/d/yyyy</c:formatCode>
                <c:ptCount val="2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numCache>
            </c:numRef>
          </c:cat>
          <c:val>
            <c:numRef>
              <c:f>Trends!$H$2:$H$150</c:f>
              <c:numCache>
                <c:formatCode>0.0%</c:formatCode>
                <c:ptCount val="29"/>
                <c:pt idx="0">
                  <c:v>0</c:v>
                </c:pt>
                <c:pt idx="1">
                  <c:v>1.5131073704311104E-2</c:v>
                </c:pt>
                <c:pt idx="2">
                  <c:v>7.766869382926167E-2</c:v>
                </c:pt>
                <c:pt idx="3">
                  <c:v>-0.30751987380393953</c:v>
                </c:pt>
                <c:pt idx="4">
                  <c:v>-0.32968720811972019</c:v>
                </c:pt>
                <c:pt idx="5">
                  <c:v>-0.18642977230743685</c:v>
                </c:pt>
                <c:pt idx="6">
                  <c:v>-0.30328566387845324</c:v>
                </c:pt>
                <c:pt idx="7">
                  <c:v>-0.24975611781066442</c:v>
                </c:pt>
                <c:pt idx="8">
                  <c:v>-0.28475061748894748</c:v>
                </c:pt>
                <c:pt idx="9">
                  <c:v>-0.23126258328317317</c:v>
                </c:pt>
                <c:pt idx="10">
                  <c:v>-0.38923597417962186</c:v>
                </c:pt>
                <c:pt idx="11">
                  <c:v>-0.35125262043628969</c:v>
                </c:pt>
                <c:pt idx="12">
                  <c:v>-0.30154216567384129</c:v>
                </c:pt>
                <c:pt idx="13">
                  <c:v>-0.31673550717117416</c:v>
                </c:pt>
                <c:pt idx="14">
                  <c:v>-0.22258660412212794</c:v>
                </c:pt>
                <c:pt idx="15">
                  <c:v>-0.15311650304074387</c:v>
                </c:pt>
                <c:pt idx="16">
                  <c:v>-0.21737686543929924</c:v>
                </c:pt>
                <c:pt idx="17">
                  <c:v>-0.20355341538844729</c:v>
                </c:pt>
                <c:pt idx="18">
                  <c:v>-0.18672035534153886</c:v>
                </c:pt>
                <c:pt idx="19">
                  <c:v>-0.16272649909711701</c:v>
                </c:pt>
                <c:pt idx="20">
                  <c:v>-0.20392702214657843</c:v>
                </c:pt>
                <c:pt idx="21">
                  <c:v>-0.17686128811307833</c:v>
                </c:pt>
                <c:pt idx="22">
                  <c:v>-0.27875215342784199</c:v>
                </c:pt>
                <c:pt idx="23">
                  <c:v>-0.26893459806139608</c:v>
                </c:pt>
                <c:pt idx="24">
                  <c:v>-0.24016687768529854</c:v>
                </c:pt>
                <c:pt idx="25">
                  <c:v>-7.9391436102866364E-2</c:v>
                </c:pt>
                <c:pt idx="26">
                  <c:v>-7.3766578799892124E-2</c:v>
                </c:pt>
                <c:pt idx="27">
                  <c:v>-9.5601818219556267E-2</c:v>
                </c:pt>
                <c:pt idx="28">
                  <c:v>0.22696610556466501</c:v>
                </c:pt>
              </c:numCache>
            </c:numRef>
          </c:val>
          <c:smooth val="0"/>
          <c:extLst>
            <c:ext xmlns:c16="http://schemas.microsoft.com/office/drawing/2014/chart" uri="{C3380CC4-5D6E-409C-BE32-E72D297353CC}">
              <c16:uniqueId val="{00000002-0B42-4B62-90AA-990C576A8A62}"/>
            </c:ext>
          </c:extLst>
        </c:ser>
        <c:dLbls>
          <c:showLegendKey val="0"/>
          <c:showVal val="0"/>
          <c:showCatName val="0"/>
          <c:showSerName val="0"/>
          <c:showPercent val="0"/>
          <c:showBubbleSize val="0"/>
        </c:dLbls>
        <c:smooth val="0"/>
        <c:axId val="192695439"/>
        <c:axId val="192694191"/>
      </c:lineChart>
      <c:dateAx>
        <c:axId val="192695439"/>
        <c:scaling>
          <c:orientation val="minMax"/>
        </c:scaling>
        <c:delete val="0"/>
        <c:axPos val="b"/>
        <c:numFmt formatCode="mmm\ yyyy" sourceLinked="0"/>
        <c:majorTickMark val="cross"/>
        <c:minorTickMark val="none"/>
        <c:tickLblPos val="low"/>
        <c:spPr>
          <a:noFill/>
          <a:ln w="9525" cap="flat" cmpd="sng" algn="ctr">
            <a:solidFill>
              <a:schemeClr val="bg2">
                <a:lumMod val="10000"/>
              </a:schemeClr>
            </a:solidFill>
            <a:round/>
          </a:ln>
          <a:effectLst/>
        </c:spPr>
        <c:txPr>
          <a:bodyPr rot="-21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92694191"/>
        <c:crosses val="autoZero"/>
        <c:auto val="1"/>
        <c:lblOffset val="100"/>
        <c:baseTimeUnit val="months"/>
        <c:majorUnit val="2"/>
        <c:majorTimeUnit val="months"/>
      </c:dateAx>
      <c:valAx>
        <c:axId val="19269419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r>
                  <a:rPr lang="en-US" sz="1400" b="1">
                    <a:solidFill>
                      <a:schemeClr val="tx2"/>
                    </a:solidFill>
                    <a:latin typeface="Franklin Gothic Book" panose="020B0503020102020204" pitchFamily="34" charset="0"/>
                  </a:rPr>
                  <a:t>Percentage</a:t>
                </a:r>
                <a:r>
                  <a:rPr lang="en-US" sz="1400" b="1" baseline="0">
                    <a:solidFill>
                      <a:schemeClr val="tx2"/>
                    </a:solidFill>
                    <a:latin typeface="Franklin Gothic Book" panose="020B0503020102020204" pitchFamily="34" charset="0"/>
                  </a:rPr>
                  <a:t> Change from January 2020</a:t>
                </a:r>
                <a:endParaRPr lang="en-US" sz="1400" b="1">
                  <a:solidFill>
                    <a:schemeClr val="tx2"/>
                  </a:solidFill>
                  <a:latin typeface="Franklin Gothic Book" panose="020B0503020102020204" pitchFamily="34" charset="0"/>
                </a:endParaRPr>
              </a:p>
            </c:rich>
          </c:tx>
          <c:layout>
            <c:manualLayout>
              <c:xMode val="edge"/>
              <c:yMode val="edge"/>
              <c:x val="0"/>
              <c:y val="0.1318229655810665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92695439"/>
        <c:crosses val="autoZero"/>
        <c:crossBetween val="midCat"/>
      </c:valAx>
      <c:spPr>
        <a:noFill/>
        <a:ln>
          <a:noFill/>
        </a:ln>
        <a:effectLst/>
      </c:spPr>
    </c:plotArea>
    <c:legend>
      <c:legendPos val="b"/>
      <c:layout>
        <c:manualLayout>
          <c:xMode val="edge"/>
          <c:yMode val="edge"/>
          <c:x val="0.17857483326766052"/>
          <c:y val="5.0473400127309664E-2"/>
          <c:w val="0.13062688035261896"/>
          <c:h val="0.145539888909235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5A6BB-9A58-449B-AED0-02DF38B10F06}"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BC5D4-1E2A-4CF4-96C8-04B013069D37}" type="slidenum">
              <a:rPr lang="en-US" smtClean="0"/>
              <a:t>‹#›</a:t>
            </a:fld>
            <a:endParaRPr lang="en-US"/>
          </a:p>
        </p:txBody>
      </p:sp>
    </p:spTree>
    <p:extLst>
      <p:ext uri="{BB962C8B-B14F-4D97-AF65-F5344CB8AC3E}">
        <p14:creationId xmlns:p14="http://schemas.microsoft.com/office/powerpoint/2010/main" val="247335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in Northern Virginia continues to grow, passing pre-pandemic levels in March. While this growth continues to be faster than the rest of the D.C. metro area, it is slower than across the country as a whole.</a:t>
            </a:r>
          </a:p>
        </p:txBody>
      </p:sp>
      <p:sp>
        <p:nvSpPr>
          <p:cNvPr id="4" name="Slide Number Placeholder 3"/>
          <p:cNvSpPr>
            <a:spLocks noGrp="1"/>
          </p:cNvSpPr>
          <p:nvPr>
            <p:ph type="sldNum" sz="quarter" idx="5"/>
          </p:nvPr>
        </p:nvSpPr>
        <p:spPr/>
        <p:txBody>
          <a:bodyPr/>
          <a:lstStyle/>
          <a:p>
            <a:fld id="{05DE5689-81FC-DA48-9923-EB178ACCB193}" type="slidenum">
              <a:rPr lang="en-US" smtClean="0"/>
              <a:t>2</a:t>
            </a:fld>
            <a:endParaRPr lang="en-US"/>
          </a:p>
        </p:txBody>
      </p:sp>
    </p:spTree>
    <p:extLst>
      <p:ext uri="{BB962C8B-B14F-4D97-AF65-F5344CB8AC3E}">
        <p14:creationId xmlns:p14="http://schemas.microsoft.com/office/powerpoint/2010/main" val="30006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potential explanation for this decrease and stagnation in grocery store wages may be the ongoing impacts of inflation. Although this chart looks at changes in consumer prices at a national level, it highlights that inflation has been more acute for food items than other goods and services. This suggests that that grocery stores have likely felt the impacts of increasing prices more significantly than other industries. As a result, lowering wages may be, in part, a response to higher costs from suppliers, etc.</a:t>
            </a:r>
          </a:p>
        </p:txBody>
      </p:sp>
      <p:sp>
        <p:nvSpPr>
          <p:cNvPr id="4" name="Slide Number Placeholder 3"/>
          <p:cNvSpPr>
            <a:spLocks noGrp="1"/>
          </p:cNvSpPr>
          <p:nvPr>
            <p:ph type="sldNum" sz="quarter" idx="5"/>
          </p:nvPr>
        </p:nvSpPr>
        <p:spPr/>
        <p:txBody>
          <a:bodyPr/>
          <a:lstStyle/>
          <a:p>
            <a:fld id="{05DE5689-81FC-DA48-9923-EB178ACCB193}" type="slidenum">
              <a:rPr lang="en-US" smtClean="0"/>
              <a:t>11</a:t>
            </a:fld>
            <a:endParaRPr lang="en-US"/>
          </a:p>
        </p:txBody>
      </p:sp>
    </p:spTree>
    <p:extLst>
      <p:ext uri="{BB962C8B-B14F-4D97-AF65-F5344CB8AC3E}">
        <p14:creationId xmlns:p14="http://schemas.microsoft.com/office/powerpoint/2010/main" val="166614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employment and wage data for the ten occupations making up the largest share of grocery store employment in the NOVA region (as of Q4 2021); these data are specific to workers employed in the grocery store industry.  Average hourly wage is based on data from the BLS Occupational Employment and Wage Statistics (OEWS) program—this data is available annually, with 2020 being the most recent (reflecting some of the earlier impacts of the pandemic). </a:t>
            </a:r>
          </a:p>
          <a:p>
            <a:endParaRPr lang="en-US" dirty="0"/>
          </a:p>
          <a:p>
            <a:r>
              <a:rPr lang="en-US" dirty="0"/>
              <a:t>Median job posting wages are provided by Burning Glass Technology and are estimated using a machine learning model built using their database of millions of annual job postings—while 55% of regional grocery store job postings over the last 12 months did not include salary or wage information, this model uses the available data as a starting point, adjusting based on location, skills, experience, education requirements and other variables.</a:t>
            </a:r>
          </a:p>
          <a:p>
            <a:endParaRPr lang="en-US" dirty="0"/>
          </a:p>
          <a:p>
            <a:r>
              <a:rPr lang="en-US" dirty="0"/>
              <a:t>In addition, it is important to recognize that job posting wages only approximate actual earnings (which are estimated more directly in the BLS data) and are typically lower than wages among incumbent workers.</a:t>
            </a:r>
          </a:p>
        </p:txBody>
      </p:sp>
      <p:sp>
        <p:nvSpPr>
          <p:cNvPr id="4" name="Slide Number Placeholder 3"/>
          <p:cNvSpPr>
            <a:spLocks noGrp="1"/>
          </p:cNvSpPr>
          <p:nvPr>
            <p:ph type="sldNum" sz="quarter" idx="5"/>
          </p:nvPr>
        </p:nvSpPr>
        <p:spPr/>
        <p:txBody>
          <a:bodyPr/>
          <a:lstStyle/>
          <a:p>
            <a:fld id="{05DE5689-81FC-DA48-9923-EB178ACCB193}" type="slidenum">
              <a:rPr lang="en-US" smtClean="0"/>
              <a:t>12</a:t>
            </a:fld>
            <a:endParaRPr lang="en-US"/>
          </a:p>
        </p:txBody>
      </p:sp>
    </p:spTree>
    <p:extLst>
      <p:ext uri="{BB962C8B-B14F-4D97-AF65-F5344CB8AC3E}">
        <p14:creationId xmlns:p14="http://schemas.microsoft.com/office/powerpoint/2010/main" val="157270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Unemployment remains low, although it ticked up slightly in May. This may be due to seasonal factors, however.</a:t>
            </a:r>
          </a:p>
        </p:txBody>
      </p:sp>
      <p:sp>
        <p:nvSpPr>
          <p:cNvPr id="4" name="Slide Number Placeholder 3"/>
          <p:cNvSpPr>
            <a:spLocks noGrp="1"/>
          </p:cNvSpPr>
          <p:nvPr>
            <p:ph type="sldNum" sz="quarter" idx="5"/>
          </p:nvPr>
        </p:nvSpPr>
        <p:spPr/>
        <p:txBody>
          <a:bodyPr/>
          <a:lstStyle/>
          <a:p>
            <a:fld id="{05DE5689-81FC-DA48-9923-EB178ACCB193}" type="slidenum">
              <a:rPr lang="en-US" smtClean="0"/>
              <a:t>3</a:t>
            </a:fld>
            <a:endParaRPr lang="en-US"/>
          </a:p>
        </p:txBody>
      </p:sp>
    </p:spTree>
    <p:extLst>
      <p:ext uri="{BB962C8B-B14F-4D97-AF65-F5344CB8AC3E}">
        <p14:creationId xmlns:p14="http://schemas.microsoft.com/office/powerpoint/2010/main" val="428427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 force = Employment + Unemployment; i.e., either those with a job, or actively looking for work. The size of the labor force in the NOVA region remains diminished (-40,000) from pre-pandemic levels, although a larger share of individuals in the Alexandria/Arlington area have returned to the labor force in recent months. This labor force shortage is a major factor in the tightness we continue to see in the regional labor market.</a:t>
            </a:r>
          </a:p>
        </p:txBody>
      </p:sp>
      <p:sp>
        <p:nvSpPr>
          <p:cNvPr id="4" name="Slide Number Placeholder 3"/>
          <p:cNvSpPr>
            <a:spLocks noGrp="1"/>
          </p:cNvSpPr>
          <p:nvPr>
            <p:ph type="sldNum" sz="quarter" idx="5"/>
          </p:nvPr>
        </p:nvSpPr>
        <p:spPr/>
        <p:txBody>
          <a:bodyPr/>
          <a:lstStyle/>
          <a:p>
            <a:fld id="{05DE5689-81FC-DA48-9923-EB178ACCB193}" type="slidenum">
              <a:rPr lang="en-US" smtClean="0"/>
              <a:t>4</a:t>
            </a:fld>
            <a:endParaRPr lang="en-US"/>
          </a:p>
        </p:txBody>
      </p:sp>
    </p:spTree>
    <p:extLst>
      <p:ext uri="{BB962C8B-B14F-4D97-AF65-F5344CB8AC3E}">
        <p14:creationId xmlns:p14="http://schemas.microsoft.com/office/powerpoint/2010/main" val="275705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regional job postings spiked significantly in May, indicating significant demand among employers. This may also signal continued difficulty with hiring and turnover as employers re-post for jobs after failed searches or vacancies.</a:t>
            </a:r>
          </a:p>
        </p:txBody>
      </p:sp>
      <p:sp>
        <p:nvSpPr>
          <p:cNvPr id="4" name="Slide Number Placeholder 3"/>
          <p:cNvSpPr>
            <a:spLocks noGrp="1"/>
          </p:cNvSpPr>
          <p:nvPr>
            <p:ph type="sldNum" sz="quarter" idx="5"/>
          </p:nvPr>
        </p:nvSpPr>
        <p:spPr/>
        <p:txBody>
          <a:bodyPr/>
          <a:lstStyle/>
          <a:p>
            <a:fld id="{05DE5689-81FC-DA48-9923-EB178ACCB193}" type="slidenum">
              <a:rPr lang="en-US" smtClean="0"/>
              <a:t>5</a:t>
            </a:fld>
            <a:endParaRPr lang="en-US"/>
          </a:p>
        </p:txBody>
      </p:sp>
    </p:spTree>
    <p:extLst>
      <p:ext uri="{BB962C8B-B14F-4D97-AF65-F5344CB8AC3E}">
        <p14:creationId xmlns:p14="http://schemas.microsoft.com/office/powerpoint/2010/main" val="60829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Levels of employment in hospitality, food services, and other personal care services remain down compared to pre-pandemic across the region, while employment is also down in retail, public administration and administrative/support services in Alexandria/Arlington despite growth in these same sectors across the rest of the region. Unsurprisingly, professional services employment continues to grow both locally and regionally.</a:t>
            </a:r>
          </a:p>
        </p:txBody>
      </p:sp>
      <p:sp>
        <p:nvSpPr>
          <p:cNvPr id="4" name="Slide Number Placeholder 3"/>
          <p:cNvSpPr>
            <a:spLocks noGrp="1"/>
          </p:cNvSpPr>
          <p:nvPr>
            <p:ph type="sldNum" sz="quarter" idx="5"/>
          </p:nvPr>
        </p:nvSpPr>
        <p:spPr/>
        <p:txBody>
          <a:bodyPr/>
          <a:lstStyle/>
          <a:p>
            <a:fld id="{05DE5689-81FC-DA48-9923-EB178ACCB193}" type="slidenum">
              <a:rPr lang="en-US" smtClean="0"/>
              <a:t>6</a:t>
            </a:fld>
            <a:endParaRPr lang="en-US"/>
          </a:p>
        </p:txBody>
      </p:sp>
    </p:spTree>
    <p:extLst>
      <p:ext uri="{BB962C8B-B14F-4D97-AF65-F5344CB8AC3E}">
        <p14:creationId xmlns:p14="http://schemas.microsoft.com/office/powerpoint/2010/main" val="123086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DBC5D4-1E2A-4CF4-96C8-04B013069D37}" type="slidenum">
              <a:rPr lang="en-US" smtClean="0"/>
              <a:t>7</a:t>
            </a:fld>
            <a:endParaRPr lang="en-US"/>
          </a:p>
        </p:txBody>
      </p:sp>
    </p:spTree>
    <p:extLst>
      <p:ext uri="{BB962C8B-B14F-4D97-AF65-F5344CB8AC3E}">
        <p14:creationId xmlns:p14="http://schemas.microsoft.com/office/powerpoint/2010/main" val="9206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Quits rate: number of quits divided by employment, multiplied by 100. Although quit rates in the retail sector are consistently higher than across the entire private sector (nationally) this gap widened following the pandemic as quit rates in retail climbed more rapidly in retail. This is reflected in a wide range of news stories conveying a post-pandemic shift in worker values and their leverage amidst a tighter labor market. Unfortunately, we do not have similar data for more detailed industries (such as grocery stores), or for industry sectors by state.</a:t>
            </a:r>
          </a:p>
        </p:txBody>
      </p:sp>
      <p:sp>
        <p:nvSpPr>
          <p:cNvPr id="4" name="Slide Number Placeholder 3"/>
          <p:cNvSpPr>
            <a:spLocks noGrp="1"/>
          </p:cNvSpPr>
          <p:nvPr>
            <p:ph type="sldNum" sz="quarter" idx="5"/>
          </p:nvPr>
        </p:nvSpPr>
        <p:spPr/>
        <p:txBody>
          <a:bodyPr/>
          <a:lstStyle/>
          <a:p>
            <a:fld id="{05DE5689-81FC-DA48-9923-EB178ACCB193}" type="slidenum">
              <a:rPr lang="en-US" smtClean="0"/>
              <a:t>8</a:t>
            </a:fld>
            <a:endParaRPr lang="en-US"/>
          </a:p>
        </p:txBody>
      </p:sp>
    </p:spTree>
    <p:extLst>
      <p:ext uri="{BB962C8B-B14F-4D97-AF65-F5344CB8AC3E}">
        <p14:creationId xmlns:p14="http://schemas.microsoft.com/office/powerpoint/2010/main" val="383005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turnover in retail is higher than normal (assuming similar trends hold regionally), regional demand for workers in the grocery store industry—as evidenced by job postings—remained elevated throughout the pandemic. Grocery store job postings have even been consistently higher than postings across the entire retail sector (relative to their January 2020 levels).</a:t>
            </a:r>
          </a:p>
        </p:txBody>
      </p:sp>
      <p:sp>
        <p:nvSpPr>
          <p:cNvPr id="4" name="Slide Number Placeholder 3"/>
          <p:cNvSpPr>
            <a:spLocks noGrp="1"/>
          </p:cNvSpPr>
          <p:nvPr>
            <p:ph type="sldNum" sz="quarter" idx="5"/>
          </p:nvPr>
        </p:nvSpPr>
        <p:spPr/>
        <p:txBody>
          <a:bodyPr/>
          <a:lstStyle/>
          <a:p>
            <a:fld id="{05DE5689-81FC-DA48-9923-EB178ACCB193}" type="slidenum">
              <a:rPr lang="en-US" smtClean="0"/>
              <a:t>9</a:t>
            </a:fld>
            <a:endParaRPr lang="en-US"/>
          </a:p>
        </p:txBody>
      </p:sp>
    </p:spTree>
    <p:extLst>
      <p:ext uri="{BB962C8B-B14F-4D97-AF65-F5344CB8AC3E}">
        <p14:creationId xmlns:p14="http://schemas.microsoft.com/office/powerpoint/2010/main" val="383644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increases in turnover coupled with the labor market shortages highlighted earlier (i.e., diminished supply) meet increased demand, we would expect wages to rise as employers compete for a more limited pool of workers. While nominal average wages (unadjusted for inflation) among grocery store workers in the region have been rising more rapidly than wages across the retail sector as well as the entire labor market since around 2016, there was a particularly sharp increase immediately following the onset of the pandemic in the beginning of 2020. However, grocery store wages fell in the latter months of 2020 and have remained stagnant since, while wages across retail have continue to rise at a rate outpacing grocery stores.</a:t>
            </a:r>
          </a:p>
        </p:txBody>
      </p:sp>
      <p:sp>
        <p:nvSpPr>
          <p:cNvPr id="4" name="Slide Number Placeholder 3"/>
          <p:cNvSpPr>
            <a:spLocks noGrp="1"/>
          </p:cNvSpPr>
          <p:nvPr>
            <p:ph type="sldNum" sz="quarter" idx="5"/>
          </p:nvPr>
        </p:nvSpPr>
        <p:spPr/>
        <p:txBody>
          <a:bodyPr/>
          <a:lstStyle/>
          <a:p>
            <a:fld id="{05DE5689-81FC-DA48-9923-EB178ACCB193}" type="slidenum">
              <a:rPr lang="en-US" smtClean="0"/>
              <a:t>10</a:t>
            </a:fld>
            <a:endParaRPr lang="en-US"/>
          </a:p>
        </p:txBody>
      </p:sp>
    </p:spTree>
    <p:extLst>
      <p:ext uri="{BB962C8B-B14F-4D97-AF65-F5344CB8AC3E}">
        <p14:creationId xmlns:p14="http://schemas.microsoft.com/office/powerpoint/2010/main" val="395076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2398" y="3781338"/>
            <a:ext cx="7612341" cy="970966"/>
          </a:xfrm>
        </p:spPr>
        <p:txBody>
          <a:bodyPr anchor="t">
            <a:normAutofit/>
          </a:bodyPr>
          <a:lstStyle>
            <a:lvl1pPr marL="0" marR="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lang="en-US" sz="2400" b="0" i="1" dirty="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a:pPr>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81019" y="5097699"/>
            <a:ext cx="4029599" cy="805920"/>
          </a:xfrm>
          <a:prstGeom prst="rect">
            <a:avLst/>
          </a:prstGeom>
        </p:spPr>
      </p:pic>
      <p:pic>
        <p:nvPicPr>
          <p:cNvPr id="15" name="Picture 14">
            <a:extLst>
              <a:ext uri="{FF2B5EF4-FFF2-40B4-BE49-F238E27FC236}">
                <a16:creationId xmlns:a16="http://schemas.microsoft.com/office/drawing/2014/main" id="{4055B6A4-FA3F-C245-B04E-D38F2FB45B7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0"/>
            <a:ext cx="2858678" cy="6858000"/>
          </a:xfrm>
          <a:prstGeom prst="rect">
            <a:avLst/>
          </a:prstGeom>
        </p:spPr>
      </p:pic>
    </p:spTree>
    <p:extLst>
      <p:ext uri="{BB962C8B-B14F-4D97-AF65-F5344CB8AC3E}">
        <p14:creationId xmlns:p14="http://schemas.microsoft.com/office/powerpoint/2010/main" val="37457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Tree>
    <p:extLst>
      <p:ext uri="{BB962C8B-B14F-4D97-AF65-F5344CB8AC3E}">
        <p14:creationId xmlns:p14="http://schemas.microsoft.com/office/powerpoint/2010/main" val="309930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807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Tree>
    <p:extLst>
      <p:ext uri="{BB962C8B-B14F-4D97-AF65-F5344CB8AC3E}">
        <p14:creationId xmlns:p14="http://schemas.microsoft.com/office/powerpoint/2010/main" val="54158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3596152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74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2299057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98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3192272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16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270668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3FE80-9210-F946-82FD-472BD6FA166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43547" y="0"/>
            <a:ext cx="4848453" cy="3830325"/>
          </a:xfrm>
          <a:prstGeom prst="rect">
            <a:avLst/>
          </a:prstGeom>
        </p:spPr>
      </p:pic>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50054" y="5097699"/>
            <a:ext cx="4029599" cy="805920"/>
          </a:xfrm>
          <a:prstGeom prst="rect">
            <a:avLst/>
          </a:prstGeom>
        </p:spPr>
      </p:pic>
      <p:sp>
        <p:nvSpPr>
          <p:cNvPr id="12" name="Rectangle 11">
            <a:extLst>
              <a:ext uri="{FF2B5EF4-FFF2-40B4-BE49-F238E27FC236}">
                <a16:creationId xmlns:a16="http://schemas.microsoft.com/office/drawing/2014/main" id="{112D2FAA-E3E0-9241-BE8B-A53BB3F99650}"/>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9F6841-D323-4C4F-8844-CA12DFC25829}"/>
              </a:ext>
            </a:extLst>
          </p:cNvPr>
          <p:cNvSpPr/>
          <p:nvPr userDrawn="1"/>
        </p:nvSpPr>
        <p:spPr>
          <a:xfrm>
            <a:off x="10558194" y="4371659"/>
            <a:ext cx="957263" cy="153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44627"/>
            <a:ext cx="7612340" cy="1893804"/>
          </a:xfrm>
          <a:effectLst/>
        </p:spPr>
        <p:txBody>
          <a:bodyPr anchor="b" anchorCtr="0">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1061118"/>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4628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85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10092958"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10092958"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ext Placeholder 2">
            <a:extLst>
              <a:ext uri="{FF2B5EF4-FFF2-40B4-BE49-F238E27FC236}">
                <a16:creationId xmlns:a16="http://schemas.microsoft.com/office/drawing/2014/main" id="{2F4CEE72-5D36-254D-8754-CF8C20DC550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09718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172498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924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10062223" cy="4782072"/>
          </a:xfrm>
        </p:spPr>
        <p:txBody>
          <a:bodyPr anchor="ctr" anchorCtr="0"/>
          <a:lstStyle/>
          <a:p>
            <a:r>
              <a:rPr lang="en-US"/>
              <a:t>Click icon to add chart</a:t>
            </a:r>
          </a:p>
        </p:txBody>
      </p:sp>
      <p:sp>
        <p:nvSpPr>
          <p:cNvPr id="6" name="Text Placeholder 3">
            <a:extLst>
              <a:ext uri="{FF2B5EF4-FFF2-40B4-BE49-F238E27FC236}">
                <a16:creationId xmlns:a16="http://schemas.microsoft.com/office/drawing/2014/main" id="{AAD96EA2-BABC-1548-AB22-8D9AEECC538B}"/>
              </a:ext>
            </a:extLst>
          </p:cNvPr>
          <p:cNvSpPr>
            <a:spLocks noGrp="1"/>
          </p:cNvSpPr>
          <p:nvPr>
            <p:ph type="body" sz="half" idx="2"/>
          </p:nvPr>
        </p:nvSpPr>
        <p:spPr>
          <a:xfrm>
            <a:off x="1060146" y="5907186"/>
            <a:ext cx="10071708"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ext Placeholder 2">
            <a:extLst>
              <a:ext uri="{FF2B5EF4-FFF2-40B4-BE49-F238E27FC236}">
                <a16:creationId xmlns:a16="http://schemas.microsoft.com/office/drawing/2014/main" id="{5A3FD427-C6CE-2545-B8F6-26C48587802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13411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6622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2633030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0" y="1125114"/>
            <a:ext cx="10062223"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27968"/>
            <a:ext cx="10071707"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2">
            <a:extLst>
              <a:ext uri="{FF2B5EF4-FFF2-40B4-BE49-F238E27FC236}">
                <a16:creationId xmlns:a16="http://schemas.microsoft.com/office/drawing/2014/main" id="{762BBAD5-0142-CA4E-A564-7885FC0F0136}"/>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8433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Tree>
    <p:extLst>
      <p:ext uri="{BB962C8B-B14F-4D97-AF65-F5344CB8AC3E}">
        <p14:creationId xmlns:p14="http://schemas.microsoft.com/office/powerpoint/2010/main" val="3880193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27968"/>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95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50054" y="5097699"/>
            <a:ext cx="4029599" cy="805920"/>
          </a:xfrm>
          <a:prstGeom prst="rect">
            <a:avLst/>
          </a:prstGeom>
        </p:spPr>
      </p:pic>
    </p:spTree>
    <p:extLst>
      <p:ext uri="{BB962C8B-B14F-4D97-AF65-F5344CB8AC3E}">
        <p14:creationId xmlns:p14="http://schemas.microsoft.com/office/powerpoint/2010/main" val="1905487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Contac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A91AB-00FC-264E-98D8-48CDB26712D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43547" y="0"/>
            <a:ext cx="4848453" cy="3830325"/>
          </a:xfrm>
          <a:prstGeom prst="rect">
            <a:avLst/>
          </a:prstGeom>
        </p:spPr>
      </p:pic>
      <p:sp>
        <p:nvSpPr>
          <p:cNvPr id="8" name="Rectangle 7">
            <a:extLst>
              <a:ext uri="{FF2B5EF4-FFF2-40B4-BE49-F238E27FC236}">
                <a16:creationId xmlns:a16="http://schemas.microsoft.com/office/drawing/2014/main" id="{C3BDE705-7BC3-E24B-A350-8AD012F53A3D}"/>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1573AD39-9F89-4E43-98C6-AAF12338D090}"/>
              </a:ext>
            </a:extLst>
          </p:cNvPr>
          <p:cNvSpPr>
            <a:spLocks noGrp="1"/>
          </p:cNvSpPr>
          <p:nvPr>
            <p:ph type="body" sz="quarter" idx="10" hasCustomPrompt="1"/>
          </p:nvPr>
        </p:nvSpPr>
        <p:spPr>
          <a:xfrm>
            <a:off x="1531938" y="5082332"/>
            <a:ext cx="7612062" cy="1051768"/>
          </a:xfrm>
        </p:spPr>
        <p:txBody>
          <a:bodyPr>
            <a:normAutofit/>
          </a:bodyPr>
          <a:lstStyle>
            <a:lvl1pPr marL="0" indent="0">
              <a:buFontTx/>
              <a:buNone/>
              <a:defRPr sz="1600"/>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Contact information  </a:t>
            </a:r>
          </a:p>
          <a:p>
            <a:pPr lvl="0"/>
            <a:r>
              <a:rPr lang="en-US" dirty="0" err="1"/>
              <a:t>Email@nvcc.edu</a:t>
            </a:r>
            <a:r>
              <a:rPr lang="en-US" dirty="0"/>
              <a:t>  |  (xxx) xxx-</a:t>
            </a:r>
            <a:r>
              <a:rPr lang="en-US" dirty="0" err="1"/>
              <a:t>xxxx</a:t>
            </a:r>
            <a:r>
              <a:rPr lang="en-US" dirty="0"/>
              <a:t>  |  </a:t>
            </a:r>
            <a:r>
              <a:rPr lang="en-US" dirty="0" err="1"/>
              <a:t>website@websiteaddress.com</a:t>
            </a:r>
            <a:endParaRPr lang="en-US" dirty="0"/>
          </a:p>
        </p:txBody>
      </p:sp>
    </p:spTree>
    <p:extLst>
      <p:ext uri="{BB962C8B-B14F-4D97-AF65-F5344CB8AC3E}">
        <p14:creationId xmlns:p14="http://schemas.microsoft.com/office/powerpoint/2010/main" val="3956844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Tree>
    <p:extLst>
      <p:ext uri="{BB962C8B-B14F-4D97-AF65-F5344CB8AC3E}">
        <p14:creationId xmlns:p14="http://schemas.microsoft.com/office/powerpoint/2010/main" val="1986836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5"/>
          <p:cNvSpPr/>
          <p:nvPr userDrawn="1"/>
        </p:nvSpPr>
        <p:spPr>
          <a:xfrm>
            <a:off x="-1" y="6685280"/>
            <a:ext cx="12189023" cy="172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Picture 6"/>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p:cNvSpPr/>
          <p:nvPr userDrawn="1"/>
        </p:nvSpPr>
        <p:spPr>
          <a:xfrm>
            <a:off x="-1" y="5984240"/>
            <a:ext cx="9418321" cy="629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9489440" y="5984240"/>
            <a:ext cx="2699582" cy="629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Text Placeholder 19"/>
          <p:cNvSpPr>
            <a:spLocks noGrp="1"/>
          </p:cNvSpPr>
          <p:nvPr>
            <p:ph type="body" sz="quarter" idx="10"/>
          </p:nvPr>
        </p:nvSpPr>
        <p:spPr>
          <a:xfrm>
            <a:off x="2123440" y="2032000"/>
            <a:ext cx="8920480" cy="3556000"/>
          </a:xfrm>
          <a:prstGeom prst="rect">
            <a:avLst/>
          </a:prstGeom>
        </p:spPr>
        <p:txBody>
          <a:bodyPr/>
          <a:lstStyle>
            <a:lvl1pPr>
              <a:defRPr sz="20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983848" y="650240"/>
            <a:ext cx="10060072" cy="1381760"/>
          </a:xfrm>
          <a:prstGeom prst="rect">
            <a:avLst/>
          </a:prstGeom>
        </p:spPr>
        <p:txBody>
          <a:bodyPr/>
          <a:lstStyle>
            <a:lvl1pPr>
              <a:defRPr>
                <a:solidFill>
                  <a:schemeClr val="accent5"/>
                </a:solidFill>
                <a:latin typeface="Franklin Gothic Demi Cond" charset="0"/>
                <a:ea typeface="Franklin Gothic Demi Cond" charset="0"/>
                <a:cs typeface="Franklin Gothic Demi Cond" charset="0"/>
              </a:defRPr>
            </a:lvl1pPr>
          </a:lstStyle>
          <a:p>
            <a:r>
              <a:rPr lang="en-US" dirty="0"/>
              <a:t>Click to edit Master title style</a:t>
            </a:r>
          </a:p>
        </p:txBody>
      </p:sp>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33843" y="6076149"/>
            <a:ext cx="1037538" cy="447610"/>
          </a:xfrm>
          <a:prstGeom prst="rect">
            <a:avLst/>
          </a:prstGeom>
        </p:spPr>
      </p:pic>
    </p:spTree>
    <p:extLst>
      <p:ext uri="{BB962C8B-B14F-4D97-AF65-F5344CB8AC3E}">
        <p14:creationId xmlns:p14="http://schemas.microsoft.com/office/powerpoint/2010/main" val="382326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3962400" y="1596981"/>
            <a:ext cx="6809678" cy="1841450"/>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2399" y="3781338"/>
            <a:ext cx="6809680" cy="970966"/>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81019" y="5097699"/>
            <a:ext cx="4029599" cy="805920"/>
          </a:xfrm>
          <a:prstGeom prst="rect">
            <a:avLst/>
          </a:prstGeom>
        </p:spPr>
      </p:pic>
      <p:sp>
        <p:nvSpPr>
          <p:cNvPr id="6" name="Picture Placeholder 2">
            <a:extLst>
              <a:ext uri="{FF2B5EF4-FFF2-40B4-BE49-F238E27FC236}">
                <a16:creationId xmlns:a16="http://schemas.microsoft.com/office/drawing/2014/main" id="{D52297B3-C37C-6642-8A04-143A90D9A7D7}"/>
              </a:ext>
            </a:extLst>
          </p:cNvPr>
          <p:cNvSpPr>
            <a:spLocks noGrp="1" noChangeAspect="1"/>
          </p:cNvSpPr>
          <p:nvPr>
            <p:ph type="pic" idx="10"/>
          </p:nvPr>
        </p:nvSpPr>
        <p:spPr>
          <a:xfrm>
            <a:off x="0" y="0"/>
            <a:ext cx="2858678"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Tree>
    <p:extLst>
      <p:ext uri="{BB962C8B-B14F-4D97-AF65-F5344CB8AC3E}">
        <p14:creationId xmlns:p14="http://schemas.microsoft.com/office/powerpoint/2010/main" val="3098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ABA436-CA93-604F-BD69-39E81AB9175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5335870"/>
            <a:ext cx="2021906" cy="1511264"/>
          </a:xfrm>
          <a:prstGeom prst="rect">
            <a:avLst/>
          </a:prstGeom>
        </p:spPr>
      </p:pic>
      <p:sp>
        <p:nvSpPr>
          <p:cNvPr id="15" name="Picture Placeholder 2">
            <a:extLst>
              <a:ext uri="{FF2B5EF4-FFF2-40B4-BE49-F238E27FC236}">
                <a16:creationId xmlns:a16="http://schemas.microsoft.com/office/drawing/2014/main" id="{85B3FFB1-41C7-E744-8040-8B66015C9B0D}"/>
              </a:ext>
            </a:extLst>
          </p:cNvPr>
          <p:cNvSpPr>
            <a:spLocks noGrp="1" noChangeAspect="1"/>
          </p:cNvSpPr>
          <p:nvPr>
            <p:ph type="pic" idx="10"/>
          </p:nvPr>
        </p:nvSpPr>
        <p:spPr>
          <a:xfrm>
            <a:off x="-1" y="1"/>
            <a:ext cx="12192001" cy="533538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 name="Title 1"/>
          <p:cNvSpPr>
            <a:spLocks noGrp="1"/>
          </p:cNvSpPr>
          <p:nvPr>
            <p:ph type="ctrTitle"/>
          </p:nvPr>
        </p:nvSpPr>
        <p:spPr>
          <a:xfrm>
            <a:off x="2021906" y="5491093"/>
            <a:ext cx="9363489" cy="1200329"/>
          </a:xfrm>
          <a:solidFill>
            <a:schemeClr val="bg1"/>
          </a:solidFill>
          <a:effectLst/>
        </p:spPr>
        <p:txBody>
          <a:bodyPr lIns="731520" rIns="457200" anchor="ctr">
            <a:normAutofit/>
          </a:bodyPr>
          <a:lstStyle>
            <a:lvl1pPr algn="l">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7350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ACCA3-BBEA-7A47-B4DB-F3B4A5D9ADE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2" name="Title 1"/>
          <p:cNvSpPr>
            <a:spLocks noGrp="1"/>
          </p:cNvSpPr>
          <p:nvPr>
            <p:ph type="ctrTitle"/>
          </p:nvPr>
        </p:nvSpPr>
        <p:spPr>
          <a:xfrm>
            <a:off x="1531435" y="1532587"/>
            <a:ext cx="8995316"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8995318"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2563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4" name="Title 3">
            <a:extLst>
              <a:ext uri="{FF2B5EF4-FFF2-40B4-BE49-F238E27FC236}">
                <a16:creationId xmlns:a16="http://schemas.microsoft.com/office/drawing/2014/main" id="{913E4447-F213-B24B-BFB4-A923F594687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9DF3AEC8-3B7C-8F49-9813-87F623725C75}"/>
              </a:ext>
            </a:extLst>
          </p:cNvPr>
          <p:cNvSpPr>
            <a:spLocks noGrp="1"/>
          </p:cNvSpPr>
          <p:nvPr>
            <p:ph sz="quarter" idx="12"/>
          </p:nvPr>
        </p:nvSpPr>
        <p:spPr>
          <a:xfrm>
            <a:off x="1249363" y="3112278"/>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12" name="Text Placeholder 2">
            <a:extLst>
              <a:ext uri="{FF2B5EF4-FFF2-40B4-BE49-F238E27FC236}">
                <a16:creationId xmlns:a16="http://schemas.microsoft.com/office/drawing/2014/main" id="{D1EAE715-A7B6-624C-867B-0AB81A471089}"/>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53346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5" name="Text Placeholder 2">
            <a:extLst>
              <a:ext uri="{FF2B5EF4-FFF2-40B4-BE49-F238E27FC236}">
                <a16:creationId xmlns:a16="http://schemas.microsoft.com/office/drawing/2014/main" id="{5F153F51-FD1B-5A41-9E80-30C8173E09E0}"/>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3112278"/>
            <a:ext cx="9692746" cy="2988485"/>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2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Tree>
    <p:extLst>
      <p:ext uri="{BB962C8B-B14F-4D97-AF65-F5344CB8AC3E}">
        <p14:creationId xmlns:p14="http://schemas.microsoft.com/office/powerpoint/2010/main" val="17658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588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457200" rtl="0" eaLnBrk="1" latinLnBrk="0" hangingPunct="1">
        <a:spcBef>
          <a:spcPct val="0"/>
        </a:spcBef>
        <a:buNone/>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5"/>
        </a:buClr>
        <a:buSzPct val="100000"/>
        <a:buFontTx/>
        <a:buBlip>
          <a:blip r:embed="rId34"/>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34"/>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34"/>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34"/>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34"/>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chmura.com/software"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bls.gov/cpi/"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chmura.com/softwa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vcc.edu/lmi" TargetMode="External"/><Relationship Id="rId2" Type="http://schemas.openxmlformats.org/officeDocument/2006/relationships/hyperlink" Target="mailto:tplumlee@nvcc.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bls.gov/ces"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bls.gov/lau"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bls.gov/lau"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chmura.com/software" TargetMode="Externa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bls.gov/jlt/"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50E5-C392-4FFF-A418-51466714A8A4}"/>
              </a:ext>
            </a:extLst>
          </p:cNvPr>
          <p:cNvSpPr>
            <a:spLocks noGrp="1"/>
          </p:cNvSpPr>
          <p:nvPr>
            <p:ph type="ctrTitle"/>
          </p:nvPr>
        </p:nvSpPr>
        <p:spPr>
          <a:xfrm>
            <a:off x="3962398" y="1532587"/>
            <a:ext cx="8008692" cy="1905844"/>
          </a:xfrm>
        </p:spPr>
        <p:txBody>
          <a:bodyPr>
            <a:normAutofit/>
          </a:bodyPr>
          <a:lstStyle/>
          <a:p>
            <a:r>
              <a:rPr lang="en-US" sz="2800" u="sng" dirty="0"/>
              <a:t>Labor market Update Q3 2022</a:t>
            </a:r>
            <a:br>
              <a:rPr lang="en-US" sz="2800" u="sng" dirty="0"/>
            </a:br>
            <a:r>
              <a:rPr lang="en-US" sz="2400" dirty="0"/>
              <a:t>Alexandria/Arlington</a:t>
            </a:r>
            <a:endParaRPr lang="en-US" sz="2800" dirty="0"/>
          </a:p>
        </p:txBody>
      </p:sp>
      <p:sp>
        <p:nvSpPr>
          <p:cNvPr id="3" name="Subtitle 2">
            <a:extLst>
              <a:ext uri="{FF2B5EF4-FFF2-40B4-BE49-F238E27FC236}">
                <a16:creationId xmlns:a16="http://schemas.microsoft.com/office/drawing/2014/main" id="{192DBD7F-CFA8-4B7C-99B0-B117E0EBA21F}"/>
              </a:ext>
            </a:extLst>
          </p:cNvPr>
          <p:cNvSpPr>
            <a:spLocks noGrp="1"/>
          </p:cNvSpPr>
          <p:nvPr>
            <p:ph type="subTitle" idx="1"/>
          </p:nvPr>
        </p:nvSpPr>
        <p:spPr/>
        <p:txBody>
          <a:bodyPr>
            <a:normAutofit/>
          </a:bodyPr>
          <a:lstStyle/>
          <a:p>
            <a:r>
              <a:rPr lang="en-US" i="0" dirty="0"/>
              <a:t>Tucker Plumlee</a:t>
            </a:r>
          </a:p>
          <a:p>
            <a:r>
              <a:rPr lang="en-US" sz="2000" dirty="0"/>
              <a:t>Manager, Labor Market Research</a:t>
            </a:r>
          </a:p>
        </p:txBody>
      </p:sp>
    </p:spTree>
    <p:extLst>
      <p:ext uri="{BB962C8B-B14F-4D97-AF65-F5344CB8AC3E}">
        <p14:creationId xmlns:p14="http://schemas.microsoft.com/office/powerpoint/2010/main" val="132994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4AB5D52-99DC-463C-83A2-3BB7FEAD7FC3}"/>
              </a:ext>
            </a:extLst>
          </p:cNvPr>
          <p:cNvGraphicFramePr>
            <a:graphicFrameLocks/>
          </p:cNvGraphicFramePr>
          <p:nvPr>
            <p:extLst>
              <p:ext uri="{D42A27DB-BD31-4B8C-83A1-F6EECF244321}">
                <p14:modId xmlns:p14="http://schemas.microsoft.com/office/powerpoint/2010/main" val="2597614140"/>
              </p:ext>
            </p:extLst>
          </p:nvPr>
        </p:nvGraphicFramePr>
        <p:xfrm>
          <a:off x="530445" y="1561827"/>
          <a:ext cx="10794171" cy="48202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normAutofit/>
          </a:bodyPr>
          <a:lstStyle/>
          <a:p>
            <a:r>
              <a:rPr lang="en-US" dirty="0"/>
              <a:t>Grocery Wage Trends (NOVA)</a:t>
            </a:r>
          </a:p>
        </p:txBody>
      </p:sp>
      <p:pic>
        <p:nvPicPr>
          <p:cNvPr id="8" name="Picture 7">
            <a:extLst>
              <a:ext uri="{FF2B5EF4-FFF2-40B4-BE49-F238E27FC236}">
                <a16:creationId xmlns:a16="http://schemas.microsoft.com/office/drawing/2014/main" id="{16645FE6-82FC-46E0-A3B7-B0A923FE966A}"/>
              </a:ext>
            </a:extLst>
          </p:cNvPr>
          <p:cNvPicPr>
            <a:picLocks noChangeAspect="1"/>
          </p:cNvPicPr>
          <p:nvPr/>
        </p:nvPicPr>
        <p:blipFill>
          <a:blip r:embed="rId4"/>
          <a:stretch>
            <a:fillRect/>
          </a:stretch>
        </p:blipFill>
        <p:spPr>
          <a:xfrm>
            <a:off x="9410139" y="6434945"/>
            <a:ext cx="1914478" cy="259991"/>
          </a:xfrm>
          <a:prstGeom prst="rect">
            <a:avLst/>
          </a:prstGeom>
        </p:spPr>
      </p:pic>
      <p:sp>
        <p:nvSpPr>
          <p:cNvPr id="5" name="Text Placeholder 3">
            <a:extLst>
              <a:ext uri="{FF2B5EF4-FFF2-40B4-BE49-F238E27FC236}">
                <a16:creationId xmlns:a16="http://schemas.microsoft.com/office/drawing/2014/main" id="{6A51B190-7AE9-472F-8900-523572A7362E}"/>
              </a:ext>
            </a:extLst>
          </p:cNvPr>
          <p:cNvSpPr>
            <a:spLocks noGrp="1"/>
          </p:cNvSpPr>
          <p:nvPr>
            <p:ph type="body" idx="11"/>
          </p:nvPr>
        </p:nvSpPr>
        <p:spPr>
          <a:xfrm>
            <a:off x="837398" y="1064872"/>
            <a:ext cx="9693275" cy="461665"/>
          </a:xfrm>
        </p:spPr>
        <p:txBody>
          <a:bodyPr/>
          <a:lstStyle/>
          <a:p>
            <a:r>
              <a:rPr lang="en-US" i="0" dirty="0">
                <a:latin typeface="Franklin Gothic Medium" panose="020B0603020102020204" pitchFamily="34" charset="0"/>
              </a:rPr>
              <a:t>Relative Change in Average Wage Over Time (Q1 2015 = 100)</a:t>
            </a:r>
          </a:p>
        </p:txBody>
      </p:sp>
      <p:sp>
        <p:nvSpPr>
          <p:cNvPr id="11" name="TextBox 10">
            <a:extLst>
              <a:ext uri="{FF2B5EF4-FFF2-40B4-BE49-F238E27FC236}">
                <a16:creationId xmlns:a16="http://schemas.microsoft.com/office/drawing/2014/main" id="{E2CBC0BA-428F-482D-89E4-FAD62343708B}"/>
              </a:ext>
            </a:extLst>
          </p:cNvPr>
          <p:cNvSpPr txBox="1"/>
          <p:nvPr/>
        </p:nvSpPr>
        <p:spPr>
          <a:xfrm>
            <a:off x="530520" y="6430061"/>
            <a:ext cx="9387203" cy="246221"/>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Quarterly Census of Employment and Wages</a:t>
            </a:r>
            <a:r>
              <a:rPr lang="en-US" sz="1000" dirty="0">
                <a:solidFill>
                  <a:srgbClr val="64655C"/>
                </a:solidFill>
                <a:latin typeface="Franklin Gothic Book" panose="020B0503020102020204" pitchFamily="34" charset="0"/>
              </a:rPr>
              <a:t>, Quarter 4, 2021, additional imputation by Chmura Economics, </a:t>
            </a:r>
            <a:r>
              <a:rPr lang="en-US" sz="1000" dirty="0">
                <a:solidFill>
                  <a:srgbClr val="64655C"/>
                </a:solidFill>
                <a:latin typeface="Franklin Gothic Book" panose="020B0503020102020204" pitchFamily="34" charset="0"/>
                <a:hlinkClick r:id="rId5"/>
              </a:rPr>
              <a:t>https://www.chmura.com/</a:t>
            </a:r>
            <a:r>
              <a:rPr lang="en-US" sz="1000" dirty="0">
                <a:solidFill>
                  <a:srgbClr val="64655C"/>
                </a:solidFill>
                <a:latin typeface="Franklin Gothic Book" panose="020B0503020102020204" pitchFamily="34" charset="0"/>
              </a:rPr>
              <a:t>.</a:t>
            </a:r>
            <a:endParaRPr lang="en-US" sz="1000" dirty="0">
              <a:solidFill>
                <a:srgbClr val="10182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25206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319009856"/>
              </p:ext>
            </p:extLst>
          </p:nvPr>
        </p:nvGraphicFramePr>
        <p:xfrm>
          <a:off x="837398" y="1556293"/>
          <a:ext cx="10623082" cy="47940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normAutofit/>
          </a:bodyPr>
          <a:lstStyle/>
          <a:p>
            <a:r>
              <a:rPr lang="en-US" dirty="0"/>
              <a:t>Prices &amp; Inflation</a:t>
            </a:r>
          </a:p>
        </p:txBody>
      </p:sp>
      <p:pic>
        <p:nvPicPr>
          <p:cNvPr id="8" name="Picture 7">
            <a:extLst>
              <a:ext uri="{FF2B5EF4-FFF2-40B4-BE49-F238E27FC236}">
                <a16:creationId xmlns:a16="http://schemas.microsoft.com/office/drawing/2014/main" id="{16645FE6-82FC-46E0-A3B7-B0A923FE966A}"/>
              </a:ext>
            </a:extLst>
          </p:cNvPr>
          <p:cNvPicPr>
            <a:picLocks noChangeAspect="1"/>
          </p:cNvPicPr>
          <p:nvPr/>
        </p:nvPicPr>
        <p:blipFill>
          <a:blip r:embed="rId4"/>
          <a:stretch>
            <a:fillRect/>
          </a:stretch>
        </p:blipFill>
        <p:spPr>
          <a:xfrm>
            <a:off x="9058957" y="6400800"/>
            <a:ext cx="1914478" cy="259991"/>
          </a:xfrm>
          <a:prstGeom prst="rect">
            <a:avLst/>
          </a:prstGeom>
        </p:spPr>
      </p:pic>
      <p:sp>
        <p:nvSpPr>
          <p:cNvPr id="5" name="Text Placeholder 3">
            <a:extLst>
              <a:ext uri="{FF2B5EF4-FFF2-40B4-BE49-F238E27FC236}">
                <a16:creationId xmlns:a16="http://schemas.microsoft.com/office/drawing/2014/main" id="{6A51B190-7AE9-472F-8900-523572A7362E}"/>
              </a:ext>
            </a:extLst>
          </p:cNvPr>
          <p:cNvSpPr>
            <a:spLocks noGrp="1"/>
          </p:cNvSpPr>
          <p:nvPr>
            <p:ph type="body" idx="11"/>
          </p:nvPr>
        </p:nvSpPr>
        <p:spPr>
          <a:xfrm>
            <a:off x="837398" y="1097280"/>
            <a:ext cx="10623082" cy="461665"/>
          </a:xfrm>
        </p:spPr>
        <p:txBody>
          <a:bodyPr/>
          <a:lstStyle/>
          <a:p>
            <a:r>
              <a:rPr lang="en-US" i="0" dirty="0">
                <a:latin typeface="Franklin Gothic Medium" panose="020B0603020102020204" pitchFamily="34" charset="0"/>
              </a:rPr>
              <a:t>Year-over-Year Change in Consumer Price Index, by Item (National)</a:t>
            </a:r>
          </a:p>
        </p:txBody>
      </p:sp>
      <p:sp>
        <p:nvSpPr>
          <p:cNvPr id="7" name="TextBox 6">
            <a:extLst>
              <a:ext uri="{FF2B5EF4-FFF2-40B4-BE49-F238E27FC236}">
                <a16:creationId xmlns:a16="http://schemas.microsoft.com/office/drawing/2014/main" id="{B032A63A-675C-40A5-A1B9-00697E1FF8C7}"/>
              </a:ext>
            </a:extLst>
          </p:cNvPr>
          <p:cNvSpPr txBox="1"/>
          <p:nvPr/>
        </p:nvSpPr>
        <p:spPr>
          <a:xfrm>
            <a:off x="837397" y="6350363"/>
            <a:ext cx="8051625" cy="400110"/>
          </a:xfrm>
          <a:prstGeom prst="rect">
            <a:avLst/>
          </a:prstGeom>
          <a:noFill/>
        </p:spPr>
        <p:txBody>
          <a:bodyPr wrap="square" rtlCol="0">
            <a:spAutoFit/>
          </a:bodyPr>
          <a:lstStyle/>
          <a:p>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not seasonally adjusted. Shaded areas represent recessions as determined by the National Bureau of Economic Research</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Consumer Price Index</a:t>
            </a:r>
            <a:r>
              <a:rPr lang="en-US" sz="1000" dirty="0">
                <a:solidFill>
                  <a:srgbClr val="64655C"/>
                </a:solidFill>
                <a:latin typeface="Franklin Gothic Book" panose="020B0503020102020204" pitchFamily="34" charset="0"/>
              </a:rPr>
              <a:t>, April 18, 2022, </a:t>
            </a:r>
            <a:r>
              <a:rPr lang="en-US" sz="1000" dirty="0">
                <a:solidFill>
                  <a:srgbClr val="628B1C"/>
                </a:solidFill>
                <a:latin typeface="Franklin Gothic Book" panose="020B0503020102020204" pitchFamily="34" charset="0"/>
                <a:hlinkClick r:id="rId5"/>
              </a:rPr>
              <a:t>https://www.bls.gov/cpi/</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254979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718381"/>
            <a:ext cx="9692747" cy="640080"/>
          </a:xfrm>
        </p:spPr>
        <p:txBody>
          <a:bodyPr>
            <a:normAutofit fontScale="90000"/>
          </a:bodyPr>
          <a:lstStyle/>
          <a:p>
            <a:r>
              <a:rPr lang="en-US" dirty="0"/>
              <a:t>Grocery Industry Occupations (NOVA REGION)</a:t>
            </a:r>
          </a:p>
        </p:txBody>
      </p:sp>
      <p:pic>
        <p:nvPicPr>
          <p:cNvPr id="6" name="Picture 5">
            <a:extLst>
              <a:ext uri="{FF2B5EF4-FFF2-40B4-BE49-F238E27FC236}">
                <a16:creationId xmlns:a16="http://schemas.microsoft.com/office/drawing/2014/main" id="{2074FB48-7F3B-453E-91C7-B98D3FB2C71D}"/>
              </a:ext>
            </a:extLst>
          </p:cNvPr>
          <p:cNvPicPr>
            <a:picLocks noChangeAspect="1"/>
          </p:cNvPicPr>
          <p:nvPr/>
        </p:nvPicPr>
        <p:blipFill>
          <a:blip r:embed="rId3"/>
          <a:stretch>
            <a:fillRect/>
          </a:stretch>
        </p:blipFill>
        <p:spPr>
          <a:xfrm>
            <a:off x="9155038" y="6307494"/>
            <a:ext cx="1914478" cy="259991"/>
          </a:xfrm>
          <a:prstGeom prst="rect">
            <a:avLst/>
          </a:prstGeom>
        </p:spPr>
      </p:pic>
      <p:sp>
        <p:nvSpPr>
          <p:cNvPr id="10" name="TextBox 9">
            <a:extLst>
              <a:ext uri="{FF2B5EF4-FFF2-40B4-BE49-F238E27FC236}">
                <a16:creationId xmlns:a16="http://schemas.microsoft.com/office/drawing/2014/main" id="{933B30A6-9B33-49B3-B9AD-4B2CFF3623DA}"/>
              </a:ext>
            </a:extLst>
          </p:cNvPr>
          <p:cNvSpPr txBox="1"/>
          <p:nvPr/>
        </p:nvSpPr>
        <p:spPr>
          <a:xfrm>
            <a:off x="731520" y="6237435"/>
            <a:ext cx="8423518"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Sources</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Quarterly Census of Employment and Wages</a:t>
            </a:r>
            <a:r>
              <a:rPr lang="en-US" sz="1000" dirty="0">
                <a:solidFill>
                  <a:srgbClr val="64655C"/>
                </a:solidFill>
                <a:latin typeface="Franklin Gothic Book" panose="020B0503020102020204" pitchFamily="34" charset="0"/>
              </a:rPr>
              <a:t>, Quarter 4, 2021, additional imputation by Chmura Economics, </a:t>
            </a:r>
            <a:r>
              <a:rPr lang="en-US" sz="1000" dirty="0">
                <a:solidFill>
                  <a:srgbClr val="64655C"/>
                </a:solidFill>
                <a:latin typeface="Franklin Gothic Book" panose="020B0503020102020204" pitchFamily="34" charset="0"/>
                <a:hlinkClick r:id="rId4"/>
              </a:rPr>
              <a:t>https://www.chmura.com/</a:t>
            </a:r>
            <a:r>
              <a:rPr lang="en-US" sz="1000" dirty="0">
                <a:solidFill>
                  <a:srgbClr val="64655C"/>
                </a:solidFill>
                <a:latin typeface="Franklin Gothic Book" panose="020B0503020102020204" pitchFamily="34" charset="0"/>
              </a:rPr>
              <a:t>. Burning Glass Technologies, Labor Insight</a:t>
            </a:r>
            <a:r>
              <a:rPr lang="en-US" sz="1000" i="1" dirty="0">
                <a:solidFill>
                  <a:srgbClr val="64655C"/>
                </a:solidFill>
                <a:latin typeface="Franklin Gothic Book" panose="020B0503020102020204" pitchFamily="34" charset="0"/>
              </a:rPr>
              <a:t>, </a:t>
            </a:r>
            <a:r>
              <a:rPr lang="en-US" sz="1000" dirty="0">
                <a:solidFill>
                  <a:srgbClr val="64655C"/>
                </a:solidFill>
                <a:latin typeface="Franklin Gothic Book" panose="020B0503020102020204" pitchFamily="34" charset="0"/>
              </a:rPr>
              <a:t>May 25, 2022, </a:t>
            </a:r>
            <a:r>
              <a:rPr lang="en-US" sz="1000" dirty="0">
                <a:solidFill>
                  <a:srgbClr val="628B1C"/>
                </a:solidFill>
                <a:latin typeface="Franklin Gothic Book" panose="020B0503020102020204" pitchFamily="34" charset="0"/>
              </a:rPr>
              <a:t>https://www.burning-glass.com/.</a:t>
            </a:r>
            <a:endParaRPr lang="en-US" sz="1000" dirty="0">
              <a:solidFill>
                <a:srgbClr val="101820"/>
              </a:solidFill>
              <a:latin typeface="Franklin Gothic Book" panose="020B0503020102020204" pitchFamily="34" charset="0"/>
              <a:cs typeface="Arial" panose="020B0604020202020204" pitchFamily="34" charset="0"/>
            </a:endParaRPr>
          </a:p>
        </p:txBody>
      </p:sp>
      <p:graphicFrame>
        <p:nvGraphicFramePr>
          <p:cNvPr id="11" name="Table 3">
            <a:extLst>
              <a:ext uri="{FF2B5EF4-FFF2-40B4-BE49-F238E27FC236}">
                <a16:creationId xmlns:a16="http://schemas.microsoft.com/office/drawing/2014/main" id="{16D9D1B8-0004-4E68-BE0A-6E0B44A992B8}"/>
              </a:ext>
            </a:extLst>
          </p:cNvPr>
          <p:cNvGraphicFramePr>
            <a:graphicFrameLocks noGrp="1"/>
          </p:cNvGraphicFramePr>
          <p:nvPr>
            <p:extLst>
              <p:ext uri="{D42A27DB-BD31-4B8C-83A1-F6EECF244321}">
                <p14:modId xmlns:p14="http://schemas.microsoft.com/office/powerpoint/2010/main" val="2405028683"/>
              </p:ext>
            </p:extLst>
          </p:nvPr>
        </p:nvGraphicFramePr>
        <p:xfrm>
          <a:off x="835267" y="1391872"/>
          <a:ext cx="10234248" cy="4747750"/>
        </p:xfrm>
        <a:graphic>
          <a:graphicData uri="http://schemas.openxmlformats.org/drawingml/2006/table">
            <a:tbl>
              <a:tblPr firstRow="1" bandRow="1">
                <a:tableStyleId>{2A488322-F2BA-4B5B-9748-0D474271808F}</a:tableStyleId>
              </a:tblPr>
              <a:tblGrid>
                <a:gridCol w="4396628">
                  <a:extLst>
                    <a:ext uri="{9D8B030D-6E8A-4147-A177-3AD203B41FA5}">
                      <a16:colId xmlns:a16="http://schemas.microsoft.com/office/drawing/2014/main" val="3367604256"/>
                    </a:ext>
                  </a:extLst>
                </a:gridCol>
                <a:gridCol w="1741726">
                  <a:extLst>
                    <a:ext uri="{9D8B030D-6E8A-4147-A177-3AD203B41FA5}">
                      <a16:colId xmlns:a16="http://schemas.microsoft.com/office/drawing/2014/main" val="2763945381"/>
                    </a:ext>
                  </a:extLst>
                </a:gridCol>
                <a:gridCol w="1954609">
                  <a:extLst>
                    <a:ext uri="{9D8B030D-6E8A-4147-A177-3AD203B41FA5}">
                      <a16:colId xmlns:a16="http://schemas.microsoft.com/office/drawing/2014/main" val="4194455984"/>
                    </a:ext>
                  </a:extLst>
                </a:gridCol>
                <a:gridCol w="2141285">
                  <a:extLst>
                    <a:ext uri="{9D8B030D-6E8A-4147-A177-3AD203B41FA5}">
                      <a16:colId xmlns:a16="http://schemas.microsoft.com/office/drawing/2014/main" val="1475858221"/>
                    </a:ext>
                  </a:extLst>
                </a:gridCol>
              </a:tblGrid>
              <a:tr h="706475">
                <a:tc>
                  <a:txBody>
                    <a:bodyPr/>
                    <a:lstStyle/>
                    <a:p>
                      <a:r>
                        <a:rPr lang="en-US" dirty="0">
                          <a:latin typeface="Franklin Gothic Demi" panose="020B0703020102020204" pitchFamily="34" charset="0"/>
                        </a:rPr>
                        <a:t>Occupation</a:t>
                      </a:r>
                    </a:p>
                  </a:txBody>
                  <a:tcPr anchor="ctr">
                    <a:lnB w="12700" cap="flat" cmpd="sng" algn="ctr">
                      <a:noFill/>
                      <a:prstDash val="solid"/>
                      <a:round/>
                      <a:headEnd type="none" w="med" len="med"/>
                      <a:tailEnd type="none" w="med" len="med"/>
                    </a:lnB>
                    <a:solidFill>
                      <a:schemeClr val="accent2"/>
                    </a:solidFill>
                  </a:tcPr>
                </a:tc>
                <a:tc>
                  <a:txBody>
                    <a:bodyPr/>
                    <a:lstStyle/>
                    <a:p>
                      <a:pPr marL="0" algn="ctr" defTabSz="457200" rtl="0" eaLnBrk="1" fontAlgn="ctr" latinLnBrk="0" hangingPunct="1"/>
                      <a:r>
                        <a:rPr lang="en-US" sz="1800" b="1" kern="1200" dirty="0">
                          <a:solidFill>
                            <a:schemeClr val="lt1"/>
                          </a:solidFill>
                          <a:latin typeface="Franklin Gothic Demi" panose="020B0703020102020204" pitchFamily="34" charset="0"/>
                          <a:ea typeface="+mn-ea"/>
                          <a:cs typeface="+mn-cs"/>
                        </a:rPr>
                        <a:t>Employment </a:t>
                      </a:r>
                    </a:p>
                    <a:p>
                      <a:pPr marL="0" algn="ctr" defTabSz="457200" rtl="0" eaLnBrk="1" fontAlgn="ctr" latinLnBrk="0" hangingPunct="1"/>
                      <a:r>
                        <a:rPr lang="en-US" sz="1800" b="1" kern="1200" dirty="0">
                          <a:solidFill>
                            <a:schemeClr val="lt1"/>
                          </a:solidFill>
                          <a:latin typeface="Franklin Gothic Demi" panose="020B0703020102020204" pitchFamily="34" charset="0"/>
                          <a:ea typeface="+mn-ea"/>
                          <a:cs typeface="+mn-cs"/>
                        </a:rPr>
                        <a:t>(Q4 2021)</a:t>
                      </a:r>
                    </a:p>
                  </a:txBody>
                  <a:tcPr marL="9525" marR="9525" marT="9525" marB="0" anchor="ctr">
                    <a:lnB w="12700" cap="flat" cmpd="sng" algn="ctr">
                      <a:noFill/>
                      <a:prstDash val="solid"/>
                      <a:round/>
                      <a:headEnd type="none" w="med" len="med"/>
                      <a:tailEnd type="none" w="med" len="med"/>
                    </a:lnB>
                    <a:solidFill>
                      <a:schemeClr val="accent2"/>
                    </a:solidFill>
                  </a:tcPr>
                </a:tc>
                <a:tc>
                  <a:txBody>
                    <a:bodyPr/>
                    <a:lstStyle/>
                    <a:p>
                      <a:pPr marL="0" algn="ctr" defTabSz="457200" rtl="0" eaLnBrk="1" fontAlgn="ctr" latinLnBrk="0" hangingPunct="1"/>
                      <a:r>
                        <a:rPr lang="en-US" sz="1800" b="1" kern="1200" dirty="0">
                          <a:solidFill>
                            <a:schemeClr val="lt1"/>
                          </a:solidFill>
                          <a:latin typeface="Franklin Gothic Demi" panose="020B0703020102020204" pitchFamily="34" charset="0"/>
                          <a:ea typeface="+mn-ea"/>
                          <a:cs typeface="+mn-cs"/>
                        </a:rPr>
                        <a:t>Average Hourly Wage (2020)</a:t>
                      </a:r>
                    </a:p>
                  </a:txBody>
                  <a:tcPr marL="9525" marR="9525" marT="9525" marB="0" anchor="ctr">
                    <a:lnB w="12700" cap="flat" cmpd="sng" algn="ctr">
                      <a:noFill/>
                      <a:prstDash val="solid"/>
                      <a:round/>
                      <a:headEnd type="none" w="med" len="med"/>
                      <a:tailEnd type="none" w="med" len="med"/>
                    </a:lnB>
                    <a:solidFill>
                      <a:schemeClr val="accent2"/>
                    </a:solidFill>
                  </a:tcPr>
                </a:tc>
                <a:tc>
                  <a:txBody>
                    <a:bodyPr/>
                    <a:lstStyle/>
                    <a:p>
                      <a:pPr marL="0" algn="ctr" defTabSz="457200" rtl="0" eaLnBrk="1" fontAlgn="ctr" latinLnBrk="0" hangingPunct="1"/>
                      <a:r>
                        <a:rPr lang="en-US" sz="1800" b="1" kern="1200" dirty="0">
                          <a:solidFill>
                            <a:schemeClr val="lt1"/>
                          </a:solidFill>
                          <a:latin typeface="Franklin Gothic Demi" panose="020B0703020102020204" pitchFamily="34" charset="0"/>
                          <a:ea typeface="+mn-ea"/>
                          <a:cs typeface="+mn-cs"/>
                        </a:rPr>
                        <a:t>Median Posting Wage (Model)</a:t>
                      </a:r>
                    </a:p>
                  </a:txBody>
                  <a:tcPr marL="9525" marR="9525" marT="9525" marB="0"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981561186"/>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Cashiers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7,765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$13.46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$12.32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0930225"/>
                  </a:ext>
                </a:extLst>
              </a:tr>
              <a:tr h="330327">
                <a:tc>
                  <a:txBody>
                    <a:bodyPr/>
                    <a:lstStyle/>
                    <a:p>
                      <a:pPr marL="0" algn="l"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Stockers and Order Fillers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5,259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$15.96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$13.00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3129134"/>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Food Preparation Workers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1,390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$14.09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$13.65</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05028"/>
                  </a:ext>
                </a:extLst>
              </a:tr>
              <a:tr h="390746">
                <a:tc>
                  <a:txBody>
                    <a:bodyPr/>
                    <a:lstStyle/>
                    <a:p>
                      <a:pPr marL="0" algn="l"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First-Line Supervisors of Retail Sales Workers</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1,387</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$26.35</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$17.92</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96285329"/>
                  </a:ext>
                </a:extLst>
              </a:tr>
              <a:tr h="330327">
                <a:tc>
                  <a:txBody>
                    <a:bodyPr/>
                    <a:lstStyle/>
                    <a:p>
                      <a:pPr marL="0" algn="l"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Fast Food and Counter Workers</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1,197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$13.75</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$13.50</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289865"/>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Retail Salespersons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1,036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$15.34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$12.62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833782"/>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Customer Service Representatives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833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$21.44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$12.23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915758"/>
                  </a:ext>
                </a:extLst>
              </a:tr>
              <a:tr h="330327">
                <a:tc>
                  <a:txBody>
                    <a:bodyPr/>
                    <a:lstStyle/>
                    <a:p>
                      <a:pPr marL="0" algn="l"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Butchers and Meat Cutters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811</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$20.38</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a:solidFill>
                            <a:srgbClr val="000000"/>
                          </a:solidFill>
                          <a:effectLst/>
                          <a:latin typeface="Franklin Gothic Book" panose="020B0503020102020204" pitchFamily="34" charset="0"/>
                          <a:ea typeface="+mn-ea"/>
                          <a:cs typeface="+mn-cs"/>
                        </a:rPr>
                        <a:t>$13.09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725093"/>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Packers and Packagers, Hand</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562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$15.29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$12.94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3001932"/>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Bakers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409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$17.26</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$12.84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740723"/>
                  </a:ext>
                </a:extLst>
              </a:tr>
              <a:tr h="330327">
                <a:tc>
                  <a:txBody>
                    <a:bodyPr/>
                    <a:lstStyle/>
                    <a:p>
                      <a:pPr marL="0" algn="l"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Pharmacy Technicians</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372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$19.42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$16.79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613125"/>
                  </a:ext>
                </a:extLst>
              </a:tr>
              <a:tr h="347259">
                <a:tc>
                  <a:txBody>
                    <a:bodyPr/>
                    <a:lstStyle/>
                    <a:p>
                      <a:pPr algn="l" fontAlgn="b"/>
                      <a:r>
                        <a:rPr lang="en-US" sz="1400" b="1" i="0" u="none" strike="noStrike" dirty="0">
                          <a:solidFill>
                            <a:srgbClr val="000000"/>
                          </a:solidFill>
                          <a:effectLst/>
                          <a:latin typeface="Franklin Gothic Book" panose="020B0503020102020204" pitchFamily="34" charset="0"/>
                        </a:rPr>
                        <a:t>Total – All Grocery Occupations</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25,152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$17.16</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b" latinLnBrk="0" hangingPunct="1"/>
                      <a:r>
                        <a:rPr lang="en-US" sz="1400" b="0" i="0" u="none" strike="noStrike" kern="1200" dirty="0">
                          <a:solidFill>
                            <a:srgbClr val="000000"/>
                          </a:solidFill>
                          <a:effectLst/>
                          <a:latin typeface="Franklin Gothic Book" panose="020B0503020102020204" pitchFamily="34" charset="0"/>
                          <a:ea typeface="+mn-ea"/>
                          <a:cs typeface="+mn-cs"/>
                        </a:rPr>
                        <a:t>$13.74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332455"/>
                  </a:ext>
                </a:extLst>
              </a:tr>
            </a:tbl>
          </a:graphicData>
        </a:graphic>
      </p:graphicFrame>
    </p:spTree>
    <p:extLst>
      <p:ext uri="{BB962C8B-B14F-4D97-AF65-F5344CB8AC3E}">
        <p14:creationId xmlns:p14="http://schemas.microsoft.com/office/powerpoint/2010/main" val="145302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91E9-F73E-47A2-879E-DDC1A03EE823}"/>
              </a:ext>
            </a:extLst>
          </p:cNvPr>
          <p:cNvSpPr>
            <a:spLocks noGrp="1"/>
          </p:cNvSpPr>
          <p:nvPr>
            <p:ph type="title"/>
          </p:nvPr>
        </p:nvSpPr>
        <p:spPr>
          <a:xfrm>
            <a:off x="1249362" y="2181124"/>
            <a:ext cx="9692747" cy="720476"/>
          </a:xfrm>
        </p:spPr>
        <p:txBody>
          <a:bodyPr/>
          <a:lstStyle/>
          <a:p>
            <a:pPr algn="ctr"/>
            <a:r>
              <a:rPr lang="en-US" dirty="0"/>
              <a:t>QUESTIONS?</a:t>
            </a:r>
          </a:p>
        </p:txBody>
      </p:sp>
      <p:sp>
        <p:nvSpPr>
          <p:cNvPr id="3" name="Content Placeholder 2">
            <a:extLst>
              <a:ext uri="{FF2B5EF4-FFF2-40B4-BE49-F238E27FC236}">
                <a16:creationId xmlns:a16="http://schemas.microsoft.com/office/drawing/2014/main" id="{4FC5B512-3046-4492-81D3-AC2AEA40C1C7}"/>
              </a:ext>
            </a:extLst>
          </p:cNvPr>
          <p:cNvSpPr>
            <a:spLocks noGrp="1"/>
          </p:cNvSpPr>
          <p:nvPr>
            <p:ph sz="quarter" idx="12"/>
          </p:nvPr>
        </p:nvSpPr>
        <p:spPr/>
        <p:txBody>
          <a:bodyPr/>
          <a:lstStyle/>
          <a:p>
            <a:pPr algn="ctr"/>
            <a:r>
              <a:rPr lang="en-US" dirty="0">
                <a:latin typeface="Franklin Gothic Demi" panose="020B0703020102020204" pitchFamily="34" charset="0"/>
              </a:rPr>
              <a:t>Tucker Plumlee</a:t>
            </a:r>
          </a:p>
          <a:p>
            <a:pPr algn="ctr">
              <a:spcBef>
                <a:spcPts val="0"/>
              </a:spcBef>
              <a:spcAft>
                <a:spcPts val="0"/>
              </a:spcAft>
            </a:pPr>
            <a:r>
              <a:rPr lang="en-US" dirty="0">
                <a:latin typeface="Franklin Gothic Book" panose="020B0503020102020204" pitchFamily="34" charset="0"/>
              </a:rPr>
              <a:t>Manager, Labor Market Research</a:t>
            </a:r>
          </a:p>
          <a:p>
            <a:pPr algn="ctr">
              <a:spcBef>
                <a:spcPts val="0"/>
              </a:spcBef>
              <a:spcAft>
                <a:spcPts val="0"/>
              </a:spcAft>
            </a:pPr>
            <a:r>
              <a:rPr lang="en-US" dirty="0">
                <a:latin typeface="Franklin Gothic Book" panose="020B0503020102020204" pitchFamily="34" charset="0"/>
                <a:hlinkClick r:id="rId2"/>
              </a:rPr>
              <a:t>tplumlee@nvcc.edu</a:t>
            </a:r>
            <a:endParaRPr lang="en-US" dirty="0">
              <a:latin typeface="Franklin Gothic Book" panose="020B0503020102020204" pitchFamily="34" charset="0"/>
            </a:endParaRPr>
          </a:p>
          <a:p>
            <a:pPr algn="ctr">
              <a:spcBef>
                <a:spcPts val="0"/>
              </a:spcBef>
              <a:spcAft>
                <a:spcPts val="0"/>
              </a:spcAft>
            </a:pPr>
            <a:endParaRPr lang="en-US" dirty="0">
              <a:latin typeface="Franklin Gothic Book" panose="020B0503020102020204" pitchFamily="34" charset="0"/>
            </a:endParaRPr>
          </a:p>
          <a:p>
            <a:pPr algn="ctr">
              <a:spcBef>
                <a:spcPts val="0"/>
              </a:spcBef>
              <a:spcAft>
                <a:spcPts val="0"/>
              </a:spcAft>
            </a:pPr>
            <a:r>
              <a:rPr lang="en-US" dirty="0">
                <a:latin typeface="Franklin Gothic Book" panose="020B0503020102020204" pitchFamily="34" charset="0"/>
                <a:hlinkClick r:id="rId3"/>
              </a:rPr>
              <a:t>www.nvcc.edu/lmi</a:t>
            </a:r>
            <a:r>
              <a:rPr lang="en-US" dirty="0">
                <a:latin typeface="Franklin Gothic Book" panose="020B0503020102020204" pitchFamily="34" charset="0"/>
              </a:rPr>
              <a:t> </a:t>
            </a:r>
          </a:p>
        </p:txBody>
      </p:sp>
    </p:spTree>
    <p:extLst>
      <p:ext uri="{BB962C8B-B14F-4D97-AF65-F5344CB8AC3E}">
        <p14:creationId xmlns:p14="http://schemas.microsoft.com/office/powerpoint/2010/main" val="197339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F4A320A-A685-48B1-902F-B50BA1FC7B45}"/>
              </a:ext>
            </a:extLst>
          </p:cNvPr>
          <p:cNvGraphicFramePr>
            <a:graphicFrameLocks/>
          </p:cNvGraphicFramePr>
          <p:nvPr>
            <p:extLst>
              <p:ext uri="{D42A27DB-BD31-4B8C-83A1-F6EECF244321}">
                <p14:modId xmlns:p14="http://schemas.microsoft.com/office/powerpoint/2010/main" val="112477742"/>
              </p:ext>
            </p:extLst>
          </p:nvPr>
        </p:nvGraphicFramePr>
        <p:xfrm>
          <a:off x="731518" y="1554078"/>
          <a:ext cx="10579212" cy="4719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lstStyle/>
          <a:p>
            <a:r>
              <a:rPr lang="en-US" dirty="0"/>
              <a:t>Employment</a:t>
            </a:r>
          </a:p>
        </p:txBody>
      </p:sp>
      <p:sp>
        <p:nvSpPr>
          <p:cNvPr id="4" name="Text Placeholder 3">
            <a:extLst>
              <a:ext uri="{FF2B5EF4-FFF2-40B4-BE49-F238E27FC236}">
                <a16:creationId xmlns:a16="http://schemas.microsoft.com/office/drawing/2014/main" id="{33B4F305-C87A-49C2-BCFA-CFB0D740D436}"/>
              </a:ext>
            </a:extLst>
          </p:cNvPr>
          <p:cNvSpPr>
            <a:spLocks noGrp="1"/>
          </p:cNvSpPr>
          <p:nvPr>
            <p:ph type="body" idx="11"/>
          </p:nvPr>
        </p:nvSpPr>
        <p:spPr>
          <a:xfrm>
            <a:off x="1280160" y="1097280"/>
            <a:ext cx="9693275" cy="461665"/>
          </a:xfrm>
        </p:spPr>
        <p:txBody>
          <a:bodyPr/>
          <a:lstStyle/>
          <a:p>
            <a:r>
              <a:rPr lang="en-US" i="0" dirty="0">
                <a:latin typeface="Franklin Gothic Medium" panose="020B0603020102020204" pitchFamily="34" charset="0"/>
              </a:rPr>
              <a:t>Percentage Change in Total Employment from January 2020</a:t>
            </a:r>
          </a:p>
        </p:txBody>
      </p:sp>
      <p:pic>
        <p:nvPicPr>
          <p:cNvPr id="6" name="Picture 5">
            <a:extLst>
              <a:ext uri="{FF2B5EF4-FFF2-40B4-BE49-F238E27FC236}">
                <a16:creationId xmlns:a16="http://schemas.microsoft.com/office/drawing/2014/main" id="{2074FB48-7F3B-453E-91C7-B98D3FB2C71D}"/>
              </a:ext>
            </a:extLst>
          </p:cNvPr>
          <p:cNvPicPr>
            <a:picLocks noChangeAspect="1"/>
          </p:cNvPicPr>
          <p:nvPr/>
        </p:nvPicPr>
        <p:blipFill>
          <a:blip r:embed="rId4"/>
          <a:stretch>
            <a:fillRect/>
          </a:stretch>
        </p:blipFill>
        <p:spPr>
          <a:xfrm>
            <a:off x="9058957" y="6321546"/>
            <a:ext cx="1914478" cy="259991"/>
          </a:xfrm>
          <a:prstGeom prst="rect">
            <a:avLst/>
          </a:prstGeom>
        </p:spPr>
      </p:pic>
      <p:sp>
        <p:nvSpPr>
          <p:cNvPr id="8" name="TextBox 7">
            <a:extLst>
              <a:ext uri="{FF2B5EF4-FFF2-40B4-BE49-F238E27FC236}">
                <a16:creationId xmlns:a16="http://schemas.microsoft.com/office/drawing/2014/main" id="{CF1CEBB8-DBAA-4081-8AF4-3A70B273083F}"/>
              </a:ext>
            </a:extLst>
          </p:cNvPr>
          <p:cNvSpPr txBox="1"/>
          <p:nvPr/>
        </p:nvSpPr>
        <p:spPr>
          <a:xfrm>
            <a:off x="731520" y="6273760"/>
            <a:ext cx="5205047"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Total nonfarm employment, seasonally adjusted. </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Current Employment Statistics</a:t>
            </a:r>
            <a:r>
              <a:rPr lang="en-US" sz="1000" dirty="0">
                <a:solidFill>
                  <a:srgbClr val="64655C"/>
                </a:solidFill>
                <a:latin typeface="Franklin Gothic Book" panose="020B0503020102020204" pitchFamily="34" charset="0"/>
              </a:rPr>
              <a:t>, June 3, 2022, </a:t>
            </a:r>
            <a:r>
              <a:rPr lang="en-US" sz="1000" dirty="0">
                <a:solidFill>
                  <a:srgbClr val="628B1C"/>
                </a:solidFill>
                <a:latin typeface="Franklin Gothic Book" panose="020B0503020102020204" pitchFamily="34" charset="0"/>
                <a:hlinkClick r:id="rId5"/>
              </a:rPr>
              <a:t>https://www.bls.gov/ces</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79838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75E17EE-D4AC-4EF4-A5EB-C171E18AB15B}"/>
              </a:ext>
            </a:extLst>
          </p:cNvPr>
          <p:cNvGraphicFramePr>
            <a:graphicFrameLocks/>
          </p:cNvGraphicFramePr>
          <p:nvPr>
            <p:extLst>
              <p:ext uri="{D42A27DB-BD31-4B8C-83A1-F6EECF244321}">
                <p14:modId xmlns:p14="http://schemas.microsoft.com/office/powerpoint/2010/main" val="1617929576"/>
              </p:ext>
            </p:extLst>
          </p:nvPr>
        </p:nvGraphicFramePr>
        <p:xfrm>
          <a:off x="731520" y="1507082"/>
          <a:ext cx="10759102" cy="48418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EC0E41F-F48B-49DA-B776-22EA98EE4A8F}"/>
              </a:ext>
            </a:extLst>
          </p:cNvPr>
          <p:cNvSpPr>
            <a:spLocks noGrp="1"/>
          </p:cNvSpPr>
          <p:nvPr>
            <p:ph type="title"/>
          </p:nvPr>
        </p:nvSpPr>
        <p:spPr>
          <a:xfrm>
            <a:off x="731520" y="457200"/>
            <a:ext cx="9692747" cy="640080"/>
          </a:xfrm>
        </p:spPr>
        <p:txBody>
          <a:bodyPr/>
          <a:lstStyle/>
          <a:p>
            <a:r>
              <a:rPr lang="en-US" dirty="0"/>
              <a:t>Unemployment</a:t>
            </a:r>
          </a:p>
        </p:txBody>
      </p:sp>
      <p:sp>
        <p:nvSpPr>
          <p:cNvPr id="4" name="Text Placeholder 3">
            <a:extLst>
              <a:ext uri="{FF2B5EF4-FFF2-40B4-BE49-F238E27FC236}">
                <a16:creationId xmlns:a16="http://schemas.microsoft.com/office/drawing/2014/main" id="{4A423BE1-2DFB-43B5-9180-7BFF4D714EB9}"/>
              </a:ext>
            </a:extLst>
          </p:cNvPr>
          <p:cNvSpPr>
            <a:spLocks noGrp="1"/>
          </p:cNvSpPr>
          <p:nvPr>
            <p:ph type="body" idx="11"/>
          </p:nvPr>
        </p:nvSpPr>
        <p:spPr>
          <a:xfrm>
            <a:off x="1280160" y="1097280"/>
            <a:ext cx="9693275" cy="461665"/>
          </a:xfrm>
        </p:spPr>
        <p:txBody>
          <a:bodyPr/>
          <a:lstStyle/>
          <a:p>
            <a:r>
              <a:rPr lang="en-US" i="0" dirty="0">
                <a:latin typeface="Franklin Gothic Medium" panose="020B0603020102020204" pitchFamily="34" charset="0"/>
              </a:rPr>
              <a:t>Trend in Unemployment Rates</a:t>
            </a:r>
          </a:p>
        </p:txBody>
      </p:sp>
      <p:sp>
        <p:nvSpPr>
          <p:cNvPr id="7" name="TextBox 6">
            <a:extLst>
              <a:ext uri="{FF2B5EF4-FFF2-40B4-BE49-F238E27FC236}">
                <a16:creationId xmlns:a16="http://schemas.microsoft.com/office/drawing/2014/main" id="{4A5903AD-6245-4B46-81AA-4BC0C97B9CD5}"/>
              </a:ext>
            </a:extLst>
          </p:cNvPr>
          <p:cNvSpPr txBox="1"/>
          <p:nvPr/>
        </p:nvSpPr>
        <p:spPr>
          <a:xfrm>
            <a:off x="731520" y="6284176"/>
            <a:ext cx="6931550"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not seasonally adjusted.</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Local Area Unemployment Statistics</a:t>
            </a:r>
            <a:r>
              <a:rPr lang="en-US" sz="1000" dirty="0">
                <a:solidFill>
                  <a:srgbClr val="64655C"/>
                </a:solidFill>
                <a:latin typeface="Franklin Gothic Book" panose="020B0503020102020204" pitchFamily="34" charset="0"/>
              </a:rPr>
              <a:t>, June 17, 2022, </a:t>
            </a:r>
            <a:r>
              <a:rPr lang="en-US" sz="1000" dirty="0">
                <a:solidFill>
                  <a:srgbClr val="628B1C"/>
                </a:solidFill>
                <a:latin typeface="Franklin Gothic Book" panose="020B0503020102020204" pitchFamily="34" charset="0"/>
                <a:hlinkClick r:id="rId4"/>
              </a:rPr>
              <a:t>https://www.bls.gov/lau</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44A07F-3E93-4117-81EE-3551E6121310}"/>
              </a:ext>
            </a:extLst>
          </p:cNvPr>
          <p:cNvPicPr>
            <a:picLocks noChangeAspect="1"/>
          </p:cNvPicPr>
          <p:nvPr/>
        </p:nvPicPr>
        <p:blipFill>
          <a:blip r:embed="rId5"/>
          <a:stretch>
            <a:fillRect/>
          </a:stretch>
        </p:blipFill>
        <p:spPr>
          <a:xfrm>
            <a:off x="9058957" y="6354236"/>
            <a:ext cx="1914478" cy="259991"/>
          </a:xfrm>
          <a:prstGeom prst="rect">
            <a:avLst/>
          </a:prstGeom>
        </p:spPr>
      </p:pic>
      <p:graphicFrame>
        <p:nvGraphicFramePr>
          <p:cNvPr id="10" name="Table 7">
            <a:extLst>
              <a:ext uri="{FF2B5EF4-FFF2-40B4-BE49-F238E27FC236}">
                <a16:creationId xmlns:a16="http://schemas.microsoft.com/office/drawing/2014/main" id="{A463176D-3E0B-437E-8E04-F4D1DF227B9E}"/>
              </a:ext>
            </a:extLst>
          </p:cNvPr>
          <p:cNvGraphicFramePr>
            <a:graphicFrameLocks noGrp="1"/>
          </p:cNvGraphicFramePr>
          <p:nvPr>
            <p:extLst>
              <p:ext uri="{D42A27DB-BD31-4B8C-83A1-F6EECF244321}">
                <p14:modId xmlns:p14="http://schemas.microsoft.com/office/powerpoint/2010/main" val="3213953795"/>
              </p:ext>
            </p:extLst>
          </p:nvPr>
        </p:nvGraphicFramePr>
        <p:xfrm>
          <a:off x="6545511" y="1006582"/>
          <a:ext cx="4540250" cy="1898361"/>
        </p:xfrm>
        <a:graphic>
          <a:graphicData uri="http://schemas.openxmlformats.org/drawingml/2006/table">
            <a:tbl>
              <a:tblPr firstRow="1" bandRow="1">
                <a:tableStyleId>{5C22544A-7EE6-4342-B048-85BDC9FD1C3A}</a:tableStyleId>
              </a:tblPr>
              <a:tblGrid>
                <a:gridCol w="2300393">
                  <a:extLst>
                    <a:ext uri="{9D8B030D-6E8A-4147-A177-3AD203B41FA5}">
                      <a16:colId xmlns:a16="http://schemas.microsoft.com/office/drawing/2014/main" val="3449244985"/>
                    </a:ext>
                  </a:extLst>
                </a:gridCol>
                <a:gridCol w="1059392">
                  <a:extLst>
                    <a:ext uri="{9D8B030D-6E8A-4147-A177-3AD203B41FA5}">
                      <a16:colId xmlns:a16="http://schemas.microsoft.com/office/drawing/2014/main" val="1923456588"/>
                    </a:ext>
                  </a:extLst>
                </a:gridCol>
                <a:gridCol w="1180465">
                  <a:extLst>
                    <a:ext uri="{9D8B030D-6E8A-4147-A177-3AD203B41FA5}">
                      <a16:colId xmlns:a16="http://schemas.microsoft.com/office/drawing/2014/main" val="260332704"/>
                    </a:ext>
                  </a:extLst>
                </a:gridCol>
              </a:tblGrid>
              <a:tr h="0">
                <a:tc>
                  <a:txBody>
                    <a:bodyPr/>
                    <a:lstStyle/>
                    <a:p>
                      <a:endParaRPr lang="en-US" sz="2000" dirty="0">
                        <a:latin typeface="Franklin Gothic Book" panose="020B0503020102020204" pitchFamily="34" charset="0"/>
                      </a:endParaRPr>
                    </a:p>
                  </a:txBody>
                  <a:tcPr>
                    <a:solidFill>
                      <a:schemeClr val="bg1"/>
                    </a:solidFill>
                  </a:tcPr>
                </a:tc>
                <a:tc gridSpan="2">
                  <a:txBody>
                    <a:bodyPr/>
                    <a:lstStyle/>
                    <a:p>
                      <a:pPr algn="ctr"/>
                      <a:r>
                        <a:rPr lang="en-US" sz="1600" b="0" u="sng" dirty="0">
                          <a:solidFill>
                            <a:schemeClr val="bg2">
                              <a:lumMod val="10000"/>
                            </a:schemeClr>
                          </a:solidFill>
                          <a:latin typeface="Franklin Gothic Medium" panose="020B0603020102020204" pitchFamily="34" charset="0"/>
                        </a:rPr>
                        <a:t>Total Unemployed</a:t>
                      </a:r>
                    </a:p>
                  </a:txBody>
                  <a:tcPr>
                    <a:solidFill>
                      <a:schemeClr val="bg1"/>
                    </a:solidFill>
                  </a:tcPr>
                </a:tc>
                <a:tc hMerge="1">
                  <a:txBody>
                    <a:bodyPr/>
                    <a:lstStyle/>
                    <a:p>
                      <a:endParaRPr lang="en-US" dirty="0"/>
                    </a:p>
                  </a:txBody>
                  <a:tcPr/>
                </a:tc>
                <a:extLst>
                  <a:ext uri="{0D108BD9-81ED-4DB2-BD59-A6C34878D82A}">
                    <a16:rowId xmlns:a16="http://schemas.microsoft.com/office/drawing/2014/main" val="2037399018"/>
                  </a:ext>
                </a:extLst>
              </a:tr>
              <a:tr h="496281">
                <a:tc>
                  <a:txBody>
                    <a:bodyPr/>
                    <a:lstStyle/>
                    <a:p>
                      <a:endParaRPr lang="en-US" sz="2000" dirty="0">
                        <a:latin typeface="Franklin Gothic Book" panose="020B0503020102020204" pitchFamily="34" charset="0"/>
                      </a:endParaRPr>
                    </a:p>
                  </a:txBody>
                  <a:tcPr>
                    <a:solidFill>
                      <a:schemeClr val="bg1"/>
                    </a:solidFill>
                  </a:tcPr>
                </a:tc>
                <a:tc>
                  <a:txBody>
                    <a:bodyPr/>
                    <a:lstStyle/>
                    <a:p>
                      <a:pPr algn="ctr"/>
                      <a:r>
                        <a:rPr lang="en-US" sz="1400" i="1" dirty="0">
                          <a:latin typeface="Franklin Gothic Medium" panose="020B0603020102020204" pitchFamily="34" charset="0"/>
                        </a:rPr>
                        <a:t>April 2020</a:t>
                      </a:r>
                    </a:p>
                  </a:txBody>
                  <a:tcPr anchor="ctr">
                    <a:solidFill>
                      <a:schemeClr val="bg1"/>
                    </a:solidFill>
                  </a:tcPr>
                </a:tc>
                <a:tc>
                  <a:txBody>
                    <a:bodyPr/>
                    <a:lstStyle/>
                    <a:p>
                      <a:pPr algn="ctr"/>
                      <a:r>
                        <a:rPr lang="en-US" sz="1400" i="1" dirty="0">
                          <a:latin typeface="Franklin Gothic Medium" panose="020B0603020102020204" pitchFamily="34" charset="0"/>
                        </a:rPr>
                        <a:t>May 2022</a:t>
                      </a:r>
                    </a:p>
                  </a:txBody>
                  <a:tcPr anchor="ctr">
                    <a:solidFill>
                      <a:schemeClr val="bg1"/>
                    </a:solidFill>
                  </a:tcPr>
                </a:tc>
                <a:extLst>
                  <a:ext uri="{0D108BD9-81ED-4DB2-BD59-A6C34878D82A}">
                    <a16:rowId xmlns:a16="http://schemas.microsoft.com/office/drawing/2014/main" val="3275011684"/>
                  </a:ext>
                </a:extLst>
              </a:tr>
              <a:tr h="312473">
                <a:tc>
                  <a:txBody>
                    <a:bodyPr/>
                    <a:lstStyle/>
                    <a:p>
                      <a:pPr algn="r"/>
                      <a:r>
                        <a:rPr lang="en-US" sz="1600" dirty="0">
                          <a:solidFill>
                            <a:schemeClr val="accent6"/>
                          </a:solidFill>
                          <a:latin typeface="Franklin Gothic Book" panose="020B0503020102020204" pitchFamily="34" charset="0"/>
                        </a:rPr>
                        <a:t>Alexandria/Arlington</a:t>
                      </a:r>
                    </a:p>
                  </a:txBody>
                  <a:tcPr anchor="ctr">
                    <a:solidFill>
                      <a:schemeClr val="bg1"/>
                    </a:solidFill>
                  </a:tcPr>
                </a:tc>
                <a:tc>
                  <a:txBody>
                    <a:bodyPr/>
                    <a:lstStyle/>
                    <a:p>
                      <a:pPr algn="ctr"/>
                      <a:r>
                        <a:rPr lang="en-US" sz="1600" b="1" dirty="0">
                          <a:solidFill>
                            <a:schemeClr val="accent6"/>
                          </a:solidFill>
                          <a:latin typeface="Franklin Gothic Book" panose="020B0503020102020204" pitchFamily="34" charset="0"/>
                        </a:rPr>
                        <a:t>20,495</a:t>
                      </a:r>
                    </a:p>
                  </a:txBody>
                  <a:tcPr anchor="ctr">
                    <a:solidFill>
                      <a:schemeClr val="bg1"/>
                    </a:solidFill>
                  </a:tcPr>
                </a:tc>
                <a:tc>
                  <a:txBody>
                    <a:bodyPr/>
                    <a:lstStyle/>
                    <a:p>
                      <a:pPr algn="ctr"/>
                      <a:r>
                        <a:rPr lang="en-US" sz="1600" b="1" dirty="0">
                          <a:solidFill>
                            <a:schemeClr val="accent6"/>
                          </a:solidFill>
                          <a:latin typeface="Franklin Gothic Book" panose="020B0503020102020204" pitchFamily="34" charset="0"/>
                        </a:rPr>
                        <a:t>5,737</a:t>
                      </a:r>
                    </a:p>
                  </a:txBody>
                  <a:tcPr anchor="ctr">
                    <a:solidFill>
                      <a:schemeClr val="bg1"/>
                    </a:solidFill>
                  </a:tcPr>
                </a:tc>
                <a:extLst>
                  <a:ext uri="{0D108BD9-81ED-4DB2-BD59-A6C34878D82A}">
                    <a16:rowId xmlns:a16="http://schemas.microsoft.com/office/drawing/2014/main" val="2149513012"/>
                  </a:ext>
                </a:extLst>
              </a:tr>
              <a:tr h="220569">
                <a:tc>
                  <a:txBody>
                    <a:bodyPr/>
                    <a:lstStyle/>
                    <a:p>
                      <a:pPr algn="r"/>
                      <a:r>
                        <a:rPr lang="en-US" sz="1600" dirty="0">
                          <a:solidFill>
                            <a:schemeClr val="accent5"/>
                          </a:solidFill>
                          <a:latin typeface="Franklin Gothic Book" panose="020B0503020102020204" pitchFamily="34" charset="0"/>
                        </a:rPr>
                        <a:t>NOVA Region</a:t>
                      </a:r>
                    </a:p>
                  </a:txBody>
                  <a:tcPr anchor="ctr">
                    <a:solidFill>
                      <a:schemeClr val="bg1"/>
                    </a:solidFill>
                  </a:tcPr>
                </a:tc>
                <a:tc>
                  <a:txBody>
                    <a:bodyPr/>
                    <a:lstStyle/>
                    <a:p>
                      <a:pPr algn="ctr"/>
                      <a:r>
                        <a:rPr lang="en-US" sz="1600" b="1" dirty="0">
                          <a:solidFill>
                            <a:schemeClr val="accent5"/>
                          </a:solidFill>
                          <a:latin typeface="Franklin Gothic Book" panose="020B0503020102020204" pitchFamily="34" charset="0"/>
                        </a:rPr>
                        <a:t>139,865</a:t>
                      </a:r>
                    </a:p>
                  </a:txBody>
                  <a:tcPr anchor="ctr">
                    <a:solidFill>
                      <a:schemeClr val="bg1"/>
                    </a:solidFill>
                  </a:tcPr>
                </a:tc>
                <a:tc>
                  <a:txBody>
                    <a:bodyPr/>
                    <a:lstStyle/>
                    <a:p>
                      <a:pPr algn="ctr"/>
                      <a:r>
                        <a:rPr lang="en-US" sz="1600" b="1" dirty="0">
                          <a:solidFill>
                            <a:schemeClr val="accent5"/>
                          </a:solidFill>
                          <a:latin typeface="Franklin Gothic Book" panose="020B0503020102020204" pitchFamily="34" charset="0"/>
                        </a:rPr>
                        <a:t>35,815</a:t>
                      </a:r>
                    </a:p>
                  </a:txBody>
                  <a:tcPr anchor="ctr">
                    <a:solidFill>
                      <a:schemeClr val="bg1"/>
                    </a:solidFill>
                  </a:tcPr>
                </a:tc>
                <a:extLst>
                  <a:ext uri="{0D108BD9-81ED-4DB2-BD59-A6C34878D82A}">
                    <a16:rowId xmlns:a16="http://schemas.microsoft.com/office/drawing/2014/main" val="3017889615"/>
                  </a:ext>
                </a:extLst>
              </a:tr>
              <a:tr h="220569">
                <a:tc>
                  <a:txBody>
                    <a:bodyPr/>
                    <a:lstStyle/>
                    <a:p>
                      <a:pPr algn="r"/>
                      <a:r>
                        <a:rPr lang="en-US" sz="1600" dirty="0">
                          <a:solidFill>
                            <a:schemeClr val="accent2"/>
                          </a:solidFill>
                          <a:latin typeface="Franklin Gothic Book" panose="020B0503020102020204" pitchFamily="34" charset="0"/>
                        </a:rPr>
                        <a:t>D.C. MSA </a:t>
                      </a:r>
                    </a:p>
                  </a:txBody>
                  <a:tcPr anchor="ctr">
                    <a:solidFill>
                      <a:schemeClr val="bg1"/>
                    </a:solidFill>
                  </a:tcPr>
                </a:tc>
                <a:tc>
                  <a:txBody>
                    <a:bodyPr/>
                    <a:lstStyle/>
                    <a:p>
                      <a:pPr algn="ctr"/>
                      <a:r>
                        <a:rPr lang="en-US" sz="1600" b="1" dirty="0">
                          <a:solidFill>
                            <a:schemeClr val="accent2"/>
                          </a:solidFill>
                          <a:latin typeface="Franklin Gothic Book" panose="020B0503020102020204" pitchFamily="34" charset="0"/>
                        </a:rPr>
                        <a:t>321,570</a:t>
                      </a:r>
                    </a:p>
                  </a:txBody>
                  <a:tcPr anchor="ctr">
                    <a:solidFill>
                      <a:schemeClr val="bg1"/>
                    </a:solidFill>
                  </a:tcPr>
                </a:tc>
                <a:tc>
                  <a:txBody>
                    <a:bodyPr/>
                    <a:lstStyle/>
                    <a:p>
                      <a:pPr algn="ctr"/>
                      <a:r>
                        <a:rPr lang="en-US" sz="1600" b="1" dirty="0">
                          <a:solidFill>
                            <a:schemeClr val="accent2"/>
                          </a:solidFill>
                          <a:latin typeface="Franklin Gothic Book" panose="020B0503020102020204" pitchFamily="34" charset="0"/>
                        </a:rPr>
                        <a:t>112,365</a:t>
                      </a:r>
                    </a:p>
                  </a:txBody>
                  <a:tcPr anchor="ctr">
                    <a:solidFill>
                      <a:schemeClr val="bg1"/>
                    </a:solidFill>
                  </a:tcPr>
                </a:tc>
                <a:extLst>
                  <a:ext uri="{0D108BD9-81ED-4DB2-BD59-A6C34878D82A}">
                    <a16:rowId xmlns:a16="http://schemas.microsoft.com/office/drawing/2014/main" val="3953144449"/>
                  </a:ext>
                </a:extLst>
              </a:tr>
            </a:tbl>
          </a:graphicData>
        </a:graphic>
      </p:graphicFrame>
    </p:spTree>
    <p:extLst>
      <p:ext uri="{BB962C8B-B14F-4D97-AF65-F5344CB8AC3E}">
        <p14:creationId xmlns:p14="http://schemas.microsoft.com/office/powerpoint/2010/main" val="228347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71BD177-A127-465F-ACE4-FB965F967AC1}"/>
              </a:ext>
            </a:extLst>
          </p:cNvPr>
          <p:cNvGraphicFramePr>
            <a:graphicFrameLocks/>
          </p:cNvGraphicFramePr>
          <p:nvPr>
            <p:extLst>
              <p:ext uri="{D42A27DB-BD31-4B8C-83A1-F6EECF244321}">
                <p14:modId xmlns:p14="http://schemas.microsoft.com/office/powerpoint/2010/main" val="1532995104"/>
              </p:ext>
            </p:extLst>
          </p:nvPr>
        </p:nvGraphicFramePr>
        <p:xfrm>
          <a:off x="731518" y="1568165"/>
          <a:ext cx="10890636" cy="476730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lstStyle/>
          <a:p>
            <a:r>
              <a:rPr lang="en-US" dirty="0"/>
              <a:t>Labor force</a:t>
            </a:r>
          </a:p>
        </p:txBody>
      </p:sp>
      <p:sp>
        <p:nvSpPr>
          <p:cNvPr id="4" name="Text Placeholder 3">
            <a:extLst>
              <a:ext uri="{FF2B5EF4-FFF2-40B4-BE49-F238E27FC236}">
                <a16:creationId xmlns:a16="http://schemas.microsoft.com/office/drawing/2014/main" id="{33B4F305-C87A-49C2-BCFA-CFB0D740D436}"/>
              </a:ext>
            </a:extLst>
          </p:cNvPr>
          <p:cNvSpPr>
            <a:spLocks noGrp="1"/>
          </p:cNvSpPr>
          <p:nvPr>
            <p:ph type="body" idx="11"/>
          </p:nvPr>
        </p:nvSpPr>
        <p:spPr>
          <a:xfrm>
            <a:off x="1280160" y="1097280"/>
            <a:ext cx="9693275" cy="461665"/>
          </a:xfrm>
        </p:spPr>
        <p:txBody>
          <a:bodyPr/>
          <a:lstStyle/>
          <a:p>
            <a:r>
              <a:rPr lang="en-US" i="0" dirty="0">
                <a:latin typeface="Franklin Gothic Medium" panose="020B0603020102020204" pitchFamily="34" charset="0"/>
              </a:rPr>
              <a:t>Labor Force Change from 2019 Average</a:t>
            </a:r>
          </a:p>
        </p:txBody>
      </p:sp>
      <p:graphicFrame>
        <p:nvGraphicFramePr>
          <p:cNvPr id="6" name="Table 7">
            <a:extLst>
              <a:ext uri="{FF2B5EF4-FFF2-40B4-BE49-F238E27FC236}">
                <a16:creationId xmlns:a16="http://schemas.microsoft.com/office/drawing/2014/main" id="{3BF46BBC-5188-4195-A90C-18816C81B29B}"/>
              </a:ext>
            </a:extLst>
          </p:cNvPr>
          <p:cNvGraphicFramePr>
            <a:graphicFrameLocks noGrp="1"/>
          </p:cNvGraphicFramePr>
          <p:nvPr>
            <p:extLst>
              <p:ext uri="{D42A27DB-BD31-4B8C-83A1-F6EECF244321}">
                <p14:modId xmlns:p14="http://schemas.microsoft.com/office/powerpoint/2010/main" val="1665815954"/>
              </p:ext>
            </p:extLst>
          </p:nvPr>
        </p:nvGraphicFramePr>
        <p:xfrm>
          <a:off x="6618313" y="391748"/>
          <a:ext cx="4752051" cy="1920240"/>
        </p:xfrm>
        <a:graphic>
          <a:graphicData uri="http://schemas.openxmlformats.org/drawingml/2006/table">
            <a:tbl>
              <a:tblPr firstRow="1" bandRow="1">
                <a:tableStyleId>{5C22544A-7EE6-4342-B048-85BDC9FD1C3A}</a:tableStyleId>
              </a:tblPr>
              <a:tblGrid>
                <a:gridCol w="2407705">
                  <a:extLst>
                    <a:ext uri="{9D8B030D-6E8A-4147-A177-3AD203B41FA5}">
                      <a16:colId xmlns:a16="http://schemas.microsoft.com/office/drawing/2014/main" val="3449244985"/>
                    </a:ext>
                  </a:extLst>
                </a:gridCol>
                <a:gridCol w="1108812">
                  <a:extLst>
                    <a:ext uri="{9D8B030D-6E8A-4147-A177-3AD203B41FA5}">
                      <a16:colId xmlns:a16="http://schemas.microsoft.com/office/drawing/2014/main" val="1923456588"/>
                    </a:ext>
                  </a:extLst>
                </a:gridCol>
                <a:gridCol w="1235534">
                  <a:extLst>
                    <a:ext uri="{9D8B030D-6E8A-4147-A177-3AD203B41FA5}">
                      <a16:colId xmlns:a16="http://schemas.microsoft.com/office/drawing/2014/main" val="260332704"/>
                    </a:ext>
                  </a:extLst>
                </a:gridCol>
              </a:tblGrid>
              <a:tr h="0">
                <a:tc>
                  <a:txBody>
                    <a:bodyPr/>
                    <a:lstStyle/>
                    <a:p>
                      <a:endParaRPr lang="en-US" sz="2000" dirty="0">
                        <a:latin typeface="Franklin Gothic Book" panose="020B0503020102020204" pitchFamily="34" charset="0"/>
                      </a:endParaRPr>
                    </a:p>
                  </a:txBody>
                  <a:tcPr>
                    <a:solidFill>
                      <a:schemeClr val="bg1"/>
                    </a:solidFill>
                  </a:tcPr>
                </a:tc>
                <a:tc gridSpan="2">
                  <a:txBody>
                    <a:bodyPr/>
                    <a:lstStyle/>
                    <a:p>
                      <a:pPr algn="ctr"/>
                      <a:r>
                        <a:rPr lang="en-US" sz="1600" b="0" u="sng" dirty="0">
                          <a:solidFill>
                            <a:schemeClr val="bg2">
                              <a:lumMod val="10000"/>
                            </a:schemeClr>
                          </a:solidFill>
                          <a:latin typeface="Franklin Gothic Medium" panose="020B0603020102020204" pitchFamily="34" charset="0"/>
                        </a:rPr>
                        <a:t>Total Labor Force</a:t>
                      </a:r>
                    </a:p>
                  </a:txBody>
                  <a:tcPr>
                    <a:solidFill>
                      <a:schemeClr val="bg1"/>
                    </a:solidFill>
                  </a:tcPr>
                </a:tc>
                <a:tc hMerge="1">
                  <a:txBody>
                    <a:bodyPr/>
                    <a:lstStyle/>
                    <a:p>
                      <a:endParaRPr lang="en-US" dirty="0"/>
                    </a:p>
                  </a:txBody>
                  <a:tcPr/>
                </a:tc>
                <a:extLst>
                  <a:ext uri="{0D108BD9-81ED-4DB2-BD59-A6C34878D82A}">
                    <a16:rowId xmlns:a16="http://schemas.microsoft.com/office/drawing/2014/main" val="2037399018"/>
                  </a:ext>
                </a:extLst>
              </a:tr>
              <a:tr h="496281">
                <a:tc>
                  <a:txBody>
                    <a:bodyPr/>
                    <a:lstStyle/>
                    <a:p>
                      <a:endParaRPr lang="en-US" sz="2000" dirty="0">
                        <a:latin typeface="Franklin Gothic Book" panose="020B0503020102020204" pitchFamily="34" charset="0"/>
                      </a:endParaRPr>
                    </a:p>
                  </a:txBody>
                  <a:tcPr>
                    <a:solidFill>
                      <a:schemeClr val="bg1"/>
                    </a:solidFill>
                  </a:tcPr>
                </a:tc>
                <a:tc>
                  <a:txBody>
                    <a:bodyPr/>
                    <a:lstStyle/>
                    <a:p>
                      <a:pPr algn="ctr"/>
                      <a:r>
                        <a:rPr lang="en-US" sz="1400" i="1" dirty="0">
                          <a:latin typeface="Franklin Gothic Medium" panose="020B0603020102020204" pitchFamily="34" charset="0"/>
                        </a:rPr>
                        <a:t>2019 Average</a:t>
                      </a:r>
                    </a:p>
                  </a:txBody>
                  <a:tcPr anchor="ctr">
                    <a:solidFill>
                      <a:schemeClr val="bg1"/>
                    </a:solidFill>
                  </a:tcPr>
                </a:tc>
                <a:tc>
                  <a:txBody>
                    <a:bodyPr/>
                    <a:lstStyle/>
                    <a:p>
                      <a:pPr algn="ctr"/>
                      <a:r>
                        <a:rPr lang="en-US" sz="1400" i="1" dirty="0">
                          <a:latin typeface="Franklin Gothic Medium" panose="020B0603020102020204" pitchFamily="34" charset="0"/>
                        </a:rPr>
                        <a:t>May</a:t>
                      </a:r>
                    </a:p>
                    <a:p>
                      <a:pPr algn="ctr"/>
                      <a:r>
                        <a:rPr lang="en-US" sz="1400" i="1" dirty="0">
                          <a:latin typeface="Franklin Gothic Medium" panose="020B0603020102020204" pitchFamily="34" charset="0"/>
                        </a:rPr>
                        <a:t>2022</a:t>
                      </a:r>
                    </a:p>
                  </a:txBody>
                  <a:tcPr anchor="ctr">
                    <a:solidFill>
                      <a:schemeClr val="bg1"/>
                    </a:solidFill>
                  </a:tcPr>
                </a:tc>
                <a:extLst>
                  <a:ext uri="{0D108BD9-81ED-4DB2-BD59-A6C34878D82A}">
                    <a16:rowId xmlns:a16="http://schemas.microsoft.com/office/drawing/2014/main" val="3275011684"/>
                  </a:ext>
                </a:extLst>
              </a:tr>
              <a:tr h="312473">
                <a:tc>
                  <a:txBody>
                    <a:bodyPr/>
                    <a:lstStyle/>
                    <a:p>
                      <a:pPr algn="r"/>
                      <a:r>
                        <a:rPr lang="en-US" sz="1600" dirty="0">
                          <a:solidFill>
                            <a:schemeClr val="accent6"/>
                          </a:solidFill>
                          <a:latin typeface="Franklin Gothic Book" panose="020B0503020102020204" pitchFamily="34" charset="0"/>
                        </a:rPr>
                        <a:t>Alexandria/Arlington</a:t>
                      </a:r>
                    </a:p>
                  </a:txBody>
                  <a:tcPr anchor="ctr">
                    <a:solidFill>
                      <a:schemeClr val="bg1"/>
                    </a:solidFill>
                  </a:tcPr>
                </a:tc>
                <a:tc>
                  <a:txBody>
                    <a:bodyPr/>
                    <a:lstStyle/>
                    <a:p>
                      <a:pPr algn="ctr"/>
                      <a:r>
                        <a:rPr lang="en-US" sz="1600" b="1" dirty="0">
                          <a:solidFill>
                            <a:schemeClr val="accent6"/>
                          </a:solidFill>
                          <a:latin typeface="Franklin Gothic Book" panose="020B0503020102020204" pitchFamily="34" charset="0"/>
                        </a:rPr>
                        <a:t>258.4 K</a:t>
                      </a:r>
                    </a:p>
                  </a:txBody>
                  <a:tcPr anchor="ctr">
                    <a:solidFill>
                      <a:schemeClr val="bg1"/>
                    </a:solidFill>
                  </a:tcPr>
                </a:tc>
                <a:tc>
                  <a:txBody>
                    <a:bodyPr/>
                    <a:lstStyle/>
                    <a:p>
                      <a:pPr algn="ctr"/>
                      <a:r>
                        <a:rPr lang="en-US" sz="1600" b="1" dirty="0">
                          <a:solidFill>
                            <a:schemeClr val="accent6"/>
                          </a:solidFill>
                          <a:latin typeface="Franklin Gothic Book" panose="020B0503020102020204" pitchFamily="34" charset="0"/>
                        </a:rPr>
                        <a:t>252.1 K</a:t>
                      </a:r>
                    </a:p>
                  </a:txBody>
                  <a:tcPr anchor="ctr">
                    <a:solidFill>
                      <a:schemeClr val="bg1"/>
                    </a:solidFill>
                  </a:tcPr>
                </a:tc>
                <a:extLst>
                  <a:ext uri="{0D108BD9-81ED-4DB2-BD59-A6C34878D82A}">
                    <a16:rowId xmlns:a16="http://schemas.microsoft.com/office/drawing/2014/main" val="2149513012"/>
                  </a:ext>
                </a:extLst>
              </a:tr>
              <a:tr h="220569">
                <a:tc>
                  <a:txBody>
                    <a:bodyPr/>
                    <a:lstStyle/>
                    <a:p>
                      <a:pPr algn="r"/>
                      <a:r>
                        <a:rPr lang="en-US" sz="1600" dirty="0">
                          <a:solidFill>
                            <a:schemeClr val="accent5"/>
                          </a:solidFill>
                          <a:latin typeface="Franklin Gothic Book" panose="020B0503020102020204" pitchFamily="34" charset="0"/>
                        </a:rPr>
                        <a:t>NOVA Region</a:t>
                      </a:r>
                    </a:p>
                  </a:txBody>
                  <a:tcPr anchor="ctr">
                    <a:solidFill>
                      <a:schemeClr val="bg1"/>
                    </a:solidFill>
                  </a:tcPr>
                </a:tc>
                <a:tc>
                  <a:txBody>
                    <a:bodyPr/>
                    <a:lstStyle/>
                    <a:p>
                      <a:pPr algn="ctr"/>
                      <a:r>
                        <a:rPr lang="en-US" sz="1600" b="1" dirty="0">
                          <a:solidFill>
                            <a:schemeClr val="accent5"/>
                          </a:solidFill>
                          <a:latin typeface="Franklin Gothic Book" panose="020B0503020102020204" pitchFamily="34" charset="0"/>
                        </a:rPr>
                        <a:t>1.44 M</a:t>
                      </a:r>
                    </a:p>
                  </a:txBody>
                  <a:tcPr anchor="ctr">
                    <a:solidFill>
                      <a:schemeClr val="bg1"/>
                    </a:solidFill>
                  </a:tcPr>
                </a:tc>
                <a:tc>
                  <a:txBody>
                    <a:bodyPr/>
                    <a:lstStyle/>
                    <a:p>
                      <a:pPr algn="ctr"/>
                      <a:r>
                        <a:rPr lang="en-US" sz="1600" b="1" dirty="0">
                          <a:solidFill>
                            <a:schemeClr val="accent5"/>
                          </a:solidFill>
                          <a:latin typeface="Franklin Gothic Book" panose="020B0503020102020204" pitchFamily="34" charset="0"/>
                        </a:rPr>
                        <a:t>1.40 M</a:t>
                      </a:r>
                    </a:p>
                  </a:txBody>
                  <a:tcPr anchor="ctr">
                    <a:solidFill>
                      <a:schemeClr val="bg1"/>
                    </a:solidFill>
                  </a:tcPr>
                </a:tc>
                <a:extLst>
                  <a:ext uri="{0D108BD9-81ED-4DB2-BD59-A6C34878D82A}">
                    <a16:rowId xmlns:a16="http://schemas.microsoft.com/office/drawing/2014/main" val="3017889615"/>
                  </a:ext>
                </a:extLst>
              </a:tr>
              <a:tr h="220569">
                <a:tc>
                  <a:txBody>
                    <a:bodyPr/>
                    <a:lstStyle/>
                    <a:p>
                      <a:pPr algn="r"/>
                      <a:r>
                        <a:rPr lang="en-US" sz="1600" dirty="0">
                          <a:solidFill>
                            <a:schemeClr val="accent2"/>
                          </a:solidFill>
                          <a:latin typeface="Franklin Gothic Book" panose="020B0503020102020204" pitchFamily="34" charset="0"/>
                        </a:rPr>
                        <a:t>United States</a:t>
                      </a:r>
                    </a:p>
                  </a:txBody>
                  <a:tcPr anchor="ctr">
                    <a:solidFill>
                      <a:schemeClr val="bg1"/>
                    </a:solidFill>
                  </a:tcPr>
                </a:tc>
                <a:tc>
                  <a:txBody>
                    <a:bodyPr/>
                    <a:lstStyle/>
                    <a:p>
                      <a:pPr algn="ctr"/>
                      <a:r>
                        <a:rPr lang="en-US" sz="1600" b="1" dirty="0">
                          <a:solidFill>
                            <a:schemeClr val="accent2"/>
                          </a:solidFill>
                          <a:latin typeface="Franklin Gothic Book" panose="020B0503020102020204" pitchFamily="34" charset="0"/>
                        </a:rPr>
                        <a:t>163.54 M</a:t>
                      </a:r>
                    </a:p>
                  </a:txBody>
                  <a:tcPr anchor="ctr">
                    <a:solidFill>
                      <a:schemeClr val="bg1"/>
                    </a:solidFill>
                  </a:tcPr>
                </a:tc>
                <a:tc>
                  <a:txBody>
                    <a:bodyPr/>
                    <a:lstStyle/>
                    <a:p>
                      <a:pPr algn="ctr"/>
                      <a:r>
                        <a:rPr lang="en-US" sz="1600" b="1" dirty="0">
                          <a:solidFill>
                            <a:schemeClr val="accent2"/>
                          </a:solidFill>
                          <a:latin typeface="Franklin Gothic Book" panose="020B0503020102020204" pitchFamily="34" charset="0"/>
                        </a:rPr>
                        <a:t>164.16 M</a:t>
                      </a:r>
                    </a:p>
                  </a:txBody>
                  <a:tcPr anchor="ctr">
                    <a:solidFill>
                      <a:schemeClr val="bg1"/>
                    </a:solidFill>
                  </a:tcPr>
                </a:tc>
                <a:extLst>
                  <a:ext uri="{0D108BD9-81ED-4DB2-BD59-A6C34878D82A}">
                    <a16:rowId xmlns:a16="http://schemas.microsoft.com/office/drawing/2014/main" val="3953144449"/>
                  </a:ext>
                </a:extLst>
              </a:tr>
            </a:tbl>
          </a:graphicData>
        </a:graphic>
      </p:graphicFrame>
      <p:sp>
        <p:nvSpPr>
          <p:cNvPr id="7" name="TextBox 6">
            <a:extLst>
              <a:ext uri="{FF2B5EF4-FFF2-40B4-BE49-F238E27FC236}">
                <a16:creationId xmlns:a16="http://schemas.microsoft.com/office/drawing/2014/main" id="{D216EF75-55E5-48AE-A17F-D672345072C6}"/>
              </a:ext>
            </a:extLst>
          </p:cNvPr>
          <p:cNvSpPr txBox="1"/>
          <p:nvPr/>
        </p:nvSpPr>
        <p:spPr>
          <a:xfrm>
            <a:off x="731520" y="6319836"/>
            <a:ext cx="7686923"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not seasonally adjusted</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Local Area Unemployment Statistics</a:t>
            </a:r>
            <a:r>
              <a:rPr lang="en-US" sz="1000" dirty="0">
                <a:solidFill>
                  <a:srgbClr val="64655C"/>
                </a:solidFill>
                <a:latin typeface="Franklin Gothic Book" panose="020B0503020102020204" pitchFamily="34" charset="0"/>
              </a:rPr>
              <a:t>, June 17, 2022, </a:t>
            </a:r>
            <a:r>
              <a:rPr lang="en-US" sz="1000" dirty="0">
                <a:solidFill>
                  <a:srgbClr val="628B1C"/>
                </a:solidFill>
                <a:latin typeface="Franklin Gothic Book" panose="020B0503020102020204" pitchFamily="34" charset="0"/>
                <a:hlinkClick r:id="rId4"/>
              </a:rPr>
              <a:t>https://www.bls.gov/lau</a:t>
            </a:r>
            <a:r>
              <a:rPr lang="en-US" sz="1000" dirty="0">
                <a:solidFill>
                  <a:srgbClr val="64655C"/>
                </a:solidFill>
                <a:latin typeface="Franklin Gothic Book" panose="020B0503020102020204" pitchFamily="34" charset="0"/>
              </a:rPr>
              <a:t>; </a:t>
            </a:r>
            <a:r>
              <a:rPr lang="en-US" sz="1000" i="1" dirty="0">
                <a:solidFill>
                  <a:srgbClr val="64655C"/>
                </a:solidFill>
                <a:latin typeface="Franklin Gothic Book" panose="020B0503020102020204" pitchFamily="34" charset="0"/>
              </a:rPr>
              <a:t>Current Population Survey,</a:t>
            </a:r>
            <a:r>
              <a:rPr lang="en-US" sz="1000" dirty="0">
                <a:solidFill>
                  <a:srgbClr val="64655C"/>
                </a:solidFill>
                <a:latin typeface="Franklin Gothic Book" panose="020B0503020102020204" pitchFamily="34" charset="0"/>
              </a:rPr>
              <a:t> June 3, 2022.</a:t>
            </a:r>
            <a:endParaRPr lang="en-US" sz="1000" dirty="0">
              <a:solidFill>
                <a:srgbClr val="101820"/>
              </a:solidFill>
              <a:latin typeface="Franklin Gothic Book" panose="020B05030201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6645FE6-82FC-46E0-A3B7-B0A923FE966A}"/>
              </a:ext>
            </a:extLst>
          </p:cNvPr>
          <p:cNvPicPr>
            <a:picLocks noChangeAspect="1"/>
          </p:cNvPicPr>
          <p:nvPr/>
        </p:nvPicPr>
        <p:blipFill>
          <a:blip r:embed="rId5"/>
          <a:stretch>
            <a:fillRect/>
          </a:stretch>
        </p:blipFill>
        <p:spPr>
          <a:xfrm>
            <a:off x="9171284" y="6427050"/>
            <a:ext cx="1914478" cy="259991"/>
          </a:xfrm>
          <a:prstGeom prst="rect">
            <a:avLst/>
          </a:prstGeom>
        </p:spPr>
      </p:pic>
    </p:spTree>
    <p:extLst>
      <p:ext uri="{BB962C8B-B14F-4D97-AF65-F5344CB8AC3E}">
        <p14:creationId xmlns:p14="http://schemas.microsoft.com/office/powerpoint/2010/main" val="216572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0E88D26-A966-4A73-A8F3-FB7E5D94ABE3}"/>
              </a:ext>
            </a:extLst>
          </p:cNvPr>
          <p:cNvGraphicFramePr>
            <a:graphicFrameLocks/>
          </p:cNvGraphicFramePr>
          <p:nvPr>
            <p:extLst>
              <p:ext uri="{D42A27DB-BD31-4B8C-83A1-F6EECF244321}">
                <p14:modId xmlns:p14="http://schemas.microsoft.com/office/powerpoint/2010/main" val="1093606095"/>
              </p:ext>
            </p:extLst>
          </p:nvPr>
        </p:nvGraphicFramePr>
        <p:xfrm>
          <a:off x="725804" y="1561827"/>
          <a:ext cx="10695306" cy="48404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B7B1F09-7AFC-4FF4-8E59-F2B1FFBF20EF}"/>
              </a:ext>
            </a:extLst>
          </p:cNvPr>
          <p:cNvSpPr>
            <a:spLocks noGrp="1"/>
          </p:cNvSpPr>
          <p:nvPr>
            <p:ph type="title"/>
          </p:nvPr>
        </p:nvSpPr>
        <p:spPr>
          <a:xfrm>
            <a:off x="731520" y="457200"/>
            <a:ext cx="9692747" cy="640080"/>
          </a:xfrm>
        </p:spPr>
        <p:txBody>
          <a:bodyPr>
            <a:normAutofit fontScale="90000"/>
          </a:bodyPr>
          <a:lstStyle/>
          <a:p>
            <a:br>
              <a:rPr lang="en-US" dirty="0"/>
            </a:br>
            <a:r>
              <a:rPr lang="en-US" sz="4000" dirty="0"/>
              <a:t>Job Postings</a:t>
            </a:r>
            <a:endParaRPr lang="en-US" dirty="0"/>
          </a:p>
        </p:txBody>
      </p:sp>
      <p:sp>
        <p:nvSpPr>
          <p:cNvPr id="4" name="Text Placeholder 3">
            <a:extLst>
              <a:ext uri="{FF2B5EF4-FFF2-40B4-BE49-F238E27FC236}">
                <a16:creationId xmlns:a16="http://schemas.microsoft.com/office/drawing/2014/main" id="{FF8BA5C7-0DFA-4D7C-8CA6-45D1D0A2CFC0}"/>
              </a:ext>
            </a:extLst>
          </p:cNvPr>
          <p:cNvSpPr>
            <a:spLocks noGrp="1"/>
          </p:cNvSpPr>
          <p:nvPr>
            <p:ph type="body" idx="11"/>
          </p:nvPr>
        </p:nvSpPr>
        <p:spPr>
          <a:xfrm>
            <a:off x="1280160" y="1097280"/>
            <a:ext cx="9693275" cy="461665"/>
          </a:xfrm>
        </p:spPr>
        <p:txBody>
          <a:bodyPr/>
          <a:lstStyle/>
          <a:p>
            <a:r>
              <a:rPr lang="en-US" i="0" dirty="0">
                <a:latin typeface="Franklin Gothic Medium" panose="020B0603020102020204" pitchFamily="34" charset="0"/>
              </a:rPr>
              <a:t>Percentage Change in Total Postings from 2019 Average</a:t>
            </a:r>
          </a:p>
        </p:txBody>
      </p:sp>
      <p:sp>
        <p:nvSpPr>
          <p:cNvPr id="6" name="TextBox 5">
            <a:extLst>
              <a:ext uri="{FF2B5EF4-FFF2-40B4-BE49-F238E27FC236}">
                <a16:creationId xmlns:a16="http://schemas.microsoft.com/office/drawing/2014/main" id="{C98B245C-1CE2-4A78-A5FE-22DFD32EBF9C}"/>
              </a:ext>
            </a:extLst>
          </p:cNvPr>
          <p:cNvSpPr txBox="1"/>
          <p:nvPr/>
        </p:nvSpPr>
        <p:spPr>
          <a:xfrm>
            <a:off x="731519" y="6405256"/>
            <a:ext cx="9277185" cy="246221"/>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Burning Glass Technologies, Labor Insight, </a:t>
            </a:r>
            <a:r>
              <a:rPr lang="en-US" sz="1000" i="1" dirty="0">
                <a:solidFill>
                  <a:srgbClr val="64655C"/>
                </a:solidFill>
                <a:latin typeface="Franklin Gothic Book" panose="020B0503020102020204" pitchFamily="34" charset="0"/>
              </a:rPr>
              <a:t>Monthly Job Postings Trends Report, </a:t>
            </a:r>
            <a:r>
              <a:rPr lang="en-US" sz="1000" dirty="0">
                <a:solidFill>
                  <a:srgbClr val="64655C"/>
                </a:solidFill>
                <a:latin typeface="Franklin Gothic Book" panose="020B0503020102020204" pitchFamily="34" charset="0"/>
              </a:rPr>
              <a:t>June 22, 2022, </a:t>
            </a:r>
            <a:r>
              <a:rPr lang="en-US" sz="1000" dirty="0">
                <a:solidFill>
                  <a:srgbClr val="628B1C"/>
                </a:solidFill>
                <a:latin typeface="Franklin Gothic Book" panose="020B0503020102020204" pitchFamily="34" charset="0"/>
              </a:rPr>
              <a:t>https://www.burning-glass.com/</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E94745-8CEC-4967-93A9-93EBF790E3E3}"/>
              </a:ext>
            </a:extLst>
          </p:cNvPr>
          <p:cNvPicPr>
            <a:picLocks noChangeAspect="1"/>
          </p:cNvPicPr>
          <p:nvPr/>
        </p:nvPicPr>
        <p:blipFill>
          <a:blip r:embed="rId4"/>
          <a:stretch>
            <a:fillRect/>
          </a:stretch>
        </p:blipFill>
        <p:spPr>
          <a:xfrm>
            <a:off x="9184792" y="6403682"/>
            <a:ext cx="1914478" cy="259991"/>
          </a:xfrm>
          <a:prstGeom prst="rect">
            <a:avLst/>
          </a:prstGeom>
        </p:spPr>
      </p:pic>
    </p:spTree>
    <p:extLst>
      <p:ext uri="{BB962C8B-B14F-4D97-AF65-F5344CB8AC3E}">
        <p14:creationId xmlns:p14="http://schemas.microsoft.com/office/powerpoint/2010/main" val="29499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7F618ED-734F-4F74-AD3C-F8836E7FA487}"/>
              </a:ext>
            </a:extLst>
          </p:cNvPr>
          <p:cNvGraphicFramePr>
            <a:graphicFrameLocks/>
          </p:cNvGraphicFramePr>
          <p:nvPr>
            <p:extLst>
              <p:ext uri="{D42A27DB-BD31-4B8C-83A1-F6EECF244321}">
                <p14:modId xmlns:p14="http://schemas.microsoft.com/office/powerpoint/2010/main" val="2949008735"/>
              </p:ext>
            </p:extLst>
          </p:nvPr>
        </p:nvGraphicFramePr>
        <p:xfrm>
          <a:off x="613516" y="1556065"/>
          <a:ext cx="10763473" cy="4751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7F618ED-734F-4F74-AD3C-F8836E7FA487}"/>
              </a:ext>
            </a:extLst>
          </p:cNvPr>
          <p:cNvGraphicFramePr>
            <a:graphicFrameLocks/>
          </p:cNvGraphicFramePr>
          <p:nvPr>
            <p:extLst>
              <p:ext uri="{D42A27DB-BD31-4B8C-83A1-F6EECF244321}">
                <p14:modId xmlns:p14="http://schemas.microsoft.com/office/powerpoint/2010/main" val="2793379461"/>
              </p:ext>
            </p:extLst>
          </p:nvPr>
        </p:nvGraphicFramePr>
        <p:xfrm>
          <a:off x="613516" y="1556067"/>
          <a:ext cx="10763474" cy="475142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lstStyle/>
          <a:p>
            <a:r>
              <a:rPr lang="en-US" dirty="0"/>
              <a:t>Employment</a:t>
            </a:r>
          </a:p>
        </p:txBody>
      </p:sp>
      <p:sp>
        <p:nvSpPr>
          <p:cNvPr id="4" name="Text Placeholder 3">
            <a:extLst>
              <a:ext uri="{FF2B5EF4-FFF2-40B4-BE49-F238E27FC236}">
                <a16:creationId xmlns:a16="http://schemas.microsoft.com/office/drawing/2014/main" id="{33B4F305-C87A-49C2-BCFA-CFB0D740D436}"/>
              </a:ext>
            </a:extLst>
          </p:cNvPr>
          <p:cNvSpPr>
            <a:spLocks noGrp="1"/>
          </p:cNvSpPr>
          <p:nvPr>
            <p:ph type="body" idx="11"/>
          </p:nvPr>
        </p:nvSpPr>
        <p:spPr>
          <a:xfrm>
            <a:off x="1280160" y="1097280"/>
            <a:ext cx="9693275" cy="461665"/>
          </a:xfrm>
        </p:spPr>
        <p:txBody>
          <a:bodyPr/>
          <a:lstStyle/>
          <a:p>
            <a:r>
              <a:rPr lang="en-US" i="0" dirty="0">
                <a:latin typeface="Franklin Gothic Medium" panose="020B0603020102020204" pitchFamily="34" charset="0"/>
              </a:rPr>
              <a:t>Employment Change from Q1 2020 in Selected Sectors</a:t>
            </a:r>
          </a:p>
        </p:txBody>
      </p:sp>
      <p:sp>
        <p:nvSpPr>
          <p:cNvPr id="5" name="TextBox 4">
            <a:extLst>
              <a:ext uri="{FF2B5EF4-FFF2-40B4-BE49-F238E27FC236}">
                <a16:creationId xmlns:a16="http://schemas.microsoft.com/office/drawing/2014/main" id="{CEC9855E-32F2-40B3-9FE2-344851C241ED}"/>
              </a:ext>
            </a:extLst>
          </p:cNvPr>
          <p:cNvSpPr txBox="1"/>
          <p:nvPr/>
        </p:nvSpPr>
        <p:spPr>
          <a:xfrm>
            <a:off x="601202" y="6384438"/>
            <a:ext cx="9414994" cy="246221"/>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Quarterly Census of Employment and Wages</a:t>
            </a:r>
            <a:r>
              <a:rPr lang="en-US" sz="1000" dirty="0">
                <a:solidFill>
                  <a:srgbClr val="64655C"/>
                </a:solidFill>
                <a:latin typeface="Franklin Gothic Book" panose="020B0503020102020204" pitchFamily="34" charset="0"/>
              </a:rPr>
              <a:t>, Quarter 4, 2021, additional imputation by Chmura Economics, </a:t>
            </a:r>
            <a:r>
              <a:rPr lang="en-US" sz="1000" dirty="0">
                <a:solidFill>
                  <a:srgbClr val="64655C"/>
                </a:solidFill>
                <a:latin typeface="Franklin Gothic Book" panose="020B0503020102020204" pitchFamily="34" charset="0"/>
                <a:hlinkClick r:id="rId5"/>
              </a:rPr>
              <a:t>https://www.chmura.com/</a:t>
            </a:r>
            <a:r>
              <a:rPr lang="en-US" sz="1000" dirty="0">
                <a:solidFill>
                  <a:srgbClr val="64655C"/>
                </a:solidFill>
                <a:latin typeface="Franklin Gothic Book" panose="020B0503020102020204" pitchFamily="34" charset="0"/>
              </a:rPr>
              <a:t>.</a:t>
            </a:r>
            <a:endParaRPr lang="en-US" sz="1000" dirty="0">
              <a:solidFill>
                <a:srgbClr val="101820"/>
              </a:solidFill>
              <a:latin typeface="Franklin Gothic Book" panose="020B05030201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074FB48-7F3B-453E-91C7-B98D3FB2C71D}"/>
              </a:ext>
            </a:extLst>
          </p:cNvPr>
          <p:cNvPicPr>
            <a:picLocks noChangeAspect="1"/>
          </p:cNvPicPr>
          <p:nvPr/>
        </p:nvPicPr>
        <p:blipFill>
          <a:blip r:embed="rId6"/>
          <a:stretch>
            <a:fillRect/>
          </a:stretch>
        </p:blipFill>
        <p:spPr>
          <a:xfrm>
            <a:off x="9058957" y="6377554"/>
            <a:ext cx="1914478" cy="259991"/>
          </a:xfrm>
          <a:prstGeom prst="rect">
            <a:avLst/>
          </a:prstGeom>
        </p:spPr>
      </p:pic>
    </p:spTree>
    <p:extLst>
      <p:ext uri="{BB962C8B-B14F-4D97-AF65-F5344CB8AC3E}">
        <p14:creationId xmlns:p14="http://schemas.microsoft.com/office/powerpoint/2010/main" val="25254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0AF9-2F48-445F-B4A0-880FA28E29C4}"/>
              </a:ext>
            </a:extLst>
          </p:cNvPr>
          <p:cNvSpPr>
            <a:spLocks noGrp="1"/>
          </p:cNvSpPr>
          <p:nvPr>
            <p:ph type="ctrTitle"/>
          </p:nvPr>
        </p:nvSpPr>
        <p:spPr/>
        <p:txBody>
          <a:bodyPr/>
          <a:lstStyle/>
          <a:p>
            <a:r>
              <a:rPr lang="en-US" dirty="0"/>
              <a:t>Grocery Stores</a:t>
            </a:r>
          </a:p>
        </p:txBody>
      </p:sp>
      <p:sp>
        <p:nvSpPr>
          <p:cNvPr id="4" name="TextBox 3">
            <a:extLst>
              <a:ext uri="{FF2B5EF4-FFF2-40B4-BE49-F238E27FC236}">
                <a16:creationId xmlns:a16="http://schemas.microsoft.com/office/drawing/2014/main" id="{BD689B92-7049-46D5-9BF9-CD7859268D8F}"/>
              </a:ext>
            </a:extLst>
          </p:cNvPr>
          <p:cNvSpPr txBox="1"/>
          <p:nvPr/>
        </p:nvSpPr>
        <p:spPr>
          <a:xfrm>
            <a:off x="1531435" y="3526971"/>
            <a:ext cx="6969968" cy="461665"/>
          </a:xfrm>
          <a:prstGeom prst="rect">
            <a:avLst/>
          </a:prstGeom>
          <a:noFill/>
        </p:spPr>
        <p:txBody>
          <a:bodyPr wrap="square" rtlCol="0">
            <a:spAutoFit/>
          </a:bodyPr>
          <a:lstStyle/>
          <a:p>
            <a:pPr algn="l"/>
            <a:r>
              <a:rPr lang="en-US" sz="2400" dirty="0">
                <a:latin typeface="Arial" panose="020B0604020202020204" pitchFamily="34" charset="0"/>
                <a:cs typeface="Arial" panose="020B0604020202020204" pitchFamily="34" charset="0"/>
              </a:rPr>
              <a:t>Considering Industry Trends, Post-Pandemic</a:t>
            </a:r>
            <a:endParaRPr lang="en-US" sz="24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8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normAutofit/>
          </a:bodyPr>
          <a:lstStyle/>
          <a:p>
            <a:r>
              <a:rPr lang="en-US" dirty="0"/>
              <a:t>Quit rates in Retail</a:t>
            </a:r>
          </a:p>
        </p:txBody>
      </p:sp>
      <p:pic>
        <p:nvPicPr>
          <p:cNvPr id="8" name="Picture 7">
            <a:extLst>
              <a:ext uri="{FF2B5EF4-FFF2-40B4-BE49-F238E27FC236}">
                <a16:creationId xmlns:a16="http://schemas.microsoft.com/office/drawing/2014/main" id="{16645FE6-82FC-46E0-A3B7-B0A923FE966A}"/>
              </a:ext>
            </a:extLst>
          </p:cNvPr>
          <p:cNvPicPr>
            <a:picLocks noChangeAspect="1"/>
          </p:cNvPicPr>
          <p:nvPr/>
        </p:nvPicPr>
        <p:blipFill>
          <a:blip r:embed="rId3"/>
          <a:stretch>
            <a:fillRect/>
          </a:stretch>
        </p:blipFill>
        <p:spPr>
          <a:xfrm>
            <a:off x="9410139" y="6434945"/>
            <a:ext cx="1914478" cy="259991"/>
          </a:xfrm>
          <a:prstGeom prst="rect">
            <a:avLst/>
          </a:prstGeom>
        </p:spPr>
      </p:pic>
      <p:sp>
        <p:nvSpPr>
          <p:cNvPr id="5" name="Text Placeholder 3">
            <a:extLst>
              <a:ext uri="{FF2B5EF4-FFF2-40B4-BE49-F238E27FC236}">
                <a16:creationId xmlns:a16="http://schemas.microsoft.com/office/drawing/2014/main" id="{6A51B190-7AE9-472F-8900-523572A7362E}"/>
              </a:ext>
            </a:extLst>
          </p:cNvPr>
          <p:cNvSpPr>
            <a:spLocks noGrp="1"/>
          </p:cNvSpPr>
          <p:nvPr>
            <p:ph type="body" idx="11"/>
          </p:nvPr>
        </p:nvSpPr>
        <p:spPr>
          <a:xfrm>
            <a:off x="837398" y="1064872"/>
            <a:ext cx="9693275" cy="461665"/>
          </a:xfrm>
        </p:spPr>
        <p:txBody>
          <a:bodyPr/>
          <a:lstStyle/>
          <a:p>
            <a:r>
              <a:rPr lang="en-US" i="0" dirty="0">
                <a:latin typeface="Franklin Gothic Medium" panose="020B0603020102020204" pitchFamily="34" charset="0"/>
              </a:rPr>
              <a:t>Quit Rates in Retail vs. Private Sector (National)</a:t>
            </a:r>
          </a:p>
        </p:txBody>
      </p:sp>
      <p:sp>
        <p:nvSpPr>
          <p:cNvPr id="11" name="TextBox 10">
            <a:extLst>
              <a:ext uri="{FF2B5EF4-FFF2-40B4-BE49-F238E27FC236}">
                <a16:creationId xmlns:a16="http://schemas.microsoft.com/office/drawing/2014/main" id="{E2CBC0BA-428F-482D-89E4-FAD62343708B}"/>
              </a:ext>
            </a:extLst>
          </p:cNvPr>
          <p:cNvSpPr txBox="1"/>
          <p:nvPr/>
        </p:nvSpPr>
        <p:spPr>
          <a:xfrm>
            <a:off x="530520" y="6382110"/>
            <a:ext cx="8388193" cy="400110"/>
          </a:xfrm>
          <a:prstGeom prst="rect">
            <a:avLst/>
          </a:prstGeom>
          <a:noFill/>
        </p:spPr>
        <p:txBody>
          <a:bodyPr wrap="square" rtlCol="0">
            <a:spAutoFit/>
          </a:bodyPr>
          <a:lstStyle/>
          <a:p>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seasonally adjusted.</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Job Openings and Labor Turnover Survey</a:t>
            </a:r>
            <a:r>
              <a:rPr lang="en-US" sz="1000" dirty="0">
                <a:solidFill>
                  <a:srgbClr val="64655C"/>
                </a:solidFill>
                <a:latin typeface="Franklin Gothic Book" panose="020B0503020102020204" pitchFamily="34" charset="0"/>
              </a:rPr>
              <a:t>, June 1, 2022, </a:t>
            </a:r>
            <a:r>
              <a:rPr lang="en-US" sz="1000" dirty="0">
                <a:solidFill>
                  <a:srgbClr val="628B1C"/>
                </a:solidFill>
                <a:latin typeface="Franklin Gothic Book" panose="020B0503020102020204" pitchFamily="34" charset="0"/>
                <a:hlinkClick r:id="rId4"/>
              </a:rPr>
              <a:t>https://www.bls.gov/jlt/</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A69C22B9-1CF0-C020-8EE6-1834A5E4886E}"/>
              </a:ext>
            </a:extLst>
          </p:cNvPr>
          <p:cNvGraphicFramePr>
            <a:graphicFrameLocks/>
          </p:cNvGraphicFramePr>
          <p:nvPr>
            <p:extLst>
              <p:ext uri="{D42A27DB-BD31-4B8C-83A1-F6EECF244321}">
                <p14:modId xmlns:p14="http://schemas.microsoft.com/office/powerpoint/2010/main" val="4104394742"/>
              </p:ext>
            </p:extLst>
          </p:nvPr>
        </p:nvGraphicFramePr>
        <p:xfrm>
          <a:off x="725804" y="1561827"/>
          <a:ext cx="10695306" cy="48404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39B7A9F-B753-4EC8-AC5F-D42FD69A3247}"/>
              </a:ext>
            </a:extLst>
          </p:cNvPr>
          <p:cNvGraphicFramePr>
            <a:graphicFrameLocks/>
          </p:cNvGraphicFramePr>
          <p:nvPr>
            <p:extLst>
              <p:ext uri="{D42A27DB-BD31-4B8C-83A1-F6EECF244321}">
                <p14:modId xmlns:p14="http://schemas.microsoft.com/office/powerpoint/2010/main" val="425963299"/>
              </p:ext>
            </p:extLst>
          </p:nvPr>
        </p:nvGraphicFramePr>
        <p:xfrm>
          <a:off x="530520" y="1561827"/>
          <a:ext cx="10890590" cy="48389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859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1DC7AC4-BA30-41E9-A136-B372D0265537}"/>
              </a:ext>
            </a:extLst>
          </p:cNvPr>
          <p:cNvGraphicFramePr>
            <a:graphicFrameLocks/>
          </p:cNvGraphicFramePr>
          <p:nvPr>
            <p:extLst>
              <p:ext uri="{D42A27DB-BD31-4B8C-83A1-F6EECF244321}">
                <p14:modId xmlns:p14="http://schemas.microsoft.com/office/powerpoint/2010/main" val="4240467097"/>
              </p:ext>
            </p:extLst>
          </p:nvPr>
        </p:nvGraphicFramePr>
        <p:xfrm>
          <a:off x="530446" y="1561827"/>
          <a:ext cx="10890590" cy="48202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6993B2-A212-4107-B06D-8CCB9574A8E2}"/>
              </a:ext>
            </a:extLst>
          </p:cNvPr>
          <p:cNvSpPr>
            <a:spLocks noGrp="1"/>
          </p:cNvSpPr>
          <p:nvPr>
            <p:ph type="title"/>
          </p:nvPr>
        </p:nvSpPr>
        <p:spPr>
          <a:xfrm>
            <a:off x="731520" y="457200"/>
            <a:ext cx="9692747" cy="640080"/>
          </a:xfrm>
        </p:spPr>
        <p:txBody>
          <a:bodyPr>
            <a:normAutofit/>
          </a:bodyPr>
          <a:lstStyle/>
          <a:p>
            <a:r>
              <a:rPr lang="en-US" dirty="0"/>
              <a:t>Grocery Store Job Postings</a:t>
            </a:r>
          </a:p>
        </p:txBody>
      </p:sp>
      <p:pic>
        <p:nvPicPr>
          <p:cNvPr id="8" name="Picture 7">
            <a:extLst>
              <a:ext uri="{FF2B5EF4-FFF2-40B4-BE49-F238E27FC236}">
                <a16:creationId xmlns:a16="http://schemas.microsoft.com/office/drawing/2014/main" id="{16645FE6-82FC-46E0-A3B7-B0A923FE966A}"/>
              </a:ext>
            </a:extLst>
          </p:cNvPr>
          <p:cNvPicPr>
            <a:picLocks noChangeAspect="1"/>
          </p:cNvPicPr>
          <p:nvPr/>
        </p:nvPicPr>
        <p:blipFill>
          <a:blip r:embed="rId4"/>
          <a:stretch>
            <a:fillRect/>
          </a:stretch>
        </p:blipFill>
        <p:spPr>
          <a:xfrm>
            <a:off x="9410139" y="6434945"/>
            <a:ext cx="1914478" cy="259991"/>
          </a:xfrm>
          <a:prstGeom prst="rect">
            <a:avLst/>
          </a:prstGeom>
        </p:spPr>
      </p:pic>
      <p:sp>
        <p:nvSpPr>
          <p:cNvPr id="5" name="Text Placeholder 3">
            <a:extLst>
              <a:ext uri="{FF2B5EF4-FFF2-40B4-BE49-F238E27FC236}">
                <a16:creationId xmlns:a16="http://schemas.microsoft.com/office/drawing/2014/main" id="{6A51B190-7AE9-472F-8900-523572A7362E}"/>
              </a:ext>
            </a:extLst>
          </p:cNvPr>
          <p:cNvSpPr>
            <a:spLocks noGrp="1"/>
          </p:cNvSpPr>
          <p:nvPr>
            <p:ph type="body" idx="11"/>
          </p:nvPr>
        </p:nvSpPr>
        <p:spPr>
          <a:xfrm>
            <a:off x="837398" y="1064872"/>
            <a:ext cx="9693275" cy="461665"/>
          </a:xfrm>
        </p:spPr>
        <p:txBody>
          <a:bodyPr/>
          <a:lstStyle/>
          <a:p>
            <a:r>
              <a:rPr lang="en-US" i="0" dirty="0">
                <a:latin typeface="Franklin Gothic Medium" panose="020B0603020102020204" pitchFamily="34" charset="0"/>
              </a:rPr>
              <a:t>Change in Job Postings Compared to January 2020</a:t>
            </a:r>
          </a:p>
        </p:txBody>
      </p:sp>
      <p:sp>
        <p:nvSpPr>
          <p:cNvPr id="11" name="TextBox 10">
            <a:extLst>
              <a:ext uri="{FF2B5EF4-FFF2-40B4-BE49-F238E27FC236}">
                <a16:creationId xmlns:a16="http://schemas.microsoft.com/office/drawing/2014/main" id="{E2CBC0BA-428F-482D-89E4-FAD62343708B}"/>
              </a:ext>
            </a:extLst>
          </p:cNvPr>
          <p:cNvSpPr txBox="1"/>
          <p:nvPr/>
        </p:nvSpPr>
        <p:spPr>
          <a:xfrm>
            <a:off x="530520" y="6430061"/>
            <a:ext cx="8388193" cy="246221"/>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Burning Glass Technologies, Labor Insight, </a:t>
            </a:r>
            <a:r>
              <a:rPr lang="en-US" sz="1000" i="1" dirty="0">
                <a:solidFill>
                  <a:srgbClr val="64655C"/>
                </a:solidFill>
                <a:latin typeface="Franklin Gothic Book" panose="020B0503020102020204" pitchFamily="34" charset="0"/>
              </a:rPr>
              <a:t>Monthly Job Postings Trends Report, </a:t>
            </a:r>
            <a:r>
              <a:rPr lang="en-US" sz="1000" dirty="0">
                <a:solidFill>
                  <a:srgbClr val="64655C"/>
                </a:solidFill>
                <a:latin typeface="Franklin Gothic Book" panose="020B0503020102020204" pitchFamily="34" charset="0"/>
              </a:rPr>
              <a:t>June 22, 2022, </a:t>
            </a:r>
            <a:r>
              <a:rPr lang="en-US" sz="1000" dirty="0">
                <a:solidFill>
                  <a:srgbClr val="628B1C"/>
                </a:solidFill>
                <a:latin typeface="Franklin Gothic Book" panose="020B0503020102020204" pitchFamily="34" charset="0"/>
              </a:rPr>
              <a:t>https://www.burning-glass.com/</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2856982379"/>
      </p:ext>
    </p:extLst>
  </p:cSld>
  <p:clrMapOvr>
    <a:masterClrMapping/>
  </p:clrMapOvr>
</p:sld>
</file>

<file path=ppt/theme/theme1.xml><?xml version="1.0" encoding="utf-8"?>
<a:theme xmlns:a="http://schemas.openxmlformats.org/drawingml/2006/main" name="1_Dividend">
  <a:themeElements>
    <a:clrScheme name="NOVA Color Scheme">
      <a:dk1>
        <a:srgbClr val="101820"/>
      </a:dk1>
      <a:lt1>
        <a:srgbClr val="FFFFFF"/>
      </a:lt1>
      <a:dk2>
        <a:srgbClr val="65665C"/>
      </a:dk2>
      <a:lt2>
        <a:srgbClr val="EBEBEB"/>
      </a:lt2>
      <a:accent1>
        <a:srgbClr val="004E59"/>
      </a:accent1>
      <a:accent2>
        <a:srgbClr val="691F74"/>
      </a:accent2>
      <a:accent3>
        <a:srgbClr val="002A3A"/>
      </a:accent3>
      <a:accent4>
        <a:srgbClr val="D1D3D3"/>
      </a:accent4>
      <a:accent5>
        <a:srgbClr val="638C1C"/>
      </a:accent5>
      <a:accent6>
        <a:srgbClr val="C99700"/>
      </a:accent6>
      <a:hlink>
        <a:srgbClr val="046938"/>
      </a:hlink>
      <a:folHlink>
        <a:srgbClr val="004E5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noFill/>
      </a:spPr>
      <a:bodyPr wrap="square" rtlCol="0">
        <a:spAutoFit/>
      </a:bodyPr>
      <a:lstStyle>
        <a:defPPr algn="l">
          <a:defRPr b="0" i="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werpoint-Template-Working-Green-06.21.2019" id="{AF60DF2D-5B6E-6548-9C6D-2F032CD6877A}" vid="{C6E7A561-1C60-9B46-AED5-55A98EC013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4959</TotalTime>
  <Words>1621</Words>
  <Application>Microsoft Office PowerPoint</Application>
  <PresentationFormat>Widescreen</PresentationFormat>
  <Paragraphs>169</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Cambria</vt:lpstr>
      <vt:lpstr>Franklin Gothic Book</vt:lpstr>
      <vt:lpstr>Franklin Gothic Demi</vt:lpstr>
      <vt:lpstr>Franklin Gothic Demi Cond</vt:lpstr>
      <vt:lpstr>Franklin Gothic Medium</vt:lpstr>
      <vt:lpstr>Georgia</vt:lpstr>
      <vt:lpstr>Wingdings 2</vt:lpstr>
      <vt:lpstr>1_Dividend</vt:lpstr>
      <vt:lpstr>Labor market Update Q3 2022 Alexandria/Arlington</vt:lpstr>
      <vt:lpstr>Employment</vt:lpstr>
      <vt:lpstr>Unemployment</vt:lpstr>
      <vt:lpstr>Labor force</vt:lpstr>
      <vt:lpstr> Job Postings</vt:lpstr>
      <vt:lpstr>Employment</vt:lpstr>
      <vt:lpstr>Grocery Stores</vt:lpstr>
      <vt:lpstr>Quit rates in Retail</vt:lpstr>
      <vt:lpstr>Grocery Store Job Postings</vt:lpstr>
      <vt:lpstr>Grocery Wage Trends (NOVA)</vt:lpstr>
      <vt:lpstr>Prices &amp; Inflation</vt:lpstr>
      <vt:lpstr>Grocery Industry Occupations (NOVA REGION)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market Research  at novA</dc:title>
  <dc:creator>Plumlee, Tucker B.</dc:creator>
  <cp:lastModifiedBy>David Remick</cp:lastModifiedBy>
  <cp:revision>191</cp:revision>
  <dcterms:created xsi:type="dcterms:W3CDTF">2021-03-23T14:13:04Z</dcterms:created>
  <dcterms:modified xsi:type="dcterms:W3CDTF">2022-07-07T17:32:15Z</dcterms:modified>
</cp:coreProperties>
</file>