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2" r:id="rId3"/>
  </p:sldMasterIdLst>
  <p:notesMasterIdLst>
    <p:notesMasterId r:id="rId19"/>
  </p:notesMasterIdLst>
  <p:sldIdLst>
    <p:sldId id="256" r:id="rId4"/>
    <p:sldId id="263" r:id="rId5"/>
    <p:sldId id="262" r:id="rId6"/>
    <p:sldId id="312" r:id="rId7"/>
    <p:sldId id="268" r:id="rId8"/>
    <p:sldId id="267" r:id="rId9"/>
    <p:sldId id="313" r:id="rId10"/>
    <p:sldId id="290" r:id="rId11"/>
    <p:sldId id="292" r:id="rId12"/>
    <p:sldId id="291" r:id="rId13"/>
    <p:sldId id="293" r:id="rId14"/>
    <p:sldId id="296" r:id="rId15"/>
    <p:sldId id="285" r:id="rId16"/>
    <p:sldId id="297" r:id="rId17"/>
    <p:sldId id="31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4507" autoAdjust="0"/>
  </p:normalViewPr>
  <p:slideViewPr>
    <p:cSldViewPr showGuides="1">
      <p:cViewPr varScale="1">
        <p:scale>
          <a:sx n="66" d="100"/>
          <a:sy n="66" d="100"/>
        </p:scale>
        <p:origin x="1539"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72CEE4-01C7-43BA-98AA-86EB429571E3}"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E148A4AA-1D15-4D27-8AD6-3843FC31A1BA}">
      <dgm:prSet phldrT="[Text]" custT="1"/>
      <dgm:spPr/>
      <dgm:t>
        <a:bodyPr/>
        <a:lstStyle/>
        <a:p>
          <a:r>
            <a:rPr lang="en-US" sz="2000" dirty="0"/>
            <a:t>Pre-Employment Transition Services (Pre-ETS)	</a:t>
          </a:r>
        </a:p>
      </dgm:t>
    </dgm:pt>
    <dgm:pt modelId="{35803B1B-B7BB-4BE5-8F84-D7494E75712F}" type="parTrans" cxnId="{CF4D9BC1-5028-4551-9BC6-0C5C94E7C4B9}">
      <dgm:prSet/>
      <dgm:spPr/>
      <dgm:t>
        <a:bodyPr/>
        <a:lstStyle/>
        <a:p>
          <a:endParaRPr lang="en-US"/>
        </a:p>
      </dgm:t>
    </dgm:pt>
    <dgm:pt modelId="{A7173D31-22F4-44FA-90D7-CBDA552E087C}" type="sibTrans" cxnId="{CF4D9BC1-5028-4551-9BC6-0C5C94E7C4B9}">
      <dgm:prSet/>
      <dgm:spPr/>
      <dgm:t>
        <a:bodyPr/>
        <a:lstStyle/>
        <a:p>
          <a:endParaRPr lang="en-US"/>
        </a:p>
      </dgm:t>
    </dgm:pt>
    <dgm:pt modelId="{A99DD50F-5FC3-41AF-A047-CF060AB0E2D0}">
      <dgm:prSet phldrT="[Text]" custT="1"/>
      <dgm:spPr/>
      <dgm:t>
        <a:bodyPr/>
        <a:lstStyle/>
        <a:p>
          <a:r>
            <a:rPr lang="en-US" sz="2000" dirty="0"/>
            <a:t>Vocational Rehabilitation (VR)</a:t>
          </a:r>
        </a:p>
      </dgm:t>
    </dgm:pt>
    <dgm:pt modelId="{1C974B72-3511-45BF-AA28-807CB68BCDE5}" type="parTrans" cxnId="{B6D484DF-7A2F-4D44-9771-638CAB3B4937}">
      <dgm:prSet/>
      <dgm:spPr/>
      <dgm:t>
        <a:bodyPr/>
        <a:lstStyle/>
        <a:p>
          <a:endParaRPr lang="en-US"/>
        </a:p>
      </dgm:t>
    </dgm:pt>
    <dgm:pt modelId="{7EEE943F-4F1F-405B-88EA-4A2D61D35A50}" type="sibTrans" cxnId="{B6D484DF-7A2F-4D44-9771-638CAB3B4937}">
      <dgm:prSet/>
      <dgm:spPr/>
      <dgm:t>
        <a:bodyPr/>
        <a:lstStyle/>
        <a:p>
          <a:endParaRPr lang="en-US"/>
        </a:p>
      </dgm:t>
    </dgm:pt>
    <dgm:pt modelId="{49DE8DBF-8ADF-42F7-9A31-C7D0BF0BFF6A}" type="pres">
      <dgm:prSet presAssocID="{5F72CEE4-01C7-43BA-98AA-86EB429571E3}" presName="arrowDiagram" presStyleCnt="0">
        <dgm:presLayoutVars>
          <dgm:chMax val="5"/>
          <dgm:dir/>
          <dgm:resizeHandles val="exact"/>
        </dgm:presLayoutVars>
      </dgm:prSet>
      <dgm:spPr/>
    </dgm:pt>
    <dgm:pt modelId="{C011B7DD-E035-49F2-A106-3F8B07E683EE}" type="pres">
      <dgm:prSet presAssocID="{5F72CEE4-01C7-43BA-98AA-86EB429571E3}" presName="arrow" presStyleLbl="bgShp" presStyleIdx="0" presStyleCnt="1" custScaleX="120919" custLinFactNeighborY="2326"/>
      <dgm:spPr/>
    </dgm:pt>
    <dgm:pt modelId="{B269E628-CB4F-434D-8A21-2C349072AA3A}" type="pres">
      <dgm:prSet presAssocID="{5F72CEE4-01C7-43BA-98AA-86EB429571E3}" presName="arrowDiagram2" presStyleCnt="0"/>
      <dgm:spPr/>
    </dgm:pt>
    <dgm:pt modelId="{762AC057-216C-4A9F-9EBA-3F779599E2F1}" type="pres">
      <dgm:prSet presAssocID="{E148A4AA-1D15-4D27-8AD6-3843FC31A1BA}" presName="bullet2a" presStyleLbl="node1" presStyleIdx="0" presStyleCnt="2"/>
      <dgm:spPr/>
    </dgm:pt>
    <dgm:pt modelId="{FAE75B01-8D13-4C03-9047-461799126F36}" type="pres">
      <dgm:prSet presAssocID="{E148A4AA-1D15-4D27-8AD6-3843FC31A1BA}" presName="textBox2a" presStyleLbl="revTx" presStyleIdx="0" presStyleCnt="2" custScaleX="173056" custLinFactNeighborX="37952" custLinFactNeighborY="10981">
        <dgm:presLayoutVars>
          <dgm:bulletEnabled val="1"/>
        </dgm:presLayoutVars>
      </dgm:prSet>
      <dgm:spPr/>
    </dgm:pt>
    <dgm:pt modelId="{02BD218E-0CC6-48F2-B703-AA199DACC51D}" type="pres">
      <dgm:prSet presAssocID="{A99DD50F-5FC3-41AF-A047-CF060AB0E2D0}" presName="bullet2b" presStyleLbl="node1" presStyleIdx="1" presStyleCnt="2" custScaleX="104264" custScaleY="104262"/>
      <dgm:spPr/>
    </dgm:pt>
    <dgm:pt modelId="{22A7F084-2C40-4A54-9C6F-64668B1CF654}" type="pres">
      <dgm:prSet presAssocID="{A99DD50F-5FC3-41AF-A047-CF060AB0E2D0}" presName="textBox2b" presStyleLbl="revTx" presStyleIdx="1" presStyleCnt="2" custScaleX="198390" custScaleY="57845" custLinFactNeighborX="56154" custLinFactNeighborY="-12415">
        <dgm:presLayoutVars>
          <dgm:bulletEnabled val="1"/>
        </dgm:presLayoutVars>
      </dgm:prSet>
      <dgm:spPr/>
    </dgm:pt>
  </dgm:ptLst>
  <dgm:cxnLst>
    <dgm:cxn modelId="{BEA82C00-684E-421E-96E6-357B1AC80EE4}" type="presOf" srcId="{A99DD50F-5FC3-41AF-A047-CF060AB0E2D0}" destId="{22A7F084-2C40-4A54-9C6F-64668B1CF654}" srcOrd="0" destOrd="0" presId="urn:microsoft.com/office/officeart/2005/8/layout/arrow2"/>
    <dgm:cxn modelId="{7DF2CD98-408A-424A-968F-540E28242DAF}" type="presOf" srcId="{5F72CEE4-01C7-43BA-98AA-86EB429571E3}" destId="{49DE8DBF-8ADF-42F7-9A31-C7D0BF0BFF6A}" srcOrd="0" destOrd="0" presId="urn:microsoft.com/office/officeart/2005/8/layout/arrow2"/>
    <dgm:cxn modelId="{CF4D9BC1-5028-4551-9BC6-0C5C94E7C4B9}" srcId="{5F72CEE4-01C7-43BA-98AA-86EB429571E3}" destId="{E148A4AA-1D15-4D27-8AD6-3843FC31A1BA}" srcOrd="0" destOrd="0" parTransId="{35803B1B-B7BB-4BE5-8F84-D7494E75712F}" sibTransId="{A7173D31-22F4-44FA-90D7-CBDA552E087C}"/>
    <dgm:cxn modelId="{2FD334D1-2E38-458B-99F1-C7BB59F47487}" type="presOf" srcId="{E148A4AA-1D15-4D27-8AD6-3843FC31A1BA}" destId="{FAE75B01-8D13-4C03-9047-461799126F36}" srcOrd="0" destOrd="0" presId="urn:microsoft.com/office/officeart/2005/8/layout/arrow2"/>
    <dgm:cxn modelId="{B6D484DF-7A2F-4D44-9771-638CAB3B4937}" srcId="{5F72CEE4-01C7-43BA-98AA-86EB429571E3}" destId="{A99DD50F-5FC3-41AF-A047-CF060AB0E2D0}" srcOrd="1" destOrd="0" parTransId="{1C974B72-3511-45BF-AA28-807CB68BCDE5}" sibTransId="{7EEE943F-4F1F-405B-88EA-4A2D61D35A50}"/>
    <dgm:cxn modelId="{AE368025-57AC-4738-9791-A225D8776E10}" type="presParOf" srcId="{49DE8DBF-8ADF-42F7-9A31-C7D0BF0BFF6A}" destId="{C011B7DD-E035-49F2-A106-3F8B07E683EE}" srcOrd="0" destOrd="0" presId="urn:microsoft.com/office/officeart/2005/8/layout/arrow2"/>
    <dgm:cxn modelId="{2BB9040C-3D38-470A-8AEF-814EF9ED4F3C}" type="presParOf" srcId="{49DE8DBF-8ADF-42F7-9A31-C7D0BF0BFF6A}" destId="{B269E628-CB4F-434D-8A21-2C349072AA3A}" srcOrd="1" destOrd="0" presId="urn:microsoft.com/office/officeart/2005/8/layout/arrow2"/>
    <dgm:cxn modelId="{54DA1A6F-5F25-4016-9277-87C38824D094}" type="presParOf" srcId="{B269E628-CB4F-434D-8A21-2C349072AA3A}" destId="{762AC057-216C-4A9F-9EBA-3F779599E2F1}" srcOrd="0" destOrd="0" presId="urn:microsoft.com/office/officeart/2005/8/layout/arrow2"/>
    <dgm:cxn modelId="{95ADAE32-29E1-4921-979A-451D74D820E1}" type="presParOf" srcId="{B269E628-CB4F-434D-8A21-2C349072AA3A}" destId="{FAE75B01-8D13-4C03-9047-461799126F36}" srcOrd="1" destOrd="0" presId="urn:microsoft.com/office/officeart/2005/8/layout/arrow2"/>
    <dgm:cxn modelId="{7297764F-57D2-458A-ADA3-66D699DF9692}" type="presParOf" srcId="{B269E628-CB4F-434D-8A21-2C349072AA3A}" destId="{02BD218E-0CC6-48F2-B703-AA199DACC51D}" srcOrd="2" destOrd="0" presId="urn:microsoft.com/office/officeart/2005/8/layout/arrow2"/>
    <dgm:cxn modelId="{27DE8111-8E93-4195-8D42-AE38C6C3B4F1}" type="presParOf" srcId="{B269E628-CB4F-434D-8A21-2C349072AA3A}" destId="{22A7F084-2C40-4A54-9C6F-64668B1CF654}"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AA40D4-ED7A-43BC-A05B-5FFB944FD5DC}"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5F26F0D1-5635-4C34-AA73-C2F7762AC18A}">
      <dgm:prSet phldrT="[Text]"/>
      <dgm:spPr/>
      <dgm:t>
        <a:bodyPr/>
        <a:lstStyle/>
        <a:p>
          <a:r>
            <a:rPr lang="en-US" dirty="0"/>
            <a:t>Skills and Abilities</a:t>
          </a:r>
        </a:p>
      </dgm:t>
    </dgm:pt>
    <dgm:pt modelId="{0A9EFC07-D7C0-4A8C-A429-5D3EE951999B}" type="parTrans" cxnId="{77AEC9C5-6DB3-4DBE-B30C-60E9F51E3C4E}">
      <dgm:prSet/>
      <dgm:spPr/>
      <dgm:t>
        <a:bodyPr/>
        <a:lstStyle/>
        <a:p>
          <a:endParaRPr lang="en-US"/>
        </a:p>
      </dgm:t>
    </dgm:pt>
    <dgm:pt modelId="{5B103F95-9682-4E85-B775-FEDD539E121A}" type="sibTrans" cxnId="{77AEC9C5-6DB3-4DBE-B30C-60E9F51E3C4E}">
      <dgm:prSet/>
      <dgm:spPr/>
      <dgm:t>
        <a:bodyPr/>
        <a:lstStyle/>
        <a:p>
          <a:endParaRPr lang="en-US"/>
        </a:p>
      </dgm:t>
    </dgm:pt>
    <dgm:pt modelId="{A6193461-8B5F-4CCF-8334-52F37600A875}">
      <dgm:prSet phldrT="[Text]"/>
      <dgm:spPr/>
      <dgm:t>
        <a:bodyPr/>
        <a:lstStyle/>
        <a:p>
          <a:r>
            <a:rPr lang="en-US" dirty="0"/>
            <a:t>Labor Market</a:t>
          </a:r>
        </a:p>
      </dgm:t>
    </dgm:pt>
    <dgm:pt modelId="{9C1CB76C-4D84-48B9-ABE6-8E6C4CCAEEE4}" type="parTrans" cxnId="{11FA126E-7DFE-4577-8574-E70A69E8BA2C}">
      <dgm:prSet/>
      <dgm:spPr/>
      <dgm:t>
        <a:bodyPr/>
        <a:lstStyle/>
        <a:p>
          <a:endParaRPr lang="en-US"/>
        </a:p>
      </dgm:t>
    </dgm:pt>
    <dgm:pt modelId="{9B2CBDA9-5640-4C83-B10F-6E15B6DAE173}" type="sibTrans" cxnId="{11FA126E-7DFE-4577-8574-E70A69E8BA2C}">
      <dgm:prSet/>
      <dgm:spPr/>
      <dgm:t>
        <a:bodyPr/>
        <a:lstStyle/>
        <a:p>
          <a:endParaRPr lang="en-US"/>
        </a:p>
      </dgm:t>
    </dgm:pt>
    <dgm:pt modelId="{216DDB4B-EDA9-444C-9723-0BCCF83F662F}">
      <dgm:prSet phldrT="[Text]" phldr="1"/>
      <dgm:spPr/>
      <dgm:t>
        <a:bodyPr/>
        <a:lstStyle/>
        <a:p>
          <a:endParaRPr lang="en-US"/>
        </a:p>
      </dgm:t>
    </dgm:pt>
    <dgm:pt modelId="{F7B9DCD2-C7CE-4A7A-95F7-A3D1092A8B32}" type="parTrans" cxnId="{C17E0231-C263-446B-B074-673EA4EAC6CE}">
      <dgm:prSet/>
      <dgm:spPr/>
      <dgm:t>
        <a:bodyPr/>
        <a:lstStyle/>
        <a:p>
          <a:endParaRPr lang="en-US"/>
        </a:p>
      </dgm:t>
    </dgm:pt>
    <dgm:pt modelId="{2043E9D1-B9A1-4197-B22E-082EF8733A07}" type="sibTrans" cxnId="{C17E0231-C263-446B-B074-673EA4EAC6CE}">
      <dgm:prSet/>
      <dgm:spPr/>
      <dgm:t>
        <a:bodyPr/>
        <a:lstStyle/>
        <a:p>
          <a:endParaRPr lang="en-US"/>
        </a:p>
      </dgm:t>
    </dgm:pt>
    <dgm:pt modelId="{D88DDDB2-0731-4488-954C-F6D2CB34B7A4}">
      <dgm:prSet phldrT="[Text]" phldr="1"/>
      <dgm:spPr/>
      <dgm:t>
        <a:bodyPr/>
        <a:lstStyle/>
        <a:p>
          <a:endParaRPr lang="en-US"/>
        </a:p>
      </dgm:t>
    </dgm:pt>
    <dgm:pt modelId="{AB48CA59-ED89-4E7D-8AFF-63ABBB3007D1}" type="parTrans" cxnId="{BEB236C0-E4FD-4508-B82E-4B6BB59AA155}">
      <dgm:prSet/>
      <dgm:spPr/>
      <dgm:t>
        <a:bodyPr/>
        <a:lstStyle/>
        <a:p>
          <a:endParaRPr lang="en-US"/>
        </a:p>
      </dgm:t>
    </dgm:pt>
    <dgm:pt modelId="{6675C219-8A5D-4EF4-BB53-67C9D5DFA89C}" type="sibTrans" cxnId="{BEB236C0-E4FD-4508-B82E-4B6BB59AA155}">
      <dgm:prSet/>
      <dgm:spPr/>
      <dgm:t>
        <a:bodyPr/>
        <a:lstStyle/>
        <a:p>
          <a:endParaRPr lang="en-US"/>
        </a:p>
      </dgm:t>
    </dgm:pt>
    <dgm:pt modelId="{C1DAE65A-7B8B-4E77-AB3A-13074EDFD38F}">
      <dgm:prSet phldrT="[Text]"/>
      <dgm:spPr/>
      <dgm:t>
        <a:bodyPr/>
        <a:lstStyle/>
        <a:p>
          <a:r>
            <a:rPr lang="en-US" dirty="0"/>
            <a:t>Interests</a:t>
          </a:r>
        </a:p>
      </dgm:t>
    </dgm:pt>
    <dgm:pt modelId="{D591ACC9-CCA5-4CB5-859C-84B1A67CCD80}" type="parTrans" cxnId="{F310213A-347F-4579-8E8A-9D4FDA82B187}">
      <dgm:prSet/>
      <dgm:spPr/>
      <dgm:t>
        <a:bodyPr/>
        <a:lstStyle/>
        <a:p>
          <a:endParaRPr lang="en-US"/>
        </a:p>
      </dgm:t>
    </dgm:pt>
    <dgm:pt modelId="{CC3917B5-B8DC-431F-8951-4ABC355201A7}" type="sibTrans" cxnId="{F310213A-347F-4579-8E8A-9D4FDA82B187}">
      <dgm:prSet/>
      <dgm:spPr/>
      <dgm:t>
        <a:bodyPr/>
        <a:lstStyle/>
        <a:p>
          <a:endParaRPr lang="en-US"/>
        </a:p>
      </dgm:t>
    </dgm:pt>
    <dgm:pt modelId="{BB3CC9D0-EB5D-4F38-BA24-981ADF5787AB}">
      <dgm:prSet phldrT="[Text]"/>
      <dgm:spPr/>
      <dgm:t>
        <a:bodyPr/>
        <a:lstStyle/>
        <a:p>
          <a:r>
            <a:rPr lang="en-US" dirty="0"/>
            <a:t>Feasible Career Goals</a:t>
          </a:r>
        </a:p>
      </dgm:t>
    </dgm:pt>
    <dgm:pt modelId="{76FE3A90-E095-43A5-A149-4BDDFD87CDB0}" type="parTrans" cxnId="{88A77E05-3607-47A5-82DC-6E4DF0D592C5}">
      <dgm:prSet/>
      <dgm:spPr/>
      <dgm:t>
        <a:bodyPr/>
        <a:lstStyle/>
        <a:p>
          <a:endParaRPr lang="en-US"/>
        </a:p>
      </dgm:t>
    </dgm:pt>
    <dgm:pt modelId="{584AA3A3-8DD7-4547-8081-1AA2EA2BBB57}" type="sibTrans" cxnId="{88A77E05-3607-47A5-82DC-6E4DF0D592C5}">
      <dgm:prSet/>
      <dgm:spPr/>
      <dgm:t>
        <a:bodyPr/>
        <a:lstStyle/>
        <a:p>
          <a:endParaRPr lang="en-US"/>
        </a:p>
      </dgm:t>
    </dgm:pt>
    <dgm:pt modelId="{4EAF309E-A3B7-435C-8696-B48E6D46D785}" type="pres">
      <dgm:prSet presAssocID="{19AA40D4-ED7A-43BC-A05B-5FFB944FD5DC}" presName="Name0" presStyleCnt="0">
        <dgm:presLayoutVars>
          <dgm:chMax val="4"/>
          <dgm:resizeHandles val="exact"/>
        </dgm:presLayoutVars>
      </dgm:prSet>
      <dgm:spPr/>
    </dgm:pt>
    <dgm:pt modelId="{4C7D1584-0A3D-402A-82F8-9D930643A295}" type="pres">
      <dgm:prSet presAssocID="{19AA40D4-ED7A-43BC-A05B-5FFB944FD5DC}" presName="ellipse" presStyleLbl="trBgShp" presStyleIdx="0" presStyleCnt="1"/>
      <dgm:spPr/>
    </dgm:pt>
    <dgm:pt modelId="{A625EACD-7A8D-4E2F-90A9-CD9576C73AFB}" type="pres">
      <dgm:prSet presAssocID="{19AA40D4-ED7A-43BC-A05B-5FFB944FD5DC}" presName="arrow1" presStyleLbl="fgShp" presStyleIdx="0" presStyleCnt="1"/>
      <dgm:spPr/>
    </dgm:pt>
    <dgm:pt modelId="{F19AEB19-5485-436C-A991-042AA6470E85}" type="pres">
      <dgm:prSet presAssocID="{19AA40D4-ED7A-43BC-A05B-5FFB944FD5DC}" presName="rectangle" presStyleLbl="revTx" presStyleIdx="0" presStyleCnt="1">
        <dgm:presLayoutVars>
          <dgm:bulletEnabled val="1"/>
        </dgm:presLayoutVars>
      </dgm:prSet>
      <dgm:spPr/>
    </dgm:pt>
    <dgm:pt modelId="{113323D7-9DFA-4E31-BAB0-8CB6C89F3994}" type="pres">
      <dgm:prSet presAssocID="{C1DAE65A-7B8B-4E77-AB3A-13074EDFD38F}" presName="item1" presStyleLbl="node1" presStyleIdx="0" presStyleCnt="3">
        <dgm:presLayoutVars>
          <dgm:bulletEnabled val="1"/>
        </dgm:presLayoutVars>
      </dgm:prSet>
      <dgm:spPr/>
    </dgm:pt>
    <dgm:pt modelId="{FE095C85-38D0-4998-B91C-460E91002F9B}" type="pres">
      <dgm:prSet presAssocID="{A6193461-8B5F-4CCF-8334-52F37600A875}" presName="item2" presStyleLbl="node1" presStyleIdx="1" presStyleCnt="3">
        <dgm:presLayoutVars>
          <dgm:bulletEnabled val="1"/>
        </dgm:presLayoutVars>
      </dgm:prSet>
      <dgm:spPr/>
    </dgm:pt>
    <dgm:pt modelId="{E9F0ABFD-70F8-4A1A-8BA7-BAB8E7A61D97}" type="pres">
      <dgm:prSet presAssocID="{BB3CC9D0-EB5D-4F38-BA24-981ADF5787AB}" presName="item3" presStyleLbl="node1" presStyleIdx="2" presStyleCnt="3">
        <dgm:presLayoutVars>
          <dgm:bulletEnabled val="1"/>
        </dgm:presLayoutVars>
      </dgm:prSet>
      <dgm:spPr/>
    </dgm:pt>
    <dgm:pt modelId="{F124386E-E66F-44AC-BC51-CD445BAC5BBD}" type="pres">
      <dgm:prSet presAssocID="{19AA40D4-ED7A-43BC-A05B-5FFB944FD5DC}" presName="funnel" presStyleLbl="trAlignAcc1" presStyleIdx="0" presStyleCnt="1"/>
      <dgm:spPr/>
    </dgm:pt>
  </dgm:ptLst>
  <dgm:cxnLst>
    <dgm:cxn modelId="{88A77E05-3607-47A5-82DC-6E4DF0D592C5}" srcId="{19AA40D4-ED7A-43BC-A05B-5FFB944FD5DC}" destId="{BB3CC9D0-EB5D-4F38-BA24-981ADF5787AB}" srcOrd="3" destOrd="0" parTransId="{76FE3A90-E095-43A5-A149-4BDDFD87CDB0}" sibTransId="{584AA3A3-8DD7-4547-8081-1AA2EA2BBB57}"/>
    <dgm:cxn modelId="{C17E0231-C263-446B-B074-673EA4EAC6CE}" srcId="{19AA40D4-ED7A-43BC-A05B-5FFB944FD5DC}" destId="{216DDB4B-EDA9-444C-9723-0BCCF83F662F}" srcOrd="4" destOrd="0" parTransId="{F7B9DCD2-C7CE-4A7A-95F7-A3D1092A8B32}" sibTransId="{2043E9D1-B9A1-4197-B22E-082EF8733A07}"/>
    <dgm:cxn modelId="{F6F34539-4BA5-4FBE-BBA0-82799697351A}" type="presOf" srcId="{BB3CC9D0-EB5D-4F38-BA24-981ADF5787AB}" destId="{F19AEB19-5485-436C-A991-042AA6470E85}" srcOrd="0" destOrd="0" presId="urn:microsoft.com/office/officeart/2005/8/layout/funnel1"/>
    <dgm:cxn modelId="{F310213A-347F-4579-8E8A-9D4FDA82B187}" srcId="{19AA40D4-ED7A-43BC-A05B-5FFB944FD5DC}" destId="{C1DAE65A-7B8B-4E77-AB3A-13074EDFD38F}" srcOrd="1" destOrd="0" parTransId="{D591ACC9-CCA5-4CB5-859C-84B1A67CCD80}" sibTransId="{CC3917B5-B8DC-431F-8951-4ABC355201A7}"/>
    <dgm:cxn modelId="{11FA126E-7DFE-4577-8574-E70A69E8BA2C}" srcId="{19AA40D4-ED7A-43BC-A05B-5FFB944FD5DC}" destId="{A6193461-8B5F-4CCF-8334-52F37600A875}" srcOrd="2" destOrd="0" parTransId="{9C1CB76C-4D84-48B9-ABE6-8E6C4CCAEEE4}" sibTransId="{9B2CBDA9-5640-4C83-B10F-6E15B6DAE173}"/>
    <dgm:cxn modelId="{DB269D56-0FCE-4576-804E-4802DEEFEC4C}" type="presOf" srcId="{5F26F0D1-5635-4C34-AA73-C2F7762AC18A}" destId="{E9F0ABFD-70F8-4A1A-8BA7-BAB8E7A61D97}" srcOrd="0" destOrd="0" presId="urn:microsoft.com/office/officeart/2005/8/layout/funnel1"/>
    <dgm:cxn modelId="{7323EF77-9469-49CB-97B7-2823BBC7531B}" type="presOf" srcId="{19AA40D4-ED7A-43BC-A05B-5FFB944FD5DC}" destId="{4EAF309E-A3B7-435C-8696-B48E6D46D785}" srcOrd="0" destOrd="0" presId="urn:microsoft.com/office/officeart/2005/8/layout/funnel1"/>
    <dgm:cxn modelId="{AECBA984-DBEC-4182-A543-A9A8D96211E2}" type="presOf" srcId="{C1DAE65A-7B8B-4E77-AB3A-13074EDFD38F}" destId="{FE095C85-38D0-4998-B91C-460E91002F9B}" srcOrd="0" destOrd="0" presId="urn:microsoft.com/office/officeart/2005/8/layout/funnel1"/>
    <dgm:cxn modelId="{BEB236C0-E4FD-4508-B82E-4B6BB59AA155}" srcId="{19AA40D4-ED7A-43BC-A05B-5FFB944FD5DC}" destId="{D88DDDB2-0731-4488-954C-F6D2CB34B7A4}" srcOrd="5" destOrd="0" parTransId="{AB48CA59-ED89-4E7D-8AFF-63ABBB3007D1}" sibTransId="{6675C219-8A5D-4EF4-BB53-67C9D5DFA89C}"/>
    <dgm:cxn modelId="{77AEC9C5-6DB3-4DBE-B30C-60E9F51E3C4E}" srcId="{19AA40D4-ED7A-43BC-A05B-5FFB944FD5DC}" destId="{5F26F0D1-5635-4C34-AA73-C2F7762AC18A}" srcOrd="0" destOrd="0" parTransId="{0A9EFC07-D7C0-4A8C-A429-5D3EE951999B}" sibTransId="{5B103F95-9682-4E85-B775-FEDD539E121A}"/>
    <dgm:cxn modelId="{9C3C65FE-433E-4F53-97FB-C8238E329461}" type="presOf" srcId="{A6193461-8B5F-4CCF-8334-52F37600A875}" destId="{113323D7-9DFA-4E31-BAB0-8CB6C89F3994}" srcOrd="0" destOrd="0" presId="urn:microsoft.com/office/officeart/2005/8/layout/funnel1"/>
    <dgm:cxn modelId="{E952FD6F-14F1-4A3E-8AA2-8A67BFA85EB5}" type="presParOf" srcId="{4EAF309E-A3B7-435C-8696-B48E6D46D785}" destId="{4C7D1584-0A3D-402A-82F8-9D930643A295}" srcOrd="0" destOrd="0" presId="urn:microsoft.com/office/officeart/2005/8/layout/funnel1"/>
    <dgm:cxn modelId="{AF9A9757-CEE3-4618-9DC7-5A44EFA02205}" type="presParOf" srcId="{4EAF309E-A3B7-435C-8696-B48E6D46D785}" destId="{A625EACD-7A8D-4E2F-90A9-CD9576C73AFB}" srcOrd="1" destOrd="0" presId="urn:microsoft.com/office/officeart/2005/8/layout/funnel1"/>
    <dgm:cxn modelId="{9C4CEC9E-B28D-484E-9D2F-89BB2956DBD0}" type="presParOf" srcId="{4EAF309E-A3B7-435C-8696-B48E6D46D785}" destId="{F19AEB19-5485-436C-A991-042AA6470E85}" srcOrd="2" destOrd="0" presId="urn:microsoft.com/office/officeart/2005/8/layout/funnel1"/>
    <dgm:cxn modelId="{A5265B30-FB61-439F-A229-F7646B98072F}" type="presParOf" srcId="{4EAF309E-A3B7-435C-8696-B48E6D46D785}" destId="{113323D7-9DFA-4E31-BAB0-8CB6C89F3994}" srcOrd="3" destOrd="0" presId="urn:microsoft.com/office/officeart/2005/8/layout/funnel1"/>
    <dgm:cxn modelId="{09133BF3-C318-4C66-B264-D40908C269C0}" type="presParOf" srcId="{4EAF309E-A3B7-435C-8696-B48E6D46D785}" destId="{FE095C85-38D0-4998-B91C-460E91002F9B}" srcOrd="4" destOrd="0" presId="urn:microsoft.com/office/officeart/2005/8/layout/funnel1"/>
    <dgm:cxn modelId="{D84A8A72-F4A4-49A0-B7AF-557581942760}" type="presParOf" srcId="{4EAF309E-A3B7-435C-8696-B48E6D46D785}" destId="{E9F0ABFD-70F8-4A1A-8BA7-BAB8E7A61D97}" srcOrd="5" destOrd="0" presId="urn:microsoft.com/office/officeart/2005/8/layout/funnel1"/>
    <dgm:cxn modelId="{3ECE2ED0-57ED-44EE-9064-29D61D6DF9C6}" type="presParOf" srcId="{4EAF309E-A3B7-435C-8696-B48E6D46D785}" destId="{F124386E-E66F-44AC-BC51-CD445BAC5BBD}"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78B8FE-AA34-4CF0-B313-F12526EA3803}" type="doc">
      <dgm:prSet loTypeId="urn:microsoft.com/office/officeart/2005/8/layout/bProcess3" loCatId="process" qsTypeId="urn:microsoft.com/office/officeart/2005/8/quickstyle/simple1" qsCatId="simple" csTypeId="urn:microsoft.com/office/officeart/2005/8/colors/colorful4" csCatId="colorful" phldr="1"/>
      <dgm:spPr/>
      <dgm:t>
        <a:bodyPr/>
        <a:lstStyle/>
        <a:p>
          <a:endParaRPr lang="en-US"/>
        </a:p>
      </dgm:t>
    </dgm:pt>
    <dgm:pt modelId="{881BB5E1-57F4-4FE3-8B55-E93ABB5B7E6F}">
      <dgm:prSet phldrT="[Text]"/>
      <dgm:spPr/>
      <dgm:t>
        <a:bodyPr/>
        <a:lstStyle/>
        <a:p>
          <a:r>
            <a:rPr lang="en-US" dirty="0"/>
            <a:t>Referral</a:t>
          </a:r>
        </a:p>
      </dgm:t>
    </dgm:pt>
    <dgm:pt modelId="{0AC6EDEC-DDAB-4538-B5FA-8768607C17BB}" type="parTrans" cxnId="{B9BF6AB7-A9ED-4063-B76E-A9D58811811C}">
      <dgm:prSet/>
      <dgm:spPr/>
      <dgm:t>
        <a:bodyPr/>
        <a:lstStyle/>
        <a:p>
          <a:endParaRPr lang="en-US"/>
        </a:p>
      </dgm:t>
    </dgm:pt>
    <dgm:pt modelId="{BF3DC38D-65D1-4143-AFAB-CE200005C03C}" type="sibTrans" cxnId="{B9BF6AB7-A9ED-4063-B76E-A9D58811811C}">
      <dgm:prSet/>
      <dgm:spPr/>
      <dgm:t>
        <a:bodyPr/>
        <a:lstStyle/>
        <a:p>
          <a:endParaRPr lang="en-US"/>
        </a:p>
      </dgm:t>
    </dgm:pt>
    <dgm:pt modelId="{0581AAAE-6E23-4A41-A740-EA766D5DAEA4}">
      <dgm:prSet phldrT="[Text]"/>
      <dgm:spPr/>
      <dgm:t>
        <a:bodyPr/>
        <a:lstStyle/>
        <a:p>
          <a:r>
            <a:rPr lang="en-US" dirty="0"/>
            <a:t>Intake</a:t>
          </a:r>
        </a:p>
      </dgm:t>
    </dgm:pt>
    <dgm:pt modelId="{43F81454-AE7A-47D2-8DB1-AA55FF331753}" type="parTrans" cxnId="{B942B084-2DC7-4F32-B9BF-8ADA38F95F20}">
      <dgm:prSet/>
      <dgm:spPr/>
      <dgm:t>
        <a:bodyPr/>
        <a:lstStyle/>
        <a:p>
          <a:endParaRPr lang="en-US"/>
        </a:p>
      </dgm:t>
    </dgm:pt>
    <dgm:pt modelId="{45CCBCB3-6497-481E-93F0-0B4AD8632A65}" type="sibTrans" cxnId="{B942B084-2DC7-4F32-B9BF-8ADA38F95F20}">
      <dgm:prSet/>
      <dgm:spPr/>
      <dgm:t>
        <a:bodyPr/>
        <a:lstStyle/>
        <a:p>
          <a:endParaRPr lang="en-US"/>
        </a:p>
      </dgm:t>
    </dgm:pt>
    <dgm:pt modelId="{5DC982D4-E650-4976-B391-5A4EA204FB68}">
      <dgm:prSet phldrT="[Text]"/>
      <dgm:spPr/>
      <dgm:t>
        <a:bodyPr/>
        <a:lstStyle/>
        <a:p>
          <a:r>
            <a:rPr lang="en-US" dirty="0"/>
            <a:t>Eligibility Determination</a:t>
          </a:r>
        </a:p>
      </dgm:t>
    </dgm:pt>
    <dgm:pt modelId="{7361A6B2-2F5D-4AAC-9F00-7EF946C60400}" type="parTrans" cxnId="{53A92350-DA81-4115-A39C-8151329B1B5C}">
      <dgm:prSet/>
      <dgm:spPr/>
      <dgm:t>
        <a:bodyPr/>
        <a:lstStyle/>
        <a:p>
          <a:endParaRPr lang="en-US"/>
        </a:p>
      </dgm:t>
    </dgm:pt>
    <dgm:pt modelId="{D760527D-2207-471B-9BD5-A918E37D1189}" type="sibTrans" cxnId="{53A92350-DA81-4115-A39C-8151329B1B5C}">
      <dgm:prSet/>
      <dgm:spPr/>
      <dgm:t>
        <a:bodyPr/>
        <a:lstStyle/>
        <a:p>
          <a:endParaRPr lang="en-US"/>
        </a:p>
      </dgm:t>
    </dgm:pt>
    <dgm:pt modelId="{AAD1CA6C-D2DE-462E-9C13-1292DBA1B7E2}">
      <dgm:prSet/>
      <dgm:spPr/>
      <dgm:t>
        <a:bodyPr/>
        <a:lstStyle/>
        <a:p>
          <a:r>
            <a:rPr lang="en-US" dirty="0"/>
            <a:t>Order of Selection</a:t>
          </a:r>
        </a:p>
      </dgm:t>
    </dgm:pt>
    <dgm:pt modelId="{8C9207AF-5D01-4CB4-97C0-32E0E3972CE0}" type="parTrans" cxnId="{AB7ABCB2-C29D-4EEC-A1D4-33383BA7A3AE}">
      <dgm:prSet/>
      <dgm:spPr/>
      <dgm:t>
        <a:bodyPr/>
        <a:lstStyle/>
        <a:p>
          <a:endParaRPr lang="en-US"/>
        </a:p>
      </dgm:t>
    </dgm:pt>
    <dgm:pt modelId="{94E559D9-7732-4E7C-A325-6D3FA44562BE}" type="sibTrans" cxnId="{AB7ABCB2-C29D-4EEC-A1D4-33383BA7A3AE}">
      <dgm:prSet/>
      <dgm:spPr/>
      <dgm:t>
        <a:bodyPr/>
        <a:lstStyle/>
        <a:p>
          <a:endParaRPr lang="en-US"/>
        </a:p>
      </dgm:t>
    </dgm:pt>
    <dgm:pt modelId="{7188D537-0F20-4D25-B5DE-BAD5E49F7376}">
      <dgm:prSet/>
      <dgm:spPr/>
      <dgm:t>
        <a:bodyPr/>
        <a:lstStyle/>
        <a:p>
          <a:r>
            <a:rPr lang="en-US" dirty="0"/>
            <a:t>Individualized Plan for Employment</a:t>
          </a:r>
        </a:p>
      </dgm:t>
    </dgm:pt>
    <dgm:pt modelId="{EA8E652D-312E-438F-9108-26B1AD69A947}" type="parTrans" cxnId="{7DF3DEBD-8264-4383-A44A-6B528785114A}">
      <dgm:prSet/>
      <dgm:spPr/>
      <dgm:t>
        <a:bodyPr/>
        <a:lstStyle/>
        <a:p>
          <a:endParaRPr lang="en-US"/>
        </a:p>
      </dgm:t>
    </dgm:pt>
    <dgm:pt modelId="{5998D50F-EE89-4F98-AAC4-9C36C1250589}" type="sibTrans" cxnId="{7DF3DEBD-8264-4383-A44A-6B528785114A}">
      <dgm:prSet/>
      <dgm:spPr/>
      <dgm:t>
        <a:bodyPr/>
        <a:lstStyle/>
        <a:p>
          <a:endParaRPr lang="en-US"/>
        </a:p>
      </dgm:t>
    </dgm:pt>
    <dgm:pt modelId="{843041D6-A920-40ED-BE79-0D3E3E510381}">
      <dgm:prSet/>
      <dgm:spPr/>
      <dgm:t>
        <a:bodyPr/>
        <a:lstStyle/>
        <a:p>
          <a:r>
            <a:rPr lang="en-US" dirty="0"/>
            <a:t>Services</a:t>
          </a:r>
        </a:p>
      </dgm:t>
    </dgm:pt>
    <dgm:pt modelId="{484B75A7-2787-4EB5-BC47-CBA5AB62F410}" type="parTrans" cxnId="{D4DFA8B6-7A6D-4C0C-8ECF-8F45F9030ECD}">
      <dgm:prSet/>
      <dgm:spPr/>
      <dgm:t>
        <a:bodyPr/>
        <a:lstStyle/>
        <a:p>
          <a:endParaRPr lang="en-US"/>
        </a:p>
      </dgm:t>
    </dgm:pt>
    <dgm:pt modelId="{5904DC71-41B4-46A9-A4AB-A4FC2B7920C9}" type="sibTrans" cxnId="{D4DFA8B6-7A6D-4C0C-8ECF-8F45F9030ECD}">
      <dgm:prSet/>
      <dgm:spPr/>
      <dgm:t>
        <a:bodyPr/>
        <a:lstStyle/>
        <a:p>
          <a:endParaRPr lang="en-US"/>
        </a:p>
      </dgm:t>
    </dgm:pt>
    <dgm:pt modelId="{28464981-EE24-4933-8788-2E63C9C35F74}">
      <dgm:prSet/>
      <dgm:spPr/>
      <dgm:t>
        <a:bodyPr/>
        <a:lstStyle/>
        <a:p>
          <a:r>
            <a:rPr lang="en-US" dirty="0"/>
            <a:t>Closure</a:t>
          </a:r>
        </a:p>
      </dgm:t>
    </dgm:pt>
    <dgm:pt modelId="{E7E88186-7637-472D-A56F-20D4008F4FF3}" type="parTrans" cxnId="{8584FACA-BF24-4C4F-B419-A7386140E7EB}">
      <dgm:prSet/>
      <dgm:spPr/>
      <dgm:t>
        <a:bodyPr/>
        <a:lstStyle/>
        <a:p>
          <a:endParaRPr lang="en-US"/>
        </a:p>
      </dgm:t>
    </dgm:pt>
    <dgm:pt modelId="{ECC78721-FF19-4453-8DB8-C6B442510366}" type="sibTrans" cxnId="{8584FACA-BF24-4C4F-B419-A7386140E7EB}">
      <dgm:prSet/>
      <dgm:spPr/>
      <dgm:t>
        <a:bodyPr/>
        <a:lstStyle/>
        <a:p>
          <a:endParaRPr lang="en-US"/>
        </a:p>
      </dgm:t>
    </dgm:pt>
    <dgm:pt modelId="{5D59700B-6CE5-4052-BBBC-E41270ABD80D}">
      <dgm:prSet/>
      <dgm:spPr/>
      <dgm:t>
        <a:bodyPr/>
        <a:lstStyle/>
        <a:p>
          <a:r>
            <a:rPr lang="en-US" dirty="0"/>
            <a:t>Competitive Integrated Employment</a:t>
          </a:r>
        </a:p>
      </dgm:t>
    </dgm:pt>
    <dgm:pt modelId="{42B6F7B5-A965-417E-8010-BA8E73383BA8}" type="parTrans" cxnId="{B5C45824-8BF7-44F6-A03B-AC4C14F81936}">
      <dgm:prSet/>
      <dgm:spPr/>
      <dgm:t>
        <a:bodyPr/>
        <a:lstStyle/>
        <a:p>
          <a:endParaRPr lang="en-US"/>
        </a:p>
      </dgm:t>
    </dgm:pt>
    <dgm:pt modelId="{039EE8B8-4074-4FB5-BA7D-CD994D55AAEF}" type="sibTrans" cxnId="{B5C45824-8BF7-44F6-A03B-AC4C14F81936}">
      <dgm:prSet/>
      <dgm:spPr/>
      <dgm:t>
        <a:bodyPr/>
        <a:lstStyle/>
        <a:p>
          <a:endParaRPr lang="en-US"/>
        </a:p>
      </dgm:t>
    </dgm:pt>
    <dgm:pt modelId="{C3B67D5F-3173-45F5-BD91-90B62E3EA88B}" type="pres">
      <dgm:prSet presAssocID="{7A78B8FE-AA34-4CF0-B313-F12526EA3803}" presName="Name0" presStyleCnt="0">
        <dgm:presLayoutVars>
          <dgm:dir/>
          <dgm:resizeHandles val="exact"/>
        </dgm:presLayoutVars>
      </dgm:prSet>
      <dgm:spPr/>
    </dgm:pt>
    <dgm:pt modelId="{39237A37-AA96-4973-8371-DFC629208039}" type="pres">
      <dgm:prSet presAssocID="{881BB5E1-57F4-4FE3-8B55-E93ABB5B7E6F}" presName="node" presStyleLbl="node1" presStyleIdx="0" presStyleCnt="8">
        <dgm:presLayoutVars>
          <dgm:bulletEnabled val="1"/>
        </dgm:presLayoutVars>
      </dgm:prSet>
      <dgm:spPr/>
    </dgm:pt>
    <dgm:pt modelId="{FDB79DBD-BB6F-4B3C-B1EC-899426F52AF3}" type="pres">
      <dgm:prSet presAssocID="{BF3DC38D-65D1-4143-AFAB-CE200005C03C}" presName="sibTrans" presStyleLbl="sibTrans1D1" presStyleIdx="0" presStyleCnt="7"/>
      <dgm:spPr/>
    </dgm:pt>
    <dgm:pt modelId="{64214BAE-F72D-4129-A306-E6140395F871}" type="pres">
      <dgm:prSet presAssocID="{BF3DC38D-65D1-4143-AFAB-CE200005C03C}" presName="connectorText" presStyleLbl="sibTrans1D1" presStyleIdx="0" presStyleCnt="7"/>
      <dgm:spPr/>
    </dgm:pt>
    <dgm:pt modelId="{6381F3B1-B025-4789-ADC5-9F9D6342D26A}" type="pres">
      <dgm:prSet presAssocID="{0581AAAE-6E23-4A41-A740-EA766D5DAEA4}" presName="node" presStyleLbl="node1" presStyleIdx="1" presStyleCnt="8">
        <dgm:presLayoutVars>
          <dgm:bulletEnabled val="1"/>
        </dgm:presLayoutVars>
      </dgm:prSet>
      <dgm:spPr/>
    </dgm:pt>
    <dgm:pt modelId="{01E84B15-B4BB-400D-A9F6-0E4A68827751}" type="pres">
      <dgm:prSet presAssocID="{45CCBCB3-6497-481E-93F0-0B4AD8632A65}" presName="sibTrans" presStyleLbl="sibTrans1D1" presStyleIdx="1" presStyleCnt="7"/>
      <dgm:spPr/>
    </dgm:pt>
    <dgm:pt modelId="{11352EF1-61FA-4D1F-B318-8C32A1DDDDD6}" type="pres">
      <dgm:prSet presAssocID="{45CCBCB3-6497-481E-93F0-0B4AD8632A65}" presName="connectorText" presStyleLbl="sibTrans1D1" presStyleIdx="1" presStyleCnt="7"/>
      <dgm:spPr/>
    </dgm:pt>
    <dgm:pt modelId="{CEA37030-2E73-45D0-A0E1-6F72EA29E1CB}" type="pres">
      <dgm:prSet presAssocID="{5DC982D4-E650-4976-B391-5A4EA204FB68}" presName="node" presStyleLbl="node1" presStyleIdx="2" presStyleCnt="8">
        <dgm:presLayoutVars>
          <dgm:bulletEnabled val="1"/>
        </dgm:presLayoutVars>
      </dgm:prSet>
      <dgm:spPr/>
    </dgm:pt>
    <dgm:pt modelId="{C1E6D0D1-69C9-4842-A4ED-ED5DD8DDD704}" type="pres">
      <dgm:prSet presAssocID="{D760527D-2207-471B-9BD5-A918E37D1189}" presName="sibTrans" presStyleLbl="sibTrans1D1" presStyleIdx="2" presStyleCnt="7"/>
      <dgm:spPr/>
    </dgm:pt>
    <dgm:pt modelId="{0C99644B-3471-45E7-A61A-9975746E839D}" type="pres">
      <dgm:prSet presAssocID="{D760527D-2207-471B-9BD5-A918E37D1189}" presName="connectorText" presStyleLbl="sibTrans1D1" presStyleIdx="2" presStyleCnt="7"/>
      <dgm:spPr/>
    </dgm:pt>
    <dgm:pt modelId="{EB07EE77-3152-465D-9307-C30F3AF0BFA8}" type="pres">
      <dgm:prSet presAssocID="{AAD1CA6C-D2DE-462E-9C13-1292DBA1B7E2}" presName="node" presStyleLbl="node1" presStyleIdx="3" presStyleCnt="8">
        <dgm:presLayoutVars>
          <dgm:bulletEnabled val="1"/>
        </dgm:presLayoutVars>
      </dgm:prSet>
      <dgm:spPr/>
    </dgm:pt>
    <dgm:pt modelId="{A168DD9E-ED7C-4572-B3A7-2E655A74D79B}" type="pres">
      <dgm:prSet presAssocID="{94E559D9-7732-4E7C-A325-6D3FA44562BE}" presName="sibTrans" presStyleLbl="sibTrans1D1" presStyleIdx="3" presStyleCnt="7"/>
      <dgm:spPr/>
    </dgm:pt>
    <dgm:pt modelId="{74CDEAF2-F31F-49F5-A515-F326EAA620FD}" type="pres">
      <dgm:prSet presAssocID="{94E559D9-7732-4E7C-A325-6D3FA44562BE}" presName="connectorText" presStyleLbl="sibTrans1D1" presStyleIdx="3" presStyleCnt="7"/>
      <dgm:spPr/>
    </dgm:pt>
    <dgm:pt modelId="{FCDD9AAB-1634-40CA-BC01-A7B8A450CE73}" type="pres">
      <dgm:prSet presAssocID="{7188D537-0F20-4D25-B5DE-BAD5E49F7376}" presName="node" presStyleLbl="node1" presStyleIdx="4" presStyleCnt="8">
        <dgm:presLayoutVars>
          <dgm:bulletEnabled val="1"/>
        </dgm:presLayoutVars>
      </dgm:prSet>
      <dgm:spPr/>
    </dgm:pt>
    <dgm:pt modelId="{EC8E615D-075B-4157-8A6F-A2E3B893E7C6}" type="pres">
      <dgm:prSet presAssocID="{5998D50F-EE89-4F98-AAC4-9C36C1250589}" presName="sibTrans" presStyleLbl="sibTrans1D1" presStyleIdx="4" presStyleCnt="7"/>
      <dgm:spPr/>
    </dgm:pt>
    <dgm:pt modelId="{17CD167B-638F-4B57-89E3-D7E749451C05}" type="pres">
      <dgm:prSet presAssocID="{5998D50F-EE89-4F98-AAC4-9C36C1250589}" presName="connectorText" presStyleLbl="sibTrans1D1" presStyleIdx="4" presStyleCnt="7"/>
      <dgm:spPr/>
    </dgm:pt>
    <dgm:pt modelId="{669DC487-FEAA-4465-A7FC-E685C3E16E27}" type="pres">
      <dgm:prSet presAssocID="{843041D6-A920-40ED-BE79-0D3E3E510381}" presName="node" presStyleLbl="node1" presStyleIdx="5" presStyleCnt="8">
        <dgm:presLayoutVars>
          <dgm:bulletEnabled val="1"/>
        </dgm:presLayoutVars>
      </dgm:prSet>
      <dgm:spPr/>
    </dgm:pt>
    <dgm:pt modelId="{E40D69EC-611D-4481-8502-8CC00844585E}" type="pres">
      <dgm:prSet presAssocID="{5904DC71-41B4-46A9-A4AB-A4FC2B7920C9}" presName="sibTrans" presStyleLbl="sibTrans1D1" presStyleIdx="5" presStyleCnt="7"/>
      <dgm:spPr/>
    </dgm:pt>
    <dgm:pt modelId="{DEB97F0C-7227-4B48-879C-0E9EEF616EC8}" type="pres">
      <dgm:prSet presAssocID="{5904DC71-41B4-46A9-A4AB-A4FC2B7920C9}" presName="connectorText" presStyleLbl="sibTrans1D1" presStyleIdx="5" presStyleCnt="7"/>
      <dgm:spPr/>
    </dgm:pt>
    <dgm:pt modelId="{AFBDE428-58D0-48FB-9792-14BC4B9A02FE}" type="pres">
      <dgm:prSet presAssocID="{5D59700B-6CE5-4052-BBBC-E41270ABD80D}" presName="node" presStyleLbl="node1" presStyleIdx="6" presStyleCnt="8">
        <dgm:presLayoutVars>
          <dgm:bulletEnabled val="1"/>
        </dgm:presLayoutVars>
      </dgm:prSet>
      <dgm:spPr/>
    </dgm:pt>
    <dgm:pt modelId="{1C3099E0-0865-40B5-BDF0-0931F53A2256}" type="pres">
      <dgm:prSet presAssocID="{039EE8B8-4074-4FB5-BA7D-CD994D55AAEF}" presName="sibTrans" presStyleLbl="sibTrans1D1" presStyleIdx="6" presStyleCnt="7"/>
      <dgm:spPr/>
    </dgm:pt>
    <dgm:pt modelId="{06553B3D-0A9C-4CB9-B0FB-7F964052B498}" type="pres">
      <dgm:prSet presAssocID="{039EE8B8-4074-4FB5-BA7D-CD994D55AAEF}" presName="connectorText" presStyleLbl="sibTrans1D1" presStyleIdx="6" presStyleCnt="7"/>
      <dgm:spPr/>
    </dgm:pt>
    <dgm:pt modelId="{CA9C4611-91FD-4956-AAF0-A56B57B83E78}" type="pres">
      <dgm:prSet presAssocID="{28464981-EE24-4933-8788-2E63C9C35F74}" presName="node" presStyleLbl="node1" presStyleIdx="7" presStyleCnt="8">
        <dgm:presLayoutVars>
          <dgm:bulletEnabled val="1"/>
        </dgm:presLayoutVars>
      </dgm:prSet>
      <dgm:spPr/>
    </dgm:pt>
  </dgm:ptLst>
  <dgm:cxnLst>
    <dgm:cxn modelId="{27581606-9B32-4E38-8244-224DCDD5AC49}" type="presOf" srcId="{5998D50F-EE89-4F98-AAC4-9C36C1250589}" destId="{EC8E615D-075B-4157-8A6F-A2E3B893E7C6}" srcOrd="0" destOrd="0" presId="urn:microsoft.com/office/officeart/2005/8/layout/bProcess3"/>
    <dgm:cxn modelId="{1AE4A70E-EFDF-4524-8F94-CAFA91CF5348}" type="presOf" srcId="{7188D537-0F20-4D25-B5DE-BAD5E49F7376}" destId="{FCDD9AAB-1634-40CA-BC01-A7B8A450CE73}" srcOrd="0" destOrd="0" presId="urn:microsoft.com/office/officeart/2005/8/layout/bProcess3"/>
    <dgm:cxn modelId="{2E2D711A-5C23-4E43-94F6-739C21BEE0AC}" type="presOf" srcId="{5904DC71-41B4-46A9-A4AB-A4FC2B7920C9}" destId="{DEB97F0C-7227-4B48-879C-0E9EEF616EC8}" srcOrd="1" destOrd="0" presId="urn:microsoft.com/office/officeart/2005/8/layout/bProcess3"/>
    <dgm:cxn modelId="{41852521-82C5-496E-BC9C-0A71FEA9D698}" type="presOf" srcId="{039EE8B8-4074-4FB5-BA7D-CD994D55AAEF}" destId="{06553B3D-0A9C-4CB9-B0FB-7F964052B498}" srcOrd="1" destOrd="0" presId="urn:microsoft.com/office/officeart/2005/8/layout/bProcess3"/>
    <dgm:cxn modelId="{B5C45824-8BF7-44F6-A03B-AC4C14F81936}" srcId="{7A78B8FE-AA34-4CF0-B313-F12526EA3803}" destId="{5D59700B-6CE5-4052-BBBC-E41270ABD80D}" srcOrd="6" destOrd="0" parTransId="{42B6F7B5-A965-417E-8010-BA8E73383BA8}" sibTransId="{039EE8B8-4074-4FB5-BA7D-CD994D55AAEF}"/>
    <dgm:cxn modelId="{B7103C32-49FB-47A7-9317-56A66E142B03}" type="presOf" srcId="{843041D6-A920-40ED-BE79-0D3E3E510381}" destId="{669DC487-FEAA-4465-A7FC-E685C3E16E27}" srcOrd="0" destOrd="0" presId="urn:microsoft.com/office/officeart/2005/8/layout/bProcess3"/>
    <dgm:cxn modelId="{8456C93A-1EC6-4922-8F22-CB4FDA31D602}" type="presOf" srcId="{BF3DC38D-65D1-4143-AFAB-CE200005C03C}" destId="{64214BAE-F72D-4129-A306-E6140395F871}" srcOrd="1" destOrd="0" presId="urn:microsoft.com/office/officeart/2005/8/layout/bProcess3"/>
    <dgm:cxn modelId="{11A5E13F-9B4A-40A6-9F14-9F17CF428E86}" type="presOf" srcId="{7A78B8FE-AA34-4CF0-B313-F12526EA3803}" destId="{C3B67D5F-3173-45F5-BD91-90B62E3EA88B}" srcOrd="0" destOrd="0" presId="urn:microsoft.com/office/officeart/2005/8/layout/bProcess3"/>
    <dgm:cxn modelId="{F0D7235C-EE47-4D4D-85DF-D8958ECC3839}" type="presOf" srcId="{D760527D-2207-471B-9BD5-A918E37D1189}" destId="{0C99644B-3471-45E7-A61A-9975746E839D}" srcOrd="1" destOrd="0" presId="urn:microsoft.com/office/officeart/2005/8/layout/bProcess3"/>
    <dgm:cxn modelId="{BC7CF66F-88A0-4A96-8D4F-3D272DD95667}" type="presOf" srcId="{5998D50F-EE89-4F98-AAC4-9C36C1250589}" destId="{17CD167B-638F-4B57-89E3-D7E749451C05}" srcOrd="1" destOrd="0" presId="urn:microsoft.com/office/officeart/2005/8/layout/bProcess3"/>
    <dgm:cxn modelId="{53A92350-DA81-4115-A39C-8151329B1B5C}" srcId="{7A78B8FE-AA34-4CF0-B313-F12526EA3803}" destId="{5DC982D4-E650-4976-B391-5A4EA204FB68}" srcOrd="2" destOrd="0" parTransId="{7361A6B2-2F5D-4AAC-9F00-7EF946C60400}" sibTransId="{D760527D-2207-471B-9BD5-A918E37D1189}"/>
    <dgm:cxn modelId="{D3226C7D-EA0E-4BA7-A700-DF35FA7943E2}" type="presOf" srcId="{881BB5E1-57F4-4FE3-8B55-E93ABB5B7E6F}" destId="{39237A37-AA96-4973-8371-DFC629208039}" srcOrd="0" destOrd="0" presId="urn:microsoft.com/office/officeart/2005/8/layout/bProcess3"/>
    <dgm:cxn modelId="{B942B084-2DC7-4F32-B9BF-8ADA38F95F20}" srcId="{7A78B8FE-AA34-4CF0-B313-F12526EA3803}" destId="{0581AAAE-6E23-4A41-A740-EA766D5DAEA4}" srcOrd="1" destOrd="0" parTransId="{43F81454-AE7A-47D2-8DB1-AA55FF331753}" sibTransId="{45CCBCB3-6497-481E-93F0-0B4AD8632A65}"/>
    <dgm:cxn modelId="{BF70EC87-1BF0-4D70-B67D-D0C0586BBC0F}" type="presOf" srcId="{94E559D9-7732-4E7C-A325-6D3FA44562BE}" destId="{A168DD9E-ED7C-4572-B3A7-2E655A74D79B}" srcOrd="0" destOrd="0" presId="urn:microsoft.com/office/officeart/2005/8/layout/bProcess3"/>
    <dgm:cxn modelId="{E17A4788-300A-4FE3-8B67-D6E9361D3A11}" type="presOf" srcId="{5DC982D4-E650-4976-B391-5A4EA204FB68}" destId="{CEA37030-2E73-45D0-A0E1-6F72EA29E1CB}" srcOrd="0" destOrd="0" presId="urn:microsoft.com/office/officeart/2005/8/layout/bProcess3"/>
    <dgm:cxn modelId="{B18A568C-7CD1-46E7-B19D-E642D29B56CF}" type="presOf" srcId="{5D59700B-6CE5-4052-BBBC-E41270ABD80D}" destId="{AFBDE428-58D0-48FB-9792-14BC4B9A02FE}" srcOrd="0" destOrd="0" presId="urn:microsoft.com/office/officeart/2005/8/layout/bProcess3"/>
    <dgm:cxn modelId="{AB7ABCB2-C29D-4EEC-A1D4-33383BA7A3AE}" srcId="{7A78B8FE-AA34-4CF0-B313-F12526EA3803}" destId="{AAD1CA6C-D2DE-462E-9C13-1292DBA1B7E2}" srcOrd="3" destOrd="0" parTransId="{8C9207AF-5D01-4CB4-97C0-32E0E3972CE0}" sibTransId="{94E559D9-7732-4E7C-A325-6D3FA44562BE}"/>
    <dgm:cxn modelId="{D4DFA8B6-7A6D-4C0C-8ECF-8F45F9030ECD}" srcId="{7A78B8FE-AA34-4CF0-B313-F12526EA3803}" destId="{843041D6-A920-40ED-BE79-0D3E3E510381}" srcOrd="5" destOrd="0" parTransId="{484B75A7-2787-4EB5-BC47-CBA5AB62F410}" sibTransId="{5904DC71-41B4-46A9-A4AB-A4FC2B7920C9}"/>
    <dgm:cxn modelId="{B9BF6AB7-A9ED-4063-B76E-A9D58811811C}" srcId="{7A78B8FE-AA34-4CF0-B313-F12526EA3803}" destId="{881BB5E1-57F4-4FE3-8B55-E93ABB5B7E6F}" srcOrd="0" destOrd="0" parTransId="{0AC6EDEC-DDAB-4538-B5FA-8768607C17BB}" sibTransId="{BF3DC38D-65D1-4143-AFAB-CE200005C03C}"/>
    <dgm:cxn modelId="{6AEEC4B7-4E63-48FE-A11E-521BBE41AB6A}" type="presOf" srcId="{039EE8B8-4074-4FB5-BA7D-CD994D55AAEF}" destId="{1C3099E0-0865-40B5-BDF0-0931F53A2256}" srcOrd="0" destOrd="0" presId="urn:microsoft.com/office/officeart/2005/8/layout/bProcess3"/>
    <dgm:cxn modelId="{7DF3DEBD-8264-4383-A44A-6B528785114A}" srcId="{7A78B8FE-AA34-4CF0-B313-F12526EA3803}" destId="{7188D537-0F20-4D25-B5DE-BAD5E49F7376}" srcOrd="4" destOrd="0" parTransId="{EA8E652D-312E-438F-9108-26B1AD69A947}" sibTransId="{5998D50F-EE89-4F98-AAC4-9C36C1250589}"/>
    <dgm:cxn modelId="{B75440BF-C3CA-4B3F-B517-CBED7D17E9E6}" type="presOf" srcId="{AAD1CA6C-D2DE-462E-9C13-1292DBA1B7E2}" destId="{EB07EE77-3152-465D-9307-C30F3AF0BFA8}" srcOrd="0" destOrd="0" presId="urn:microsoft.com/office/officeart/2005/8/layout/bProcess3"/>
    <dgm:cxn modelId="{8584FACA-BF24-4C4F-B419-A7386140E7EB}" srcId="{7A78B8FE-AA34-4CF0-B313-F12526EA3803}" destId="{28464981-EE24-4933-8788-2E63C9C35F74}" srcOrd="7" destOrd="0" parTransId="{E7E88186-7637-472D-A56F-20D4008F4FF3}" sibTransId="{ECC78721-FF19-4453-8DB8-C6B442510366}"/>
    <dgm:cxn modelId="{69DA62DC-BED2-4709-A83A-268B500A4875}" type="presOf" srcId="{28464981-EE24-4933-8788-2E63C9C35F74}" destId="{CA9C4611-91FD-4956-AAF0-A56B57B83E78}" srcOrd="0" destOrd="0" presId="urn:microsoft.com/office/officeart/2005/8/layout/bProcess3"/>
    <dgm:cxn modelId="{04CE2CDE-0214-4901-A376-73C2797D92E4}" type="presOf" srcId="{5904DC71-41B4-46A9-A4AB-A4FC2B7920C9}" destId="{E40D69EC-611D-4481-8502-8CC00844585E}" srcOrd="0" destOrd="0" presId="urn:microsoft.com/office/officeart/2005/8/layout/bProcess3"/>
    <dgm:cxn modelId="{D56B1FE7-870B-4A49-B5C0-33D6687531DB}" type="presOf" srcId="{D760527D-2207-471B-9BD5-A918E37D1189}" destId="{C1E6D0D1-69C9-4842-A4ED-ED5DD8DDD704}" srcOrd="0" destOrd="0" presId="urn:microsoft.com/office/officeart/2005/8/layout/bProcess3"/>
    <dgm:cxn modelId="{13408EE7-CE05-43D3-9477-FE0C38616041}" type="presOf" srcId="{BF3DC38D-65D1-4143-AFAB-CE200005C03C}" destId="{FDB79DBD-BB6F-4B3C-B1EC-899426F52AF3}" srcOrd="0" destOrd="0" presId="urn:microsoft.com/office/officeart/2005/8/layout/bProcess3"/>
    <dgm:cxn modelId="{E0E783ED-4965-4063-A3B0-57B04AC543A9}" type="presOf" srcId="{94E559D9-7732-4E7C-A325-6D3FA44562BE}" destId="{74CDEAF2-F31F-49F5-A515-F326EAA620FD}" srcOrd="1" destOrd="0" presId="urn:microsoft.com/office/officeart/2005/8/layout/bProcess3"/>
    <dgm:cxn modelId="{B65F39F4-E7E1-4E17-A696-C0B0EB524894}" type="presOf" srcId="{45CCBCB3-6497-481E-93F0-0B4AD8632A65}" destId="{11352EF1-61FA-4D1F-B318-8C32A1DDDDD6}" srcOrd="1" destOrd="0" presId="urn:microsoft.com/office/officeart/2005/8/layout/bProcess3"/>
    <dgm:cxn modelId="{216D1FF6-1596-4114-A681-B887BA2AB5CC}" type="presOf" srcId="{45CCBCB3-6497-481E-93F0-0B4AD8632A65}" destId="{01E84B15-B4BB-400D-A9F6-0E4A68827751}" srcOrd="0" destOrd="0" presId="urn:microsoft.com/office/officeart/2005/8/layout/bProcess3"/>
    <dgm:cxn modelId="{6D9002F8-9CB2-4B26-8AD3-69CBCBB0F38D}" type="presOf" srcId="{0581AAAE-6E23-4A41-A740-EA766D5DAEA4}" destId="{6381F3B1-B025-4789-ADC5-9F9D6342D26A}" srcOrd="0" destOrd="0" presId="urn:microsoft.com/office/officeart/2005/8/layout/bProcess3"/>
    <dgm:cxn modelId="{49EFCC64-DBAD-4BF9-869C-2926ABF27015}" type="presParOf" srcId="{C3B67D5F-3173-45F5-BD91-90B62E3EA88B}" destId="{39237A37-AA96-4973-8371-DFC629208039}" srcOrd="0" destOrd="0" presId="urn:microsoft.com/office/officeart/2005/8/layout/bProcess3"/>
    <dgm:cxn modelId="{0022CE60-1BD8-4D1D-BA75-DDFD943A22A0}" type="presParOf" srcId="{C3B67D5F-3173-45F5-BD91-90B62E3EA88B}" destId="{FDB79DBD-BB6F-4B3C-B1EC-899426F52AF3}" srcOrd="1" destOrd="0" presId="urn:microsoft.com/office/officeart/2005/8/layout/bProcess3"/>
    <dgm:cxn modelId="{4AA34D87-CFE8-44A0-A181-B923B76F84D0}" type="presParOf" srcId="{FDB79DBD-BB6F-4B3C-B1EC-899426F52AF3}" destId="{64214BAE-F72D-4129-A306-E6140395F871}" srcOrd="0" destOrd="0" presId="urn:microsoft.com/office/officeart/2005/8/layout/bProcess3"/>
    <dgm:cxn modelId="{ABE2906D-893D-433E-9F88-433A29B39EAA}" type="presParOf" srcId="{C3B67D5F-3173-45F5-BD91-90B62E3EA88B}" destId="{6381F3B1-B025-4789-ADC5-9F9D6342D26A}" srcOrd="2" destOrd="0" presId="urn:microsoft.com/office/officeart/2005/8/layout/bProcess3"/>
    <dgm:cxn modelId="{F0162CC5-7076-4CED-8292-CAC727949FCE}" type="presParOf" srcId="{C3B67D5F-3173-45F5-BD91-90B62E3EA88B}" destId="{01E84B15-B4BB-400D-A9F6-0E4A68827751}" srcOrd="3" destOrd="0" presId="urn:microsoft.com/office/officeart/2005/8/layout/bProcess3"/>
    <dgm:cxn modelId="{DC5EDD3C-40A1-4C18-8159-13E0B080F040}" type="presParOf" srcId="{01E84B15-B4BB-400D-A9F6-0E4A68827751}" destId="{11352EF1-61FA-4D1F-B318-8C32A1DDDDD6}" srcOrd="0" destOrd="0" presId="urn:microsoft.com/office/officeart/2005/8/layout/bProcess3"/>
    <dgm:cxn modelId="{377B868F-F4B0-4F6F-B695-73787CDF7FC0}" type="presParOf" srcId="{C3B67D5F-3173-45F5-BD91-90B62E3EA88B}" destId="{CEA37030-2E73-45D0-A0E1-6F72EA29E1CB}" srcOrd="4" destOrd="0" presId="urn:microsoft.com/office/officeart/2005/8/layout/bProcess3"/>
    <dgm:cxn modelId="{8024FBAF-4D04-4DDB-AFBA-47DE98013CEE}" type="presParOf" srcId="{C3B67D5F-3173-45F5-BD91-90B62E3EA88B}" destId="{C1E6D0D1-69C9-4842-A4ED-ED5DD8DDD704}" srcOrd="5" destOrd="0" presId="urn:microsoft.com/office/officeart/2005/8/layout/bProcess3"/>
    <dgm:cxn modelId="{A9F5BDFF-529D-4BB4-B737-833244377420}" type="presParOf" srcId="{C1E6D0D1-69C9-4842-A4ED-ED5DD8DDD704}" destId="{0C99644B-3471-45E7-A61A-9975746E839D}" srcOrd="0" destOrd="0" presId="urn:microsoft.com/office/officeart/2005/8/layout/bProcess3"/>
    <dgm:cxn modelId="{701A87DD-A31E-47BA-BA0A-6A830C3BDC9E}" type="presParOf" srcId="{C3B67D5F-3173-45F5-BD91-90B62E3EA88B}" destId="{EB07EE77-3152-465D-9307-C30F3AF0BFA8}" srcOrd="6" destOrd="0" presId="urn:microsoft.com/office/officeart/2005/8/layout/bProcess3"/>
    <dgm:cxn modelId="{5D6835BC-7365-40EC-B85D-D04E0017CAFC}" type="presParOf" srcId="{C3B67D5F-3173-45F5-BD91-90B62E3EA88B}" destId="{A168DD9E-ED7C-4572-B3A7-2E655A74D79B}" srcOrd="7" destOrd="0" presId="urn:microsoft.com/office/officeart/2005/8/layout/bProcess3"/>
    <dgm:cxn modelId="{8CD6D383-E7C2-44C2-B527-66913FEFD3CF}" type="presParOf" srcId="{A168DD9E-ED7C-4572-B3A7-2E655A74D79B}" destId="{74CDEAF2-F31F-49F5-A515-F326EAA620FD}" srcOrd="0" destOrd="0" presId="urn:microsoft.com/office/officeart/2005/8/layout/bProcess3"/>
    <dgm:cxn modelId="{819F033C-881F-4371-9082-98E4C9750BFE}" type="presParOf" srcId="{C3B67D5F-3173-45F5-BD91-90B62E3EA88B}" destId="{FCDD9AAB-1634-40CA-BC01-A7B8A450CE73}" srcOrd="8" destOrd="0" presId="urn:microsoft.com/office/officeart/2005/8/layout/bProcess3"/>
    <dgm:cxn modelId="{80293214-9FA6-478F-BB3B-713DE226B10A}" type="presParOf" srcId="{C3B67D5F-3173-45F5-BD91-90B62E3EA88B}" destId="{EC8E615D-075B-4157-8A6F-A2E3B893E7C6}" srcOrd="9" destOrd="0" presId="urn:microsoft.com/office/officeart/2005/8/layout/bProcess3"/>
    <dgm:cxn modelId="{C007CAE7-69ED-4BE9-A980-789A0C84FF3A}" type="presParOf" srcId="{EC8E615D-075B-4157-8A6F-A2E3B893E7C6}" destId="{17CD167B-638F-4B57-89E3-D7E749451C05}" srcOrd="0" destOrd="0" presId="urn:microsoft.com/office/officeart/2005/8/layout/bProcess3"/>
    <dgm:cxn modelId="{6A2BACE5-7169-4F1B-A405-669639D18299}" type="presParOf" srcId="{C3B67D5F-3173-45F5-BD91-90B62E3EA88B}" destId="{669DC487-FEAA-4465-A7FC-E685C3E16E27}" srcOrd="10" destOrd="0" presId="urn:microsoft.com/office/officeart/2005/8/layout/bProcess3"/>
    <dgm:cxn modelId="{F464F8B7-EC9E-4D9B-9B01-DBAB067A5E43}" type="presParOf" srcId="{C3B67D5F-3173-45F5-BD91-90B62E3EA88B}" destId="{E40D69EC-611D-4481-8502-8CC00844585E}" srcOrd="11" destOrd="0" presId="urn:microsoft.com/office/officeart/2005/8/layout/bProcess3"/>
    <dgm:cxn modelId="{4697DCB1-AEBB-4487-BD01-0F73BA46C5E3}" type="presParOf" srcId="{E40D69EC-611D-4481-8502-8CC00844585E}" destId="{DEB97F0C-7227-4B48-879C-0E9EEF616EC8}" srcOrd="0" destOrd="0" presId="urn:microsoft.com/office/officeart/2005/8/layout/bProcess3"/>
    <dgm:cxn modelId="{1D40324F-653A-483D-A480-1D0AE327E381}" type="presParOf" srcId="{C3B67D5F-3173-45F5-BD91-90B62E3EA88B}" destId="{AFBDE428-58D0-48FB-9792-14BC4B9A02FE}" srcOrd="12" destOrd="0" presId="urn:microsoft.com/office/officeart/2005/8/layout/bProcess3"/>
    <dgm:cxn modelId="{CE51325E-A9C4-475C-8159-C25B1802A655}" type="presParOf" srcId="{C3B67D5F-3173-45F5-BD91-90B62E3EA88B}" destId="{1C3099E0-0865-40B5-BDF0-0931F53A2256}" srcOrd="13" destOrd="0" presId="urn:microsoft.com/office/officeart/2005/8/layout/bProcess3"/>
    <dgm:cxn modelId="{CDB57AD6-6F5F-4784-9ACD-AE04D4176AB1}" type="presParOf" srcId="{1C3099E0-0865-40B5-BDF0-0931F53A2256}" destId="{06553B3D-0A9C-4CB9-B0FB-7F964052B498}" srcOrd="0" destOrd="0" presId="urn:microsoft.com/office/officeart/2005/8/layout/bProcess3"/>
    <dgm:cxn modelId="{CFEEAAAD-9C49-4B41-B655-CD9E02EF8887}" type="presParOf" srcId="{C3B67D5F-3173-45F5-BD91-90B62E3EA88B}" destId="{CA9C4611-91FD-4956-AAF0-A56B57B83E78}"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1B7DD-E035-49F2-A106-3F8B07E683EE}">
      <dsp:nvSpPr>
        <dsp:cNvPr id="0" name=""/>
        <dsp:cNvSpPr/>
      </dsp:nvSpPr>
      <dsp:spPr>
        <a:xfrm>
          <a:off x="945175" y="0"/>
          <a:ext cx="6339249" cy="32765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2AC057-216C-4A9F-9EBA-3F779599E2F1}">
      <dsp:nvSpPr>
        <dsp:cNvPr id="0" name=""/>
        <dsp:cNvSpPr/>
      </dsp:nvSpPr>
      <dsp:spPr>
        <a:xfrm>
          <a:off x="2712415" y="1785746"/>
          <a:ext cx="183489" cy="1834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E75B01-8D13-4C03-9047-461799126F36}">
      <dsp:nvSpPr>
        <dsp:cNvPr id="0" name=""/>
        <dsp:cNvSpPr/>
      </dsp:nvSpPr>
      <dsp:spPr>
        <a:xfrm>
          <a:off x="2828422" y="1877491"/>
          <a:ext cx="2948582" cy="1399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227"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t>Pre-Employment Transition Services (Pre-ETS)	</a:t>
          </a:r>
        </a:p>
      </dsp:txBody>
      <dsp:txXfrm>
        <a:off x="2828422" y="1877491"/>
        <a:ext cx="2948582" cy="1399107"/>
      </dsp:txXfrm>
    </dsp:sp>
    <dsp:sp modelId="{02BD218E-0CC6-48F2-B703-AA199DACC51D}">
      <dsp:nvSpPr>
        <dsp:cNvPr id="0" name=""/>
        <dsp:cNvSpPr/>
      </dsp:nvSpPr>
      <dsp:spPr>
        <a:xfrm>
          <a:off x="4396434" y="943510"/>
          <a:ext cx="327966" cy="3279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7F084-2C40-4A54-9C6F-64668B1CF654}">
      <dsp:nvSpPr>
        <dsp:cNvPr id="0" name=""/>
        <dsp:cNvSpPr/>
      </dsp:nvSpPr>
      <dsp:spPr>
        <a:xfrm>
          <a:off x="4678987" y="1295389"/>
          <a:ext cx="3380231" cy="125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75"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t>Vocational Rehabilitation (VR)</a:t>
          </a:r>
        </a:p>
      </dsp:txBody>
      <dsp:txXfrm>
        <a:off x="4678987" y="1295389"/>
        <a:ext cx="3380231" cy="1254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D1584-0A3D-402A-82F8-9D930643A295}">
      <dsp:nvSpPr>
        <dsp:cNvPr id="0" name=""/>
        <dsp:cNvSpPr/>
      </dsp:nvSpPr>
      <dsp:spPr>
        <a:xfrm>
          <a:off x="712812" y="778796"/>
          <a:ext cx="2604897" cy="90464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25EACD-7A8D-4E2F-90A9-CD9576C73AFB}">
      <dsp:nvSpPr>
        <dsp:cNvPr id="0" name=""/>
        <dsp:cNvSpPr/>
      </dsp:nvSpPr>
      <dsp:spPr>
        <a:xfrm>
          <a:off x="1766887" y="2993968"/>
          <a:ext cx="504825" cy="323088"/>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9AEB19-5485-436C-A991-042AA6470E85}">
      <dsp:nvSpPr>
        <dsp:cNvPr id="0" name=""/>
        <dsp:cNvSpPr/>
      </dsp:nvSpPr>
      <dsp:spPr>
        <a:xfrm>
          <a:off x="807719" y="3252438"/>
          <a:ext cx="2423160" cy="605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Feasible Career Goals</a:t>
          </a:r>
        </a:p>
      </dsp:txBody>
      <dsp:txXfrm>
        <a:off x="807719" y="3252438"/>
        <a:ext cx="2423160" cy="605790"/>
      </dsp:txXfrm>
    </dsp:sp>
    <dsp:sp modelId="{113323D7-9DFA-4E31-BAB0-8CB6C89F3994}">
      <dsp:nvSpPr>
        <dsp:cNvPr id="0" name=""/>
        <dsp:cNvSpPr/>
      </dsp:nvSpPr>
      <dsp:spPr>
        <a:xfrm>
          <a:off x="1659864" y="1753310"/>
          <a:ext cx="908685" cy="9086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Labor Market</a:t>
          </a:r>
        </a:p>
      </dsp:txBody>
      <dsp:txXfrm>
        <a:off x="1792938" y="1886384"/>
        <a:ext cx="642537" cy="642537"/>
      </dsp:txXfrm>
    </dsp:sp>
    <dsp:sp modelId="{FE095C85-38D0-4998-B91C-460E91002F9B}">
      <dsp:nvSpPr>
        <dsp:cNvPr id="0" name=""/>
        <dsp:cNvSpPr/>
      </dsp:nvSpPr>
      <dsp:spPr>
        <a:xfrm>
          <a:off x="1009649" y="1071594"/>
          <a:ext cx="908685" cy="9086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Interests</a:t>
          </a:r>
        </a:p>
      </dsp:txBody>
      <dsp:txXfrm>
        <a:off x="1142723" y="1204668"/>
        <a:ext cx="642537" cy="642537"/>
      </dsp:txXfrm>
    </dsp:sp>
    <dsp:sp modelId="{E9F0ABFD-70F8-4A1A-8BA7-BAB8E7A61D97}">
      <dsp:nvSpPr>
        <dsp:cNvPr id="0" name=""/>
        <dsp:cNvSpPr/>
      </dsp:nvSpPr>
      <dsp:spPr>
        <a:xfrm>
          <a:off x="1938528" y="851894"/>
          <a:ext cx="908685" cy="9086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Skills and Abilities</a:t>
          </a:r>
        </a:p>
      </dsp:txBody>
      <dsp:txXfrm>
        <a:off x="2071602" y="984968"/>
        <a:ext cx="642537" cy="642537"/>
      </dsp:txXfrm>
    </dsp:sp>
    <dsp:sp modelId="{F124386E-E66F-44AC-BC51-CD445BAC5BBD}">
      <dsp:nvSpPr>
        <dsp:cNvPr id="0" name=""/>
        <dsp:cNvSpPr/>
      </dsp:nvSpPr>
      <dsp:spPr>
        <a:xfrm>
          <a:off x="605789" y="667734"/>
          <a:ext cx="2827020" cy="2261616"/>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79DBD-BB6F-4B3C-B1EC-899426F52AF3}">
      <dsp:nvSpPr>
        <dsp:cNvPr id="0" name=""/>
        <dsp:cNvSpPr/>
      </dsp:nvSpPr>
      <dsp:spPr>
        <a:xfrm>
          <a:off x="2759812" y="484786"/>
          <a:ext cx="375677" cy="91440"/>
        </a:xfrm>
        <a:custGeom>
          <a:avLst/>
          <a:gdLst/>
          <a:ahLst/>
          <a:cxnLst/>
          <a:rect l="0" t="0" r="0" b="0"/>
          <a:pathLst>
            <a:path>
              <a:moveTo>
                <a:pt x="0" y="45720"/>
              </a:moveTo>
              <a:lnTo>
                <a:pt x="375677"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37494" y="528475"/>
        <a:ext cx="20313" cy="4062"/>
      </dsp:txXfrm>
    </dsp:sp>
    <dsp:sp modelId="{39237A37-AA96-4973-8371-DFC629208039}">
      <dsp:nvSpPr>
        <dsp:cNvPr id="0" name=""/>
        <dsp:cNvSpPr/>
      </dsp:nvSpPr>
      <dsp:spPr>
        <a:xfrm>
          <a:off x="995190" y="579"/>
          <a:ext cx="1766422" cy="105985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Referral</a:t>
          </a:r>
        </a:p>
      </dsp:txBody>
      <dsp:txXfrm>
        <a:off x="995190" y="579"/>
        <a:ext cx="1766422" cy="1059853"/>
      </dsp:txXfrm>
    </dsp:sp>
    <dsp:sp modelId="{01E84B15-B4BB-400D-A9F6-0E4A68827751}">
      <dsp:nvSpPr>
        <dsp:cNvPr id="0" name=""/>
        <dsp:cNvSpPr/>
      </dsp:nvSpPr>
      <dsp:spPr>
        <a:xfrm>
          <a:off x="4932512" y="484786"/>
          <a:ext cx="375677" cy="91440"/>
        </a:xfrm>
        <a:custGeom>
          <a:avLst/>
          <a:gdLst/>
          <a:ahLst/>
          <a:cxnLst/>
          <a:rect l="0" t="0" r="0" b="0"/>
          <a:pathLst>
            <a:path>
              <a:moveTo>
                <a:pt x="0" y="45720"/>
              </a:moveTo>
              <a:lnTo>
                <a:pt x="375677" y="45720"/>
              </a:lnTo>
            </a:path>
          </a:pathLst>
        </a:custGeom>
        <a:noFill/>
        <a:ln w="9525" cap="flat" cmpd="sng" algn="ctr">
          <a:solidFill>
            <a:schemeClr val="accent4">
              <a:hueOff val="-744128"/>
              <a:satOff val="4483"/>
              <a:lumOff val="35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10194" y="528475"/>
        <a:ext cx="20313" cy="4062"/>
      </dsp:txXfrm>
    </dsp:sp>
    <dsp:sp modelId="{6381F3B1-B025-4789-ADC5-9F9D6342D26A}">
      <dsp:nvSpPr>
        <dsp:cNvPr id="0" name=""/>
        <dsp:cNvSpPr/>
      </dsp:nvSpPr>
      <dsp:spPr>
        <a:xfrm>
          <a:off x="3167890" y="579"/>
          <a:ext cx="1766422" cy="1059853"/>
        </a:xfrm>
        <a:prstGeom prst="rect">
          <a:avLst/>
        </a:prstGeom>
        <a:solidFill>
          <a:schemeClr val="accent4">
            <a:hueOff val="-637824"/>
            <a:satOff val="3843"/>
            <a:lumOff val="3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Intake</a:t>
          </a:r>
        </a:p>
      </dsp:txBody>
      <dsp:txXfrm>
        <a:off x="3167890" y="579"/>
        <a:ext cx="1766422" cy="1059853"/>
      </dsp:txXfrm>
    </dsp:sp>
    <dsp:sp modelId="{C1E6D0D1-69C9-4842-A4ED-ED5DD8DDD704}">
      <dsp:nvSpPr>
        <dsp:cNvPr id="0" name=""/>
        <dsp:cNvSpPr/>
      </dsp:nvSpPr>
      <dsp:spPr>
        <a:xfrm>
          <a:off x="1878401" y="1058633"/>
          <a:ext cx="4345399" cy="375677"/>
        </a:xfrm>
        <a:custGeom>
          <a:avLst/>
          <a:gdLst/>
          <a:ahLst/>
          <a:cxnLst/>
          <a:rect l="0" t="0" r="0" b="0"/>
          <a:pathLst>
            <a:path>
              <a:moveTo>
                <a:pt x="4345399" y="0"/>
              </a:moveTo>
              <a:lnTo>
                <a:pt x="4345399" y="204938"/>
              </a:lnTo>
              <a:lnTo>
                <a:pt x="0" y="204938"/>
              </a:lnTo>
              <a:lnTo>
                <a:pt x="0" y="375677"/>
              </a:lnTo>
            </a:path>
          </a:pathLst>
        </a:custGeom>
        <a:noFill/>
        <a:ln w="9525" cap="flat" cmpd="sng" algn="ctr">
          <a:solidFill>
            <a:schemeClr val="accent4">
              <a:hueOff val="-1488257"/>
              <a:satOff val="8966"/>
              <a:lumOff val="71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41992" y="1244440"/>
        <a:ext cx="218217" cy="4062"/>
      </dsp:txXfrm>
    </dsp:sp>
    <dsp:sp modelId="{CEA37030-2E73-45D0-A0E1-6F72EA29E1CB}">
      <dsp:nvSpPr>
        <dsp:cNvPr id="0" name=""/>
        <dsp:cNvSpPr/>
      </dsp:nvSpPr>
      <dsp:spPr>
        <a:xfrm>
          <a:off x="5340590" y="579"/>
          <a:ext cx="1766422" cy="1059853"/>
        </a:xfrm>
        <a:prstGeom prst="rect">
          <a:avLst/>
        </a:prstGeom>
        <a:solidFill>
          <a:schemeClr val="accent4">
            <a:hueOff val="-1275649"/>
            <a:satOff val="7685"/>
            <a:lumOff val="6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Eligibility Determination</a:t>
          </a:r>
        </a:p>
      </dsp:txBody>
      <dsp:txXfrm>
        <a:off x="5340590" y="579"/>
        <a:ext cx="1766422" cy="1059853"/>
      </dsp:txXfrm>
    </dsp:sp>
    <dsp:sp modelId="{A168DD9E-ED7C-4572-B3A7-2E655A74D79B}">
      <dsp:nvSpPr>
        <dsp:cNvPr id="0" name=""/>
        <dsp:cNvSpPr/>
      </dsp:nvSpPr>
      <dsp:spPr>
        <a:xfrm>
          <a:off x="2759812" y="1950917"/>
          <a:ext cx="375677" cy="91440"/>
        </a:xfrm>
        <a:custGeom>
          <a:avLst/>
          <a:gdLst/>
          <a:ahLst/>
          <a:cxnLst/>
          <a:rect l="0" t="0" r="0" b="0"/>
          <a:pathLst>
            <a:path>
              <a:moveTo>
                <a:pt x="0" y="45720"/>
              </a:moveTo>
              <a:lnTo>
                <a:pt x="375677" y="45720"/>
              </a:lnTo>
            </a:path>
          </a:pathLst>
        </a:custGeom>
        <a:noFill/>
        <a:ln w="9525" cap="flat" cmpd="sng" algn="ctr">
          <a:solidFill>
            <a:schemeClr val="accent4">
              <a:hueOff val="-2232385"/>
              <a:satOff val="13449"/>
              <a:lumOff val="107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37494" y="1994606"/>
        <a:ext cx="20313" cy="4062"/>
      </dsp:txXfrm>
    </dsp:sp>
    <dsp:sp modelId="{EB07EE77-3152-465D-9307-C30F3AF0BFA8}">
      <dsp:nvSpPr>
        <dsp:cNvPr id="0" name=""/>
        <dsp:cNvSpPr/>
      </dsp:nvSpPr>
      <dsp:spPr>
        <a:xfrm>
          <a:off x="995190" y="1466710"/>
          <a:ext cx="1766422" cy="1059853"/>
        </a:xfrm>
        <a:prstGeom prst="rect">
          <a:avLst/>
        </a:prstGeom>
        <a:solidFill>
          <a:schemeClr val="accent4">
            <a:hueOff val="-1913473"/>
            <a:satOff val="11528"/>
            <a:lumOff val="9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Order of Selection</a:t>
          </a:r>
        </a:p>
      </dsp:txBody>
      <dsp:txXfrm>
        <a:off x="995190" y="1466710"/>
        <a:ext cx="1766422" cy="1059853"/>
      </dsp:txXfrm>
    </dsp:sp>
    <dsp:sp modelId="{EC8E615D-075B-4157-8A6F-A2E3B893E7C6}">
      <dsp:nvSpPr>
        <dsp:cNvPr id="0" name=""/>
        <dsp:cNvSpPr/>
      </dsp:nvSpPr>
      <dsp:spPr>
        <a:xfrm>
          <a:off x="4932512" y="1950917"/>
          <a:ext cx="375677" cy="91440"/>
        </a:xfrm>
        <a:custGeom>
          <a:avLst/>
          <a:gdLst/>
          <a:ahLst/>
          <a:cxnLst/>
          <a:rect l="0" t="0" r="0" b="0"/>
          <a:pathLst>
            <a:path>
              <a:moveTo>
                <a:pt x="0" y="45720"/>
              </a:moveTo>
              <a:lnTo>
                <a:pt x="375677" y="45720"/>
              </a:lnTo>
            </a:path>
          </a:pathLst>
        </a:custGeom>
        <a:noFill/>
        <a:ln w="9525" cap="flat" cmpd="sng" algn="ctr">
          <a:solidFill>
            <a:schemeClr val="accent4">
              <a:hueOff val="-2976513"/>
              <a:satOff val="17933"/>
              <a:lumOff val="143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10194" y="1994606"/>
        <a:ext cx="20313" cy="4062"/>
      </dsp:txXfrm>
    </dsp:sp>
    <dsp:sp modelId="{FCDD9AAB-1634-40CA-BC01-A7B8A450CE73}">
      <dsp:nvSpPr>
        <dsp:cNvPr id="0" name=""/>
        <dsp:cNvSpPr/>
      </dsp:nvSpPr>
      <dsp:spPr>
        <a:xfrm>
          <a:off x="3167890" y="1466710"/>
          <a:ext cx="1766422" cy="1059853"/>
        </a:xfrm>
        <a:prstGeom prst="rect">
          <a:avLst/>
        </a:prstGeom>
        <a:solidFill>
          <a:schemeClr val="accent4">
            <a:hueOff val="-2551297"/>
            <a:satOff val="15371"/>
            <a:lumOff val="12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Individualized Plan for Employment</a:t>
          </a:r>
        </a:p>
      </dsp:txBody>
      <dsp:txXfrm>
        <a:off x="3167890" y="1466710"/>
        <a:ext cx="1766422" cy="1059853"/>
      </dsp:txXfrm>
    </dsp:sp>
    <dsp:sp modelId="{E40D69EC-611D-4481-8502-8CC00844585E}">
      <dsp:nvSpPr>
        <dsp:cNvPr id="0" name=""/>
        <dsp:cNvSpPr/>
      </dsp:nvSpPr>
      <dsp:spPr>
        <a:xfrm>
          <a:off x="1878401" y="2524764"/>
          <a:ext cx="4345399" cy="375677"/>
        </a:xfrm>
        <a:custGeom>
          <a:avLst/>
          <a:gdLst/>
          <a:ahLst/>
          <a:cxnLst/>
          <a:rect l="0" t="0" r="0" b="0"/>
          <a:pathLst>
            <a:path>
              <a:moveTo>
                <a:pt x="4345399" y="0"/>
              </a:moveTo>
              <a:lnTo>
                <a:pt x="4345399" y="204938"/>
              </a:lnTo>
              <a:lnTo>
                <a:pt x="0" y="204938"/>
              </a:lnTo>
              <a:lnTo>
                <a:pt x="0" y="375677"/>
              </a:lnTo>
            </a:path>
          </a:pathLst>
        </a:custGeom>
        <a:noFill/>
        <a:ln w="9525" cap="flat" cmpd="sng" algn="ctr">
          <a:solidFill>
            <a:schemeClr val="accent4">
              <a:hueOff val="-3720641"/>
              <a:satOff val="22416"/>
              <a:lumOff val="179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41992" y="2710571"/>
        <a:ext cx="218217" cy="4062"/>
      </dsp:txXfrm>
    </dsp:sp>
    <dsp:sp modelId="{669DC487-FEAA-4465-A7FC-E685C3E16E27}">
      <dsp:nvSpPr>
        <dsp:cNvPr id="0" name=""/>
        <dsp:cNvSpPr/>
      </dsp:nvSpPr>
      <dsp:spPr>
        <a:xfrm>
          <a:off x="5340590" y="1466710"/>
          <a:ext cx="1766422" cy="1059853"/>
        </a:xfrm>
        <a:prstGeom prst="rect">
          <a:avLst/>
        </a:prstGeom>
        <a:solidFill>
          <a:schemeClr val="accent4">
            <a:hueOff val="-3189121"/>
            <a:satOff val="19214"/>
            <a:lumOff val="15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Services</a:t>
          </a:r>
        </a:p>
      </dsp:txBody>
      <dsp:txXfrm>
        <a:off x="5340590" y="1466710"/>
        <a:ext cx="1766422" cy="1059853"/>
      </dsp:txXfrm>
    </dsp:sp>
    <dsp:sp modelId="{1C3099E0-0865-40B5-BDF0-0931F53A2256}">
      <dsp:nvSpPr>
        <dsp:cNvPr id="0" name=""/>
        <dsp:cNvSpPr/>
      </dsp:nvSpPr>
      <dsp:spPr>
        <a:xfrm>
          <a:off x="2759812" y="3417048"/>
          <a:ext cx="375677" cy="91440"/>
        </a:xfrm>
        <a:custGeom>
          <a:avLst/>
          <a:gdLst/>
          <a:ahLst/>
          <a:cxnLst/>
          <a:rect l="0" t="0" r="0" b="0"/>
          <a:pathLst>
            <a:path>
              <a:moveTo>
                <a:pt x="0" y="45720"/>
              </a:moveTo>
              <a:lnTo>
                <a:pt x="375677" y="45720"/>
              </a:lnTo>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37494" y="3460736"/>
        <a:ext cx="20313" cy="4062"/>
      </dsp:txXfrm>
    </dsp:sp>
    <dsp:sp modelId="{AFBDE428-58D0-48FB-9792-14BC4B9A02FE}">
      <dsp:nvSpPr>
        <dsp:cNvPr id="0" name=""/>
        <dsp:cNvSpPr/>
      </dsp:nvSpPr>
      <dsp:spPr>
        <a:xfrm>
          <a:off x="995190" y="2932841"/>
          <a:ext cx="1766422" cy="1059853"/>
        </a:xfrm>
        <a:prstGeom prst="rect">
          <a:avLst/>
        </a:prstGeom>
        <a:solidFill>
          <a:schemeClr val="accent4">
            <a:hueOff val="-3826945"/>
            <a:satOff val="23056"/>
            <a:lumOff val="18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Competitive Integrated Employment</a:t>
          </a:r>
        </a:p>
      </dsp:txBody>
      <dsp:txXfrm>
        <a:off x="995190" y="2932841"/>
        <a:ext cx="1766422" cy="1059853"/>
      </dsp:txXfrm>
    </dsp:sp>
    <dsp:sp modelId="{CA9C4611-91FD-4956-AAF0-A56B57B83E78}">
      <dsp:nvSpPr>
        <dsp:cNvPr id="0" name=""/>
        <dsp:cNvSpPr/>
      </dsp:nvSpPr>
      <dsp:spPr>
        <a:xfrm>
          <a:off x="3167890" y="2932841"/>
          <a:ext cx="1766422" cy="1059853"/>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Closure</a:t>
          </a:r>
        </a:p>
      </dsp:txBody>
      <dsp:txXfrm>
        <a:off x="3167890" y="2932841"/>
        <a:ext cx="1766422" cy="105985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169F80-2CEE-429E-A5B1-A3D77F3E83E6}" type="datetimeFigureOut">
              <a:rPr lang="en-US" smtClean="0"/>
              <a:t>5/2/2023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8D39F-DA68-4F09-AC98-FE3995BEE4F9}" type="slidenum">
              <a:rPr lang="en-US" smtClean="0"/>
              <a:t>‹#›</a:t>
            </a:fld>
            <a:endParaRPr lang="en-US"/>
          </a:p>
        </p:txBody>
      </p:sp>
    </p:spTree>
    <p:extLst>
      <p:ext uri="{BB962C8B-B14F-4D97-AF65-F5344CB8AC3E}">
        <p14:creationId xmlns:p14="http://schemas.microsoft.com/office/powerpoint/2010/main" val="88341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Division of Rehabilitative Services provides services on a continuum.  Previously, DRS only provided Vocational Rehabilitation services to individuals with disabilities.  The VR Program is an eligibility program.</a:t>
            </a:r>
          </a:p>
          <a:p>
            <a:endParaRPr lang="en-US" baseline="0" dirty="0"/>
          </a:p>
          <a:p>
            <a:r>
              <a:rPr lang="en-US" baseline="0" dirty="0"/>
              <a:t>Why is there a need for these types of programs?</a:t>
            </a:r>
          </a:p>
          <a:p>
            <a:r>
              <a:rPr lang="en-US" dirty="0"/>
              <a:t>The Relationship between Poverty and Disability</a:t>
            </a:r>
          </a:p>
          <a:p>
            <a:pPr marL="171450" indent="-171450">
              <a:buFont typeface="Arial" panose="020B0604020202020204" pitchFamily="34" charset="0"/>
              <a:buChar char="•"/>
            </a:pPr>
            <a:r>
              <a:rPr lang="en-US" dirty="0"/>
              <a:t>Poverty rate for people with disabilities is more than twice the poverty rate of those without disabilities.</a:t>
            </a:r>
          </a:p>
          <a:p>
            <a:pPr marL="171450" indent="-171450">
              <a:buFont typeface="Arial" panose="020B0604020202020204" pitchFamily="34" charset="0"/>
              <a:buChar char="•"/>
            </a:pPr>
            <a:r>
              <a:rPr lang="en-US" dirty="0"/>
              <a:t>More than 70% of SSI recipients and 30% of Title II disability beneficiaries have income below federal poverty level.</a:t>
            </a:r>
          </a:p>
          <a:p>
            <a:pPr marL="171450" indent="-171450">
              <a:buFont typeface="Arial" panose="020B0604020202020204" pitchFamily="34" charset="0"/>
              <a:buChar char="•"/>
            </a:pPr>
            <a:r>
              <a:rPr lang="en-US" dirty="0"/>
              <a:t>Only about 13% of Social Security and/or SSI disability beneficiaries earned at least $1,000 in 2011. Those who worked and received benefits averaged $637/month in that year.</a:t>
            </a:r>
          </a:p>
          <a:p>
            <a:pPr marL="171450" indent="-171450">
              <a:buFont typeface="Arial" panose="020B0604020202020204" pitchFamily="34" charset="0"/>
              <a:buChar char="•"/>
            </a:pPr>
            <a:r>
              <a:rPr lang="en-US" dirty="0"/>
              <a:t>VR programming</a:t>
            </a:r>
            <a:r>
              <a:rPr lang="en-US" baseline="0" dirty="0"/>
              <a:t> can</a:t>
            </a:r>
            <a:r>
              <a:rPr lang="en-US" dirty="0"/>
              <a:t> help beneficiaries prepare for employment, get and keep a job leading to greater financial independence. </a:t>
            </a:r>
          </a:p>
        </p:txBody>
      </p:sp>
      <p:sp>
        <p:nvSpPr>
          <p:cNvPr id="4" name="Slide Number Placeholder 3"/>
          <p:cNvSpPr>
            <a:spLocks noGrp="1"/>
          </p:cNvSpPr>
          <p:nvPr>
            <p:ph type="sldNum" sz="quarter" idx="10"/>
          </p:nvPr>
        </p:nvSpPr>
        <p:spPr/>
        <p:txBody>
          <a:bodyPr/>
          <a:lstStyle/>
          <a:p>
            <a:fld id="{6308D39F-DA68-4F09-AC98-FE3995BEE4F9}" type="slidenum">
              <a:rPr lang="en-US" smtClean="0"/>
              <a:t>3</a:t>
            </a:fld>
            <a:endParaRPr lang="en-US"/>
          </a:p>
        </p:txBody>
      </p:sp>
    </p:spTree>
    <p:extLst>
      <p:ext uri="{BB962C8B-B14F-4D97-AF65-F5344CB8AC3E}">
        <p14:creationId xmlns:p14="http://schemas.microsoft.com/office/powerpoint/2010/main" val="1453396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F7833-0D4A-4713-B6D6-3EAB29E34F2F}" type="slidenum">
              <a:rPr lang="en-US" smtClean="0"/>
              <a:t>5</a:t>
            </a:fld>
            <a:endParaRPr lang="en-US"/>
          </a:p>
        </p:txBody>
      </p:sp>
    </p:spTree>
    <p:extLst>
      <p:ext uri="{BB962C8B-B14F-4D97-AF65-F5344CB8AC3E}">
        <p14:creationId xmlns:p14="http://schemas.microsoft.com/office/powerpoint/2010/main" val="130763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8D39F-DA68-4F09-AC98-FE3995BEE4F9}" type="slidenum">
              <a:rPr lang="en-US" smtClean="0"/>
              <a:t>14</a:t>
            </a:fld>
            <a:endParaRPr lang="en-US"/>
          </a:p>
        </p:txBody>
      </p:sp>
    </p:spTree>
    <p:extLst>
      <p:ext uri="{BB962C8B-B14F-4D97-AF65-F5344CB8AC3E}">
        <p14:creationId xmlns:p14="http://schemas.microsoft.com/office/powerpoint/2010/main" val="1228893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057400"/>
            <a:ext cx="7772400" cy="838200"/>
          </a:xfrm>
        </p:spPr>
        <p:txBody>
          <a:bodyPr>
            <a:normAutofit/>
          </a:bodyPr>
          <a:lstStyle>
            <a:lvl1pPr>
              <a:defRPr sz="2400" b="1" baseline="0">
                <a:latin typeface="Arial" pitchFamily="34" charset="0"/>
                <a:cs typeface="Arial" pitchFamily="34" charset="0"/>
              </a:defRPr>
            </a:lvl1pPr>
          </a:lstStyle>
          <a:p>
            <a:r>
              <a:rPr lang="en-US" dirty="0"/>
              <a:t>Click to add title or division name</a:t>
            </a:r>
          </a:p>
        </p:txBody>
      </p:sp>
      <p:sp>
        <p:nvSpPr>
          <p:cNvPr id="4" name="Date Placeholder 3"/>
          <p:cNvSpPr>
            <a:spLocks noGrp="1"/>
          </p:cNvSpPr>
          <p:nvPr>
            <p:ph type="dt" sz="half" idx="10"/>
          </p:nvPr>
        </p:nvSpPr>
        <p:spPr/>
        <p:txBody>
          <a:bodyPr/>
          <a:lstStyle/>
          <a:p>
            <a:fld id="{E4529890-E938-4BD5-819A-8699531B905E}"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27DB7-FEA5-482C-910B-F6E54B808780}" type="slidenum">
              <a:rPr lang="en-US" smtClean="0"/>
              <a:pPr/>
              <a:t>‹#›</a:t>
            </a:fld>
            <a:endParaRPr lang="en-US"/>
          </a:p>
        </p:txBody>
      </p:sp>
    </p:spTree>
    <p:extLst>
      <p:ext uri="{BB962C8B-B14F-4D97-AF65-F5344CB8AC3E}">
        <p14:creationId xmlns:p14="http://schemas.microsoft.com/office/powerpoint/2010/main" val="237968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A640DD-C151-439F-9724-78BF8A49A2F1}" type="datetimeFigureOut">
              <a:rPr lang="en-US" smtClean="0"/>
              <a:pPr/>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D764B-A1B5-44A4-AEDC-5735ABCE673A}" type="slidenum">
              <a:rPr lang="en-US" smtClean="0"/>
              <a:pPr/>
              <a:t>‹#›</a:t>
            </a:fld>
            <a:endParaRPr lang="en-US"/>
          </a:p>
        </p:txBody>
      </p:sp>
    </p:spTree>
    <p:extLst>
      <p:ext uri="{BB962C8B-B14F-4D97-AF65-F5344CB8AC3E}">
        <p14:creationId xmlns:p14="http://schemas.microsoft.com/office/powerpoint/2010/main" val="709751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381000"/>
            <a:ext cx="7772400" cy="460375"/>
          </a:xfrm>
        </p:spPr>
        <p:txBody>
          <a:bodyPr anchor="t">
            <a:normAutofit/>
          </a:bodyPr>
          <a:lstStyle>
            <a:lvl1pPr algn="l">
              <a:defRPr sz="1800" b="1">
                <a:latin typeface="Arial" pitchFamily="34" charset="0"/>
                <a:cs typeface="Arial" pitchFamily="34" charset="0"/>
              </a:defRPr>
            </a:lvl1pPr>
          </a:lstStyle>
          <a:p>
            <a:r>
              <a:rPr lang="en-US" dirty="0"/>
              <a:t>Division of Rehabilitative Services</a:t>
            </a:r>
          </a:p>
        </p:txBody>
      </p:sp>
      <p:sp>
        <p:nvSpPr>
          <p:cNvPr id="4" name="Date Placeholder 3"/>
          <p:cNvSpPr>
            <a:spLocks noGrp="1"/>
          </p:cNvSpPr>
          <p:nvPr>
            <p:ph type="dt" sz="half" idx="10"/>
          </p:nvPr>
        </p:nvSpPr>
        <p:spPr/>
        <p:txBody>
          <a:bodyPr/>
          <a:lstStyle/>
          <a:p>
            <a:fld id="{3260A629-DD7D-41AD-ACCD-E67799B731A3}"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5EC19-58CC-4C76-9036-4DDBF4854D4A}" type="slidenum">
              <a:rPr lang="en-US" smtClean="0"/>
              <a:pPr/>
              <a:t>‹#›</a:t>
            </a:fld>
            <a:endParaRPr lang="en-US"/>
          </a:p>
        </p:txBody>
      </p:sp>
    </p:spTree>
    <p:extLst>
      <p:ext uri="{BB962C8B-B14F-4D97-AF65-F5344CB8AC3E}">
        <p14:creationId xmlns:p14="http://schemas.microsoft.com/office/powerpoint/2010/main" val="3403760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60A629-DD7D-41AD-ACCD-E67799B731A3}"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5EC19-58CC-4C76-9036-4DDBF4854D4A}" type="slidenum">
              <a:rPr lang="en-US" smtClean="0"/>
              <a:pPr/>
              <a:t>‹#›</a:t>
            </a:fld>
            <a:endParaRPr lang="en-US"/>
          </a:p>
        </p:txBody>
      </p:sp>
    </p:spTree>
    <p:extLst>
      <p:ext uri="{BB962C8B-B14F-4D97-AF65-F5344CB8AC3E}">
        <p14:creationId xmlns:p14="http://schemas.microsoft.com/office/powerpoint/2010/main" val="1316230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60A629-DD7D-41AD-ACCD-E67799B731A3}"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5EC19-58CC-4C76-9036-4DDBF4854D4A}" type="slidenum">
              <a:rPr lang="en-US" smtClean="0"/>
              <a:pPr/>
              <a:t>‹#›</a:t>
            </a:fld>
            <a:endParaRPr lang="en-US"/>
          </a:p>
        </p:txBody>
      </p:sp>
    </p:spTree>
    <p:extLst>
      <p:ext uri="{BB962C8B-B14F-4D97-AF65-F5344CB8AC3E}">
        <p14:creationId xmlns:p14="http://schemas.microsoft.com/office/powerpoint/2010/main" val="3727314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60A629-DD7D-41AD-ACCD-E67799B731A3}" type="datetimeFigureOut">
              <a:rPr lang="en-US" smtClean="0"/>
              <a:pPr/>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5EC19-58CC-4C76-9036-4DDBF4854D4A}" type="slidenum">
              <a:rPr lang="en-US" smtClean="0"/>
              <a:pPr/>
              <a:t>‹#›</a:t>
            </a:fld>
            <a:endParaRPr lang="en-US"/>
          </a:p>
        </p:txBody>
      </p:sp>
    </p:spTree>
    <p:extLst>
      <p:ext uri="{BB962C8B-B14F-4D97-AF65-F5344CB8AC3E}">
        <p14:creationId xmlns:p14="http://schemas.microsoft.com/office/powerpoint/2010/main" val="1106469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60A629-DD7D-41AD-ACCD-E67799B731A3}" type="datetimeFigureOut">
              <a:rPr lang="en-US" smtClean="0"/>
              <a:pPr/>
              <a:t>5/2/2023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35EC19-58CC-4C76-9036-4DDBF4854D4A}" type="slidenum">
              <a:rPr lang="en-US" smtClean="0"/>
              <a:pPr/>
              <a:t>‹#›</a:t>
            </a:fld>
            <a:endParaRPr lang="en-US"/>
          </a:p>
        </p:txBody>
      </p:sp>
    </p:spTree>
    <p:extLst>
      <p:ext uri="{BB962C8B-B14F-4D97-AF65-F5344CB8AC3E}">
        <p14:creationId xmlns:p14="http://schemas.microsoft.com/office/powerpoint/2010/main" val="1604055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60A629-DD7D-41AD-ACCD-E67799B731A3}" type="datetimeFigureOut">
              <a:rPr lang="en-US" smtClean="0"/>
              <a:pPr/>
              <a:t>5/2/2023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35EC19-58CC-4C76-9036-4DDBF4854D4A}" type="slidenum">
              <a:rPr lang="en-US" smtClean="0"/>
              <a:pPr/>
              <a:t>‹#›</a:t>
            </a:fld>
            <a:endParaRPr lang="en-US"/>
          </a:p>
        </p:txBody>
      </p:sp>
    </p:spTree>
    <p:extLst>
      <p:ext uri="{BB962C8B-B14F-4D97-AF65-F5344CB8AC3E}">
        <p14:creationId xmlns:p14="http://schemas.microsoft.com/office/powerpoint/2010/main" val="3877028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0A629-DD7D-41AD-ACCD-E67799B731A3}" type="datetimeFigureOut">
              <a:rPr lang="en-US" smtClean="0"/>
              <a:pPr/>
              <a:t>5/2/2023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35EC19-58CC-4C76-9036-4DDBF4854D4A}" type="slidenum">
              <a:rPr lang="en-US" smtClean="0"/>
              <a:pPr/>
              <a:t>‹#›</a:t>
            </a:fld>
            <a:endParaRPr lang="en-US"/>
          </a:p>
        </p:txBody>
      </p:sp>
    </p:spTree>
    <p:extLst>
      <p:ext uri="{BB962C8B-B14F-4D97-AF65-F5344CB8AC3E}">
        <p14:creationId xmlns:p14="http://schemas.microsoft.com/office/powerpoint/2010/main" val="2663041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60A629-DD7D-41AD-ACCD-E67799B731A3}" type="datetimeFigureOut">
              <a:rPr lang="en-US" smtClean="0"/>
              <a:pPr/>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5EC19-58CC-4C76-9036-4DDBF4854D4A}" type="slidenum">
              <a:rPr lang="en-US" smtClean="0"/>
              <a:pPr/>
              <a:t>‹#›</a:t>
            </a:fld>
            <a:endParaRPr lang="en-US"/>
          </a:p>
        </p:txBody>
      </p:sp>
    </p:spTree>
    <p:extLst>
      <p:ext uri="{BB962C8B-B14F-4D97-AF65-F5344CB8AC3E}">
        <p14:creationId xmlns:p14="http://schemas.microsoft.com/office/powerpoint/2010/main" val="2098576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60A629-DD7D-41AD-ACCD-E67799B731A3}" type="datetimeFigureOut">
              <a:rPr lang="en-US" smtClean="0"/>
              <a:pPr/>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5EC19-58CC-4C76-9036-4DDBF4854D4A}" type="slidenum">
              <a:rPr lang="en-US" smtClean="0"/>
              <a:pPr/>
              <a:t>‹#›</a:t>
            </a:fld>
            <a:endParaRPr lang="en-US"/>
          </a:p>
        </p:txBody>
      </p:sp>
    </p:spTree>
    <p:extLst>
      <p:ext uri="{BB962C8B-B14F-4D97-AF65-F5344CB8AC3E}">
        <p14:creationId xmlns:p14="http://schemas.microsoft.com/office/powerpoint/2010/main" val="186458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29890-E938-4BD5-819A-8699531B905E}" type="datetimeFigureOut">
              <a:rPr lang="en-US" smtClean="0"/>
              <a:pPr/>
              <a:t>5/2/2023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F27DB7-FEA5-482C-910B-F6E54B808780}" type="slidenum">
              <a:rPr lang="en-US" smtClean="0"/>
              <a:pPr/>
              <a:t>‹#›</a:t>
            </a:fld>
            <a:endParaRPr lang="en-US"/>
          </a:p>
        </p:txBody>
      </p:sp>
    </p:spTree>
    <p:extLst>
      <p:ext uri="{BB962C8B-B14F-4D97-AF65-F5344CB8AC3E}">
        <p14:creationId xmlns:p14="http://schemas.microsoft.com/office/powerpoint/2010/main" val="306470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A640DD-C151-439F-9724-78BF8A49A2F1}"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D764B-A1B5-44A4-AEDC-5735ABCE673A}" type="slidenum">
              <a:rPr lang="en-US" smtClean="0"/>
              <a:pPr/>
              <a:t>‹#›</a:t>
            </a:fld>
            <a:endParaRPr lang="en-US"/>
          </a:p>
        </p:txBody>
      </p:sp>
    </p:spTree>
    <p:extLst>
      <p:ext uri="{BB962C8B-B14F-4D97-AF65-F5344CB8AC3E}">
        <p14:creationId xmlns:p14="http://schemas.microsoft.com/office/powerpoint/2010/main" val="60227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A640DD-C151-439F-9724-78BF8A49A2F1}"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D764B-A1B5-44A4-AEDC-5735ABCE673A}" type="slidenum">
              <a:rPr lang="en-US" smtClean="0"/>
              <a:pPr/>
              <a:t>‹#›</a:t>
            </a:fld>
            <a:endParaRPr lang="en-US"/>
          </a:p>
        </p:txBody>
      </p:sp>
    </p:spTree>
    <p:extLst>
      <p:ext uri="{BB962C8B-B14F-4D97-AF65-F5344CB8AC3E}">
        <p14:creationId xmlns:p14="http://schemas.microsoft.com/office/powerpoint/2010/main" val="3765970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A640DD-C151-439F-9724-78BF8A49A2F1}" type="datetimeFigureOut">
              <a:rPr lang="en-US" smtClean="0"/>
              <a:pPr/>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D764B-A1B5-44A4-AEDC-5735ABCE673A}" type="slidenum">
              <a:rPr lang="en-US" smtClean="0"/>
              <a:pPr/>
              <a:t>‹#›</a:t>
            </a:fld>
            <a:endParaRPr lang="en-US"/>
          </a:p>
        </p:txBody>
      </p:sp>
    </p:spTree>
    <p:extLst>
      <p:ext uri="{BB962C8B-B14F-4D97-AF65-F5344CB8AC3E}">
        <p14:creationId xmlns:p14="http://schemas.microsoft.com/office/powerpoint/2010/main" val="3018652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A640DD-C151-439F-9724-78BF8A49A2F1}" type="datetimeFigureOut">
              <a:rPr lang="en-US" smtClean="0"/>
              <a:pPr/>
              <a:t>5/2/2023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1D764B-A1B5-44A4-AEDC-5735ABCE673A}" type="slidenum">
              <a:rPr lang="en-US" smtClean="0"/>
              <a:pPr/>
              <a:t>‹#›</a:t>
            </a:fld>
            <a:endParaRPr lang="en-US"/>
          </a:p>
        </p:txBody>
      </p:sp>
    </p:spTree>
    <p:extLst>
      <p:ext uri="{BB962C8B-B14F-4D97-AF65-F5344CB8AC3E}">
        <p14:creationId xmlns:p14="http://schemas.microsoft.com/office/powerpoint/2010/main" val="190161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A640DD-C151-439F-9724-78BF8A49A2F1}" type="datetimeFigureOut">
              <a:rPr lang="en-US" smtClean="0"/>
              <a:pPr/>
              <a:t>5/2/2023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1D764B-A1B5-44A4-AEDC-5735ABCE673A}" type="slidenum">
              <a:rPr lang="en-US" smtClean="0"/>
              <a:pPr/>
              <a:t>‹#›</a:t>
            </a:fld>
            <a:endParaRPr lang="en-US"/>
          </a:p>
        </p:txBody>
      </p:sp>
    </p:spTree>
    <p:extLst>
      <p:ext uri="{BB962C8B-B14F-4D97-AF65-F5344CB8AC3E}">
        <p14:creationId xmlns:p14="http://schemas.microsoft.com/office/powerpoint/2010/main" val="3510337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640DD-C151-439F-9724-78BF8A49A2F1}" type="datetimeFigureOut">
              <a:rPr lang="en-US" smtClean="0"/>
              <a:pPr/>
              <a:t>5/2/2023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1D764B-A1B5-44A4-AEDC-5735ABCE673A}" type="slidenum">
              <a:rPr lang="en-US" smtClean="0"/>
              <a:pPr/>
              <a:t>‹#›</a:t>
            </a:fld>
            <a:endParaRPr lang="en-US"/>
          </a:p>
        </p:txBody>
      </p:sp>
    </p:spTree>
    <p:extLst>
      <p:ext uri="{BB962C8B-B14F-4D97-AF65-F5344CB8AC3E}">
        <p14:creationId xmlns:p14="http://schemas.microsoft.com/office/powerpoint/2010/main" val="1470374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A640DD-C151-439F-9724-78BF8A49A2F1}" type="datetimeFigureOut">
              <a:rPr lang="en-US" smtClean="0"/>
              <a:pPr/>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D764B-A1B5-44A4-AEDC-5735ABCE673A}" type="slidenum">
              <a:rPr lang="en-US" smtClean="0"/>
              <a:pPr/>
              <a:t>‹#›</a:t>
            </a:fld>
            <a:endParaRPr lang="en-US"/>
          </a:p>
        </p:txBody>
      </p:sp>
    </p:spTree>
    <p:extLst>
      <p:ext uri="{BB962C8B-B14F-4D97-AF65-F5344CB8AC3E}">
        <p14:creationId xmlns:p14="http://schemas.microsoft.com/office/powerpoint/2010/main" val="655846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2.jp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jpg"/><Relationship Id="rId5" Type="http://schemas.openxmlformats.org/officeDocument/2006/relationships/slideLayout" Target="../slideLayouts/slideLayout15.xml"/><Relationship Id="rId10"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29890-E938-4BD5-819A-8699531B905E}" type="datetimeFigureOut">
              <a:rPr lang="en-US" smtClean="0"/>
              <a:pPr/>
              <a:t>5/2/2023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27DB7-FEA5-482C-910B-F6E54B808780}" type="slidenum">
              <a:rPr lang="en-US" smtClean="0"/>
              <a:pPr/>
              <a:t>‹#›</a:t>
            </a:fld>
            <a:endParaRPr lang="en-US"/>
          </a:p>
        </p:txBody>
      </p:sp>
      <p:pic>
        <p:nvPicPr>
          <p:cNvPr id="13" name="Picture 12" descr="DARS logo. Virginia Department for Agina and Rehabiliative Services. Supporting virginians efforts to secure independence and employoment. photos of three people in work settings. "/>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43033201"/>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640DD-C151-439F-9724-78BF8A49A2F1}" type="datetimeFigureOut">
              <a:rPr lang="en-US" smtClean="0"/>
              <a:pPr/>
              <a:t>5/2/2023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D764B-A1B5-44A4-AEDC-5735ABCE673A}" type="slidenum">
              <a:rPr lang="en-US" smtClean="0"/>
              <a:pPr/>
              <a:t>‹#›</a:t>
            </a:fld>
            <a:endParaRPr lang="en-US"/>
          </a:p>
        </p:txBody>
      </p:sp>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48785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 id="2147483680" r:id="rId7"/>
    <p:sldLayoutId id="2147483681"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0A629-DD7D-41AD-ACCD-E67799B731A3}" type="datetimeFigureOut">
              <a:rPr lang="en-US" smtClean="0"/>
              <a:pPr/>
              <a:t>5/2/2023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5EC19-58CC-4C76-9036-4DDBF4854D4A}" type="slidenum">
              <a:rPr lang="en-US" smtClean="0"/>
              <a:pPr/>
              <a:t>‹#›</a:t>
            </a:fld>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46055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Jennifer.Cattell@dars.virginia.gov" TargetMode="External"/><Relationship Id="rId2" Type="http://schemas.openxmlformats.org/officeDocument/2006/relationships/hyperlink" Target="mailto:Shirley.Pritchett@dars.virginia.gov" TargetMode="External"/><Relationship Id="rId1" Type="http://schemas.openxmlformats.org/officeDocument/2006/relationships/slideLayout" Target="../slideLayouts/slideLayout11.xml"/><Relationship Id="rId4" Type="http://schemas.openxmlformats.org/officeDocument/2006/relationships/hyperlink" Target="https://www.vadars.org/drs/drsoffices.htm#gsc.tab=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371600" y="2209800"/>
            <a:ext cx="6553200" cy="457200"/>
          </a:xfrm>
        </p:spPr>
        <p:txBody>
          <a:bodyPr>
            <a:noAutofit/>
          </a:bodyPr>
          <a:lstStyle/>
          <a:p>
            <a:pPr marL="0" indent="0" algn="ctr">
              <a:buNone/>
            </a:pPr>
            <a:r>
              <a:rPr lang="en-US" sz="1400" dirty="0">
                <a:solidFill>
                  <a:srgbClr val="002060"/>
                </a:solidFill>
                <a:latin typeface="Arial" pitchFamily="34" charset="0"/>
                <a:cs typeface="Arial" pitchFamily="34" charset="0"/>
              </a:rPr>
              <a:t>Jennifer Cattell, MS, CRC</a:t>
            </a:r>
          </a:p>
          <a:p>
            <a:pPr marL="0" indent="0" algn="ctr">
              <a:buNone/>
            </a:pPr>
            <a:r>
              <a:rPr lang="en-US" sz="1400" dirty="0">
                <a:solidFill>
                  <a:srgbClr val="002060"/>
                </a:solidFill>
                <a:latin typeface="Arial" pitchFamily="34" charset="0"/>
                <a:cs typeface="Arial" pitchFamily="34" charset="0"/>
              </a:rPr>
              <a:t>Vocational Rehabilitation Counselor</a:t>
            </a:r>
          </a:p>
          <a:p>
            <a:pPr marL="0" indent="0" algn="ctr">
              <a:buNone/>
            </a:pPr>
            <a:endParaRPr lang="en-US" sz="1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416385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Cost of DARS Services</a:t>
            </a:r>
          </a:p>
        </p:txBody>
      </p:sp>
      <p:sp>
        <p:nvSpPr>
          <p:cNvPr id="3" name="Content Placeholder 2"/>
          <p:cNvSpPr>
            <a:spLocks noGrp="1"/>
          </p:cNvSpPr>
          <p:nvPr>
            <p:ph idx="1"/>
          </p:nvPr>
        </p:nvSpPr>
        <p:spPr>
          <a:xfrm>
            <a:off x="457200" y="1600201"/>
            <a:ext cx="8229600" cy="4343400"/>
          </a:xfrm>
        </p:spPr>
        <p:txBody>
          <a:bodyPr>
            <a:normAutofit/>
          </a:bodyPr>
          <a:lstStyle/>
          <a:p>
            <a:r>
              <a:rPr lang="en-US" sz="2400" dirty="0"/>
              <a:t>There is no fee for applying or gathering information to determine eligibility</a:t>
            </a:r>
          </a:p>
          <a:p>
            <a:r>
              <a:rPr lang="en-US" sz="2400" dirty="0"/>
              <a:t>Many of the services DARS provides are no cost to eligible individuals.</a:t>
            </a:r>
          </a:p>
          <a:p>
            <a:r>
              <a:rPr lang="en-US" sz="2400" dirty="0"/>
              <a:t>If some services the participant requires have an associated cost, DARS will review the income of eligible individuals to determine if they will be required to share in the cost of services. </a:t>
            </a:r>
          </a:p>
          <a:p>
            <a:r>
              <a:rPr lang="en-US" sz="2400" dirty="0"/>
              <a:t>If a participant is receiving SSI or SSDI, they automatically meet financial participation criteria for cost services</a:t>
            </a:r>
          </a:p>
          <a:p>
            <a:endParaRPr lang="en-US" dirty="0"/>
          </a:p>
        </p:txBody>
      </p:sp>
    </p:spTree>
    <p:extLst>
      <p:ext uri="{BB962C8B-B14F-4D97-AF65-F5344CB8AC3E}">
        <p14:creationId xmlns:p14="http://schemas.microsoft.com/office/powerpoint/2010/main" val="2766654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Examples of Cost vs. No Cost Services</a:t>
            </a:r>
          </a:p>
        </p:txBody>
      </p:sp>
      <p:sp>
        <p:nvSpPr>
          <p:cNvPr id="3" name="Text Placeholder 2"/>
          <p:cNvSpPr>
            <a:spLocks noGrp="1"/>
          </p:cNvSpPr>
          <p:nvPr>
            <p:ph type="body" idx="1"/>
          </p:nvPr>
        </p:nvSpPr>
        <p:spPr/>
        <p:txBody>
          <a:bodyPr>
            <a:normAutofit fontScale="92500" lnSpcReduction="20000"/>
          </a:bodyPr>
          <a:lstStyle/>
          <a:p>
            <a:r>
              <a:rPr lang="en-US" b="0" dirty="0"/>
              <a:t>Which</a:t>
            </a:r>
            <a:r>
              <a:rPr lang="en-US" dirty="0"/>
              <a:t> No Cost</a:t>
            </a:r>
            <a:r>
              <a:rPr lang="en-US" b="0" dirty="0"/>
              <a:t> Services May Be Provided To Clients?</a:t>
            </a:r>
          </a:p>
        </p:txBody>
      </p:sp>
      <p:sp>
        <p:nvSpPr>
          <p:cNvPr id="4" name="Content Placeholder 3"/>
          <p:cNvSpPr>
            <a:spLocks noGrp="1"/>
          </p:cNvSpPr>
          <p:nvPr>
            <p:ph sz="half" idx="2"/>
          </p:nvPr>
        </p:nvSpPr>
        <p:spPr/>
        <p:txBody>
          <a:bodyPr>
            <a:normAutofit/>
          </a:bodyPr>
          <a:lstStyle/>
          <a:p>
            <a:r>
              <a:rPr lang="en-US" sz="1800" dirty="0"/>
              <a:t>Diagnostics, Evaluation, Assessment</a:t>
            </a:r>
          </a:p>
          <a:p>
            <a:r>
              <a:rPr lang="en-US" sz="1800" dirty="0"/>
              <a:t>Disability awareness counseling</a:t>
            </a:r>
          </a:p>
          <a:p>
            <a:r>
              <a:rPr lang="en-US" sz="1800" dirty="0"/>
              <a:t>Vocational and career path counseling</a:t>
            </a:r>
          </a:p>
          <a:p>
            <a:r>
              <a:rPr lang="en-US" sz="1800" dirty="0"/>
              <a:t>Job seeking and job retention counseling</a:t>
            </a:r>
          </a:p>
          <a:p>
            <a:r>
              <a:rPr lang="en-US" sz="1800" dirty="0"/>
              <a:t>Access to Employment Resource Centers - job searching and finding employment leads</a:t>
            </a:r>
          </a:p>
          <a:p>
            <a:r>
              <a:rPr lang="en-US" sz="1800" dirty="0"/>
              <a:t>Job Placement assistance</a:t>
            </a:r>
          </a:p>
          <a:p>
            <a:r>
              <a:rPr lang="en-US" sz="1800" dirty="0"/>
              <a:t>Follow along assistance</a:t>
            </a:r>
          </a:p>
          <a:p>
            <a:endParaRPr lang="en-US" dirty="0"/>
          </a:p>
        </p:txBody>
      </p:sp>
      <p:sp>
        <p:nvSpPr>
          <p:cNvPr id="5" name="Text Placeholder 4"/>
          <p:cNvSpPr>
            <a:spLocks noGrp="1"/>
          </p:cNvSpPr>
          <p:nvPr>
            <p:ph type="body" sz="quarter" idx="3"/>
          </p:nvPr>
        </p:nvSpPr>
        <p:spPr/>
        <p:txBody>
          <a:bodyPr>
            <a:normAutofit fontScale="85000" lnSpcReduction="20000"/>
          </a:bodyPr>
          <a:lstStyle/>
          <a:p>
            <a:r>
              <a:rPr lang="en-US" b="0" dirty="0"/>
              <a:t>What Services</a:t>
            </a:r>
            <a:r>
              <a:rPr lang="en-US" dirty="0"/>
              <a:t> May Require Financial Participation </a:t>
            </a:r>
            <a:r>
              <a:rPr lang="en-US" b="0" dirty="0"/>
              <a:t>On Your Part?</a:t>
            </a:r>
          </a:p>
        </p:txBody>
      </p:sp>
      <p:sp>
        <p:nvSpPr>
          <p:cNvPr id="6" name="Content Placeholder 5"/>
          <p:cNvSpPr>
            <a:spLocks noGrp="1"/>
          </p:cNvSpPr>
          <p:nvPr>
            <p:ph sz="quarter" idx="4"/>
          </p:nvPr>
        </p:nvSpPr>
        <p:spPr/>
        <p:txBody>
          <a:bodyPr>
            <a:normAutofit fontScale="62500" lnSpcReduction="20000"/>
          </a:bodyPr>
          <a:lstStyle/>
          <a:p>
            <a:r>
              <a:rPr lang="en-US" dirty="0"/>
              <a:t>Training</a:t>
            </a:r>
          </a:p>
          <a:p>
            <a:pPr lvl="1"/>
            <a:r>
              <a:rPr lang="en-US" dirty="0"/>
              <a:t>Supported Employment</a:t>
            </a:r>
          </a:p>
          <a:p>
            <a:pPr lvl="1"/>
            <a:r>
              <a:rPr lang="en-US" dirty="0"/>
              <a:t>Apprenticeship Programs</a:t>
            </a:r>
          </a:p>
          <a:p>
            <a:pPr lvl="1"/>
            <a:r>
              <a:rPr lang="en-US" dirty="0"/>
              <a:t>Work Adjustment</a:t>
            </a:r>
          </a:p>
          <a:p>
            <a:pPr lvl="1"/>
            <a:r>
              <a:rPr lang="en-US" dirty="0"/>
              <a:t>Post-Secondary Education Programs (vocational, technical, college, or certificate programs)</a:t>
            </a:r>
          </a:p>
          <a:p>
            <a:pPr lvl="1"/>
            <a:r>
              <a:rPr lang="en-US" dirty="0"/>
              <a:t>External Training Option (through Wilson Workforce and Rehabilitation Center)</a:t>
            </a:r>
          </a:p>
          <a:p>
            <a:pPr lvl="1"/>
            <a:r>
              <a:rPr lang="en-US" dirty="0"/>
              <a:t>Life Skills Training (through community based providers or WWRC)</a:t>
            </a:r>
          </a:p>
          <a:p>
            <a:r>
              <a:rPr lang="en-US" dirty="0"/>
              <a:t>Durable Medical Equipment or Other Goods</a:t>
            </a:r>
          </a:p>
          <a:p>
            <a:r>
              <a:rPr lang="en-US" dirty="0"/>
              <a:t>Assistive Technology</a:t>
            </a:r>
          </a:p>
          <a:p>
            <a:r>
              <a:rPr lang="en-US" dirty="0"/>
              <a:t>Related Services</a:t>
            </a:r>
          </a:p>
          <a:p>
            <a:pPr lvl="1"/>
            <a:r>
              <a:rPr lang="en-US" dirty="0"/>
              <a:t>Transportation</a:t>
            </a:r>
          </a:p>
          <a:p>
            <a:pPr lvl="1"/>
            <a:r>
              <a:rPr lang="en-US" dirty="0"/>
              <a:t>Rehabilitation Technology/Accommodations</a:t>
            </a:r>
          </a:p>
          <a:p>
            <a:pPr lvl="1"/>
            <a:r>
              <a:rPr lang="en-US" dirty="0"/>
              <a:t>Supportive Services</a:t>
            </a:r>
          </a:p>
          <a:p>
            <a:pPr lvl="1"/>
            <a:r>
              <a:rPr lang="en-US" dirty="0"/>
              <a:t>Therapies (Speech, OT, PT, etc.)</a:t>
            </a:r>
          </a:p>
          <a:p>
            <a:endParaRPr lang="en-US" dirty="0"/>
          </a:p>
        </p:txBody>
      </p:sp>
    </p:spTree>
    <p:extLst>
      <p:ext uri="{BB962C8B-B14F-4D97-AF65-F5344CB8AC3E}">
        <p14:creationId xmlns:p14="http://schemas.microsoft.com/office/powerpoint/2010/main" val="745231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DARS Eligibility</a:t>
            </a:r>
          </a:p>
        </p:txBody>
      </p:sp>
      <p:sp>
        <p:nvSpPr>
          <p:cNvPr id="3" name="Text Placeholder 2"/>
          <p:cNvSpPr>
            <a:spLocks noGrp="1"/>
          </p:cNvSpPr>
          <p:nvPr>
            <p:ph type="body" idx="1"/>
          </p:nvPr>
        </p:nvSpPr>
        <p:spPr>
          <a:xfrm>
            <a:off x="457200" y="1143000"/>
            <a:ext cx="4040188" cy="639762"/>
          </a:xfrm>
        </p:spPr>
        <p:txBody>
          <a:bodyPr/>
          <a:lstStyle/>
          <a:p>
            <a:r>
              <a:rPr lang="en-US" dirty="0"/>
              <a:t>Eligibility Criteria:</a:t>
            </a:r>
          </a:p>
        </p:txBody>
      </p:sp>
      <p:sp>
        <p:nvSpPr>
          <p:cNvPr id="4" name="Content Placeholder 3"/>
          <p:cNvSpPr>
            <a:spLocks noGrp="1"/>
          </p:cNvSpPr>
          <p:nvPr>
            <p:ph sz="half" idx="2"/>
          </p:nvPr>
        </p:nvSpPr>
        <p:spPr>
          <a:xfrm>
            <a:off x="457200" y="1782762"/>
            <a:ext cx="4040188" cy="3951288"/>
          </a:xfrm>
        </p:spPr>
        <p:txBody>
          <a:bodyPr>
            <a:normAutofit fontScale="77500" lnSpcReduction="20000"/>
          </a:bodyPr>
          <a:lstStyle/>
          <a:p>
            <a:r>
              <a:rPr lang="en-US" dirty="0"/>
              <a:t>To be eligible for services, there must be:</a:t>
            </a:r>
          </a:p>
          <a:p>
            <a:pPr lvl="1"/>
            <a:r>
              <a:rPr lang="en-US" dirty="0"/>
              <a:t>A documented physical, mental, emotional, sensory, or learning disability</a:t>
            </a:r>
          </a:p>
          <a:p>
            <a:pPr lvl="1"/>
            <a:r>
              <a:rPr lang="en-US" dirty="0"/>
              <a:t>A disability that causes a substantial barrier to getting or keeping a job</a:t>
            </a:r>
          </a:p>
          <a:p>
            <a:pPr lvl="1"/>
            <a:r>
              <a:rPr lang="en-US" dirty="0"/>
              <a:t>A reasonable expectation to reach an employment outcome with the provision of vocational rehabilitation services</a:t>
            </a:r>
          </a:p>
          <a:p>
            <a:r>
              <a:rPr lang="en-US" dirty="0"/>
              <a:t>In addition, individuals must be:</a:t>
            </a:r>
          </a:p>
          <a:p>
            <a:pPr lvl="1"/>
            <a:r>
              <a:rPr lang="en-US" dirty="0"/>
              <a:t>Legally eligible to work in the United States</a:t>
            </a:r>
          </a:p>
          <a:p>
            <a:pPr lvl="1"/>
            <a:r>
              <a:rPr lang="en-US" dirty="0"/>
              <a:t>Live, work, or go to school in Virginia</a:t>
            </a:r>
          </a:p>
          <a:p>
            <a:pPr lvl="1"/>
            <a:r>
              <a:rPr lang="en-US" i="1" dirty="0"/>
              <a:t>Willing</a:t>
            </a:r>
            <a:r>
              <a:rPr lang="en-US" dirty="0"/>
              <a:t> and able to go to work</a:t>
            </a:r>
          </a:p>
          <a:p>
            <a:endParaRPr lang="en-US" dirty="0"/>
          </a:p>
        </p:txBody>
      </p:sp>
      <p:sp>
        <p:nvSpPr>
          <p:cNvPr id="5" name="Text Placeholder 4"/>
          <p:cNvSpPr>
            <a:spLocks noGrp="1"/>
          </p:cNvSpPr>
          <p:nvPr>
            <p:ph type="body" sz="quarter" idx="3"/>
          </p:nvPr>
        </p:nvSpPr>
        <p:spPr>
          <a:xfrm>
            <a:off x="4645025" y="1143000"/>
            <a:ext cx="4041775" cy="639762"/>
          </a:xfrm>
        </p:spPr>
        <p:txBody>
          <a:bodyPr/>
          <a:lstStyle/>
          <a:p>
            <a:r>
              <a:rPr lang="en-US" dirty="0"/>
              <a:t>How to Apply:</a:t>
            </a:r>
          </a:p>
        </p:txBody>
      </p:sp>
      <p:sp>
        <p:nvSpPr>
          <p:cNvPr id="6" name="Content Placeholder 5"/>
          <p:cNvSpPr>
            <a:spLocks noGrp="1"/>
          </p:cNvSpPr>
          <p:nvPr>
            <p:ph sz="quarter" idx="4"/>
          </p:nvPr>
        </p:nvSpPr>
        <p:spPr>
          <a:xfrm>
            <a:off x="4645025" y="1782762"/>
            <a:ext cx="4041775" cy="3951288"/>
          </a:xfrm>
        </p:spPr>
        <p:txBody>
          <a:bodyPr>
            <a:normAutofit fontScale="70000" lnSpcReduction="20000"/>
          </a:bodyPr>
          <a:lstStyle/>
          <a:p>
            <a:r>
              <a:rPr lang="en-US" dirty="0"/>
              <a:t>If you are a student, discuss services with transition representative at your high school to determine if DARS would be an appropriate service and when it would be best to make a referral for services.</a:t>
            </a:r>
          </a:p>
          <a:p>
            <a:r>
              <a:rPr lang="en-US" dirty="0"/>
              <a:t>If you are not in school, contact your local DARS office directly to inquire about services</a:t>
            </a:r>
          </a:p>
          <a:p>
            <a:r>
              <a:rPr lang="en-US" b="1" dirty="0"/>
              <a:t>Complete an intake with a DARS Rehabilitation Counselor</a:t>
            </a:r>
          </a:p>
          <a:p>
            <a:pPr lvl="1"/>
            <a:r>
              <a:rPr lang="en-US" dirty="0"/>
              <a:t>Social security card</a:t>
            </a:r>
          </a:p>
          <a:p>
            <a:pPr lvl="1"/>
            <a:r>
              <a:rPr lang="en-US" dirty="0"/>
              <a:t>Photo ID</a:t>
            </a:r>
          </a:p>
          <a:p>
            <a:pPr lvl="1"/>
            <a:r>
              <a:rPr lang="en-US" dirty="0"/>
              <a:t>All applicable disability documentation that includes a diagnosis</a:t>
            </a:r>
          </a:p>
          <a:p>
            <a:pPr lvl="1"/>
            <a:r>
              <a:rPr lang="en-US" dirty="0"/>
              <a:t>Health insurance information</a:t>
            </a:r>
          </a:p>
          <a:p>
            <a:pPr lvl="1"/>
            <a:r>
              <a:rPr lang="en-US" dirty="0"/>
              <a:t>Parent or Legal Guardian (if applicable)</a:t>
            </a:r>
          </a:p>
          <a:p>
            <a:endParaRPr lang="en-US" dirty="0"/>
          </a:p>
        </p:txBody>
      </p:sp>
    </p:spTree>
    <p:extLst>
      <p:ext uri="{BB962C8B-B14F-4D97-AF65-F5344CB8AC3E}">
        <p14:creationId xmlns:p14="http://schemas.microsoft.com/office/powerpoint/2010/main" val="208617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Steps to Vocational Rehabilitation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5830595"/>
              </p:ext>
            </p:extLst>
          </p:nvPr>
        </p:nvGraphicFramePr>
        <p:xfrm>
          <a:off x="508396" y="1676400"/>
          <a:ext cx="8102203" cy="3993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8616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Limitations of DARS</a:t>
            </a:r>
          </a:p>
        </p:txBody>
      </p:sp>
      <p:sp>
        <p:nvSpPr>
          <p:cNvPr id="3" name="Content Placeholder 2"/>
          <p:cNvSpPr>
            <a:spLocks noGrp="1"/>
          </p:cNvSpPr>
          <p:nvPr>
            <p:ph idx="1"/>
          </p:nvPr>
        </p:nvSpPr>
        <p:spPr>
          <a:xfrm>
            <a:off x="457200" y="1600201"/>
            <a:ext cx="8229600" cy="4114799"/>
          </a:xfrm>
        </p:spPr>
        <p:txBody>
          <a:bodyPr>
            <a:normAutofit fontScale="70000" lnSpcReduction="20000"/>
          </a:bodyPr>
          <a:lstStyle/>
          <a:p>
            <a:r>
              <a:rPr lang="en-US" dirty="0"/>
              <a:t>DARS is not a job placement agency and cannot guarantee a job for a participant.  The participant must actively engage in their own job search.</a:t>
            </a:r>
          </a:p>
          <a:p>
            <a:r>
              <a:rPr lang="en-US" dirty="0"/>
              <a:t>The participant must maintain active and regular contact with their DARS counselor in order for the participant’s case to remain open</a:t>
            </a:r>
          </a:p>
          <a:p>
            <a:r>
              <a:rPr lang="en-US" dirty="0"/>
              <a:t>DARS cannot pay for services (including education and vocational training) if:</a:t>
            </a:r>
          </a:p>
          <a:p>
            <a:pPr lvl="1">
              <a:buFont typeface="Wingdings" panose="05000000000000000000" pitchFamily="2" charset="2"/>
              <a:buChar char="§"/>
            </a:pPr>
            <a:r>
              <a:rPr lang="en-US" dirty="0"/>
              <a:t>The individual does not meet DARS financial needs criteria</a:t>
            </a:r>
          </a:p>
          <a:p>
            <a:pPr lvl="1">
              <a:buFont typeface="Wingdings" panose="05000000000000000000" pitchFamily="2" charset="2"/>
              <a:buChar char="§"/>
            </a:pPr>
            <a:r>
              <a:rPr lang="en-US" dirty="0"/>
              <a:t>The service is not needed in order for the student to achieve their IPE goal</a:t>
            </a:r>
          </a:p>
          <a:p>
            <a:pPr lvl="1">
              <a:buFont typeface="Wingdings" panose="05000000000000000000" pitchFamily="2" charset="2"/>
              <a:buChar char="§"/>
            </a:pPr>
            <a:r>
              <a:rPr lang="en-US" dirty="0"/>
              <a:t>There is evidence the student would not benefit from the service</a:t>
            </a:r>
          </a:p>
          <a:p>
            <a:endParaRPr lang="en-US" dirty="0"/>
          </a:p>
        </p:txBody>
      </p:sp>
    </p:spTree>
    <p:extLst>
      <p:ext uri="{BB962C8B-B14F-4D97-AF65-F5344CB8AC3E}">
        <p14:creationId xmlns:p14="http://schemas.microsoft.com/office/powerpoint/2010/main" val="35996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To Make a Referral for Arlington Residents</a:t>
            </a:r>
            <a:br>
              <a:rPr lang="en-US" dirty="0"/>
            </a:br>
            <a:br>
              <a:rPr lang="en-US" dirty="0"/>
            </a:br>
            <a:br>
              <a:rPr lang="en-US" dirty="0"/>
            </a:br>
            <a:r>
              <a:rPr lang="en-US" dirty="0"/>
              <a:t>Call the Alexandria Office</a:t>
            </a:r>
            <a:br>
              <a:rPr lang="en-US" dirty="0"/>
            </a:br>
            <a:r>
              <a:rPr lang="en-US" dirty="0"/>
              <a:t>703-960-3411</a:t>
            </a:r>
            <a:br>
              <a:rPr lang="en-US" dirty="0"/>
            </a:br>
            <a:br>
              <a:rPr lang="en-US" dirty="0"/>
            </a:br>
            <a:r>
              <a:rPr lang="en-US" dirty="0"/>
              <a:t>Shirley Pritchett </a:t>
            </a:r>
            <a:br>
              <a:rPr lang="en-US" dirty="0"/>
            </a:br>
            <a:r>
              <a:rPr lang="en-US" dirty="0">
                <a:hlinkClick r:id="rId2"/>
              </a:rPr>
              <a:t>Shirley.Pritchett@dars.virginia.gov</a:t>
            </a:r>
            <a:br>
              <a:rPr lang="en-US" dirty="0"/>
            </a:br>
            <a:br>
              <a:rPr lang="en-US" dirty="0"/>
            </a:br>
            <a:br>
              <a:rPr lang="en-US" dirty="0"/>
            </a:br>
            <a:r>
              <a:rPr lang="en-US" dirty="0"/>
              <a:t>VR Counselor for Arlington</a:t>
            </a:r>
            <a:br>
              <a:rPr lang="en-US" dirty="0"/>
            </a:br>
            <a:br>
              <a:rPr lang="en-US" dirty="0"/>
            </a:br>
            <a:r>
              <a:rPr lang="en-US" dirty="0"/>
              <a:t>Jennifer Cattell, MS, CRC</a:t>
            </a:r>
            <a:br>
              <a:rPr lang="en-US" dirty="0"/>
            </a:br>
            <a:r>
              <a:rPr lang="en-US" dirty="0">
                <a:hlinkClick r:id="rId3"/>
              </a:rPr>
              <a:t>Jennifer.Cattell@dars.virginia.gov</a:t>
            </a:r>
            <a:br>
              <a:rPr lang="en-US" dirty="0"/>
            </a:br>
            <a:r>
              <a:rPr lang="en-US" dirty="0"/>
              <a:t>571-317-1152</a:t>
            </a:r>
            <a:br>
              <a:rPr lang="en-US" dirty="0"/>
            </a:br>
            <a:br>
              <a:rPr lang="en-US" dirty="0"/>
            </a:br>
            <a:r>
              <a:rPr lang="en-US" sz="1800" dirty="0"/>
              <a:t>Find your local DARS office by going to </a:t>
            </a:r>
            <a:r>
              <a:rPr lang="en-US" sz="1800" dirty="0">
                <a:hlinkClick r:id="rId4"/>
              </a:rPr>
              <a:t>https://www.vadars.org/drs/drsoffices.htm#gsc.tab=0</a:t>
            </a:r>
            <a:br>
              <a:rPr lang="en-US" sz="1800" dirty="0"/>
            </a:br>
            <a:br>
              <a:rPr lang="en-US" dirty="0"/>
            </a:br>
            <a:endParaRPr lang="en-US" dirty="0"/>
          </a:p>
        </p:txBody>
      </p:sp>
    </p:spTree>
    <p:extLst>
      <p:ext uri="{BB962C8B-B14F-4D97-AF65-F5344CB8AC3E}">
        <p14:creationId xmlns:p14="http://schemas.microsoft.com/office/powerpoint/2010/main" val="3143061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What is DARS?</a:t>
            </a:r>
          </a:p>
        </p:txBody>
      </p:sp>
      <p:sp>
        <p:nvSpPr>
          <p:cNvPr id="3" name="Content Placeholder 2"/>
          <p:cNvSpPr>
            <a:spLocks noGrp="1"/>
          </p:cNvSpPr>
          <p:nvPr>
            <p:ph idx="1"/>
          </p:nvPr>
        </p:nvSpPr>
        <p:spPr/>
        <p:txBody>
          <a:bodyPr>
            <a:normAutofit/>
          </a:bodyPr>
          <a:lstStyle/>
          <a:p>
            <a:r>
              <a:rPr lang="en-US" sz="2000" dirty="0"/>
              <a:t>The </a:t>
            </a:r>
            <a:r>
              <a:rPr lang="en-US" sz="2000" b="1" dirty="0"/>
              <a:t>Department for Aging and Rehabilitative Services</a:t>
            </a:r>
            <a:r>
              <a:rPr lang="en-US" sz="2000" dirty="0"/>
              <a:t>, DARS' mission: to improve the employment, quality of life, security, and independence of older Virginians, Virginians with disabilities, and their families.</a:t>
            </a:r>
          </a:p>
          <a:p>
            <a:r>
              <a:rPr lang="en-US" sz="2000" b="1" dirty="0"/>
              <a:t>DARS</a:t>
            </a:r>
            <a:r>
              <a:rPr lang="en-US" sz="2000" dirty="0"/>
              <a:t> is a federal-state program offering vocational rehabilitation services for individuals with disabilities to prepare for, enter, and maintain employment</a:t>
            </a:r>
          </a:p>
          <a:p>
            <a:r>
              <a:rPr lang="en-US" sz="2000" b="1" i="1" dirty="0"/>
              <a:t>Division of Rehabilitative Services*</a:t>
            </a:r>
          </a:p>
          <a:p>
            <a:pPr lvl="1"/>
            <a:r>
              <a:rPr lang="en-US" sz="2000" dirty="0"/>
              <a:t>Vocational Rehabilitation</a:t>
            </a:r>
          </a:p>
          <a:p>
            <a:pPr lvl="1"/>
            <a:r>
              <a:rPr lang="en-US" sz="2000" dirty="0"/>
              <a:t>Pre-ETS and Transition Services</a:t>
            </a:r>
          </a:p>
          <a:p>
            <a:pPr lvl="1"/>
            <a:r>
              <a:rPr lang="en-US" sz="2000" dirty="0"/>
              <a:t>Wilson Workforce and Rehabilitation Center</a:t>
            </a:r>
          </a:p>
          <a:p>
            <a:pPr lvl="1"/>
            <a:r>
              <a:rPr lang="en-US" sz="2000" dirty="0"/>
              <a:t>Rehabilitation Technology Services</a:t>
            </a:r>
          </a:p>
          <a:p>
            <a:pPr lvl="1"/>
            <a:r>
              <a:rPr lang="en-US" sz="2000" dirty="0"/>
              <a:t>Virginia Assistive Technology System (VATS)</a:t>
            </a:r>
          </a:p>
        </p:txBody>
      </p:sp>
    </p:spTree>
    <p:extLst>
      <p:ext uri="{BB962C8B-B14F-4D97-AF65-F5344CB8AC3E}">
        <p14:creationId xmlns:p14="http://schemas.microsoft.com/office/powerpoint/2010/main" val="3747858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Division of Rehabilitative Services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1080790"/>
              </p:ext>
            </p:extLst>
          </p:nvPr>
        </p:nvGraphicFramePr>
        <p:xfrm>
          <a:off x="457200" y="2667001"/>
          <a:ext cx="8229600" cy="3276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57200" y="1431208"/>
            <a:ext cx="8229600" cy="1477328"/>
          </a:xfrm>
          <a:prstGeom prst="rect">
            <a:avLst/>
          </a:prstGeom>
        </p:spPr>
        <p:txBody>
          <a:bodyPr wrap="square">
            <a:spAutoFit/>
          </a:bodyPr>
          <a:lstStyle/>
          <a:p>
            <a:pPr marL="285750" indent="-285750">
              <a:buFont typeface="Arial" panose="020B0604020202020204" pitchFamily="34" charset="0"/>
              <a:buChar char="•"/>
            </a:pPr>
            <a:r>
              <a:rPr lang="en-US" dirty="0"/>
              <a:t>The </a:t>
            </a:r>
            <a:r>
              <a:rPr lang="en-US" b="1" i="1" dirty="0"/>
              <a:t>Division of Rehabilitative Services (DRS) </a:t>
            </a:r>
            <a:r>
              <a:rPr lang="en-US" dirty="0"/>
              <a:t>offers Pre-Employment Transition Services and Vocational Rehabilitation to assist people with disabilities to prepare for, secure, retain or regain employment. </a:t>
            </a:r>
          </a:p>
          <a:p>
            <a:pPr marL="285750" indent="-285750">
              <a:buFont typeface="Arial" panose="020B0604020202020204" pitchFamily="34" charset="0"/>
              <a:buChar char="•"/>
            </a:pPr>
            <a:r>
              <a:rPr lang="en-US" dirty="0"/>
              <a:t>Our goal is integrated community based competitive EMPLOYMENT.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58537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Role of a Rehabilitation Counselor</a:t>
            </a:r>
          </a:p>
        </p:txBody>
      </p:sp>
      <p:sp>
        <p:nvSpPr>
          <p:cNvPr id="3" name="Content Placeholder 2"/>
          <p:cNvSpPr>
            <a:spLocks noGrp="1"/>
          </p:cNvSpPr>
          <p:nvPr>
            <p:ph sz="half" idx="1"/>
          </p:nvPr>
        </p:nvSpPr>
        <p:spPr>
          <a:xfrm>
            <a:off x="457200" y="1423214"/>
            <a:ext cx="4038600" cy="4419599"/>
          </a:xfrm>
        </p:spPr>
        <p:txBody>
          <a:bodyPr>
            <a:normAutofit fontScale="62500" lnSpcReduction="20000"/>
          </a:bodyPr>
          <a:lstStyle/>
          <a:p>
            <a:r>
              <a:rPr lang="en-US" dirty="0"/>
              <a:t>A Rehabilitation Counselor is a trained counselor who works with individuals, their families, schools, and other agencies to design a plan for employment and successful life beyond high school.</a:t>
            </a:r>
          </a:p>
          <a:p>
            <a:r>
              <a:rPr lang="en-US" dirty="0"/>
              <a:t>Identifies barriers to students’ competitive employment and support needs</a:t>
            </a:r>
          </a:p>
          <a:p>
            <a:r>
              <a:rPr lang="en-US" dirty="0"/>
              <a:t>Provide Pre-ETS opportunities to students with disabilities</a:t>
            </a:r>
          </a:p>
          <a:p>
            <a:r>
              <a:rPr lang="en-US" dirty="0"/>
              <a:t>Determines eligibility for DARS VR program </a:t>
            </a:r>
          </a:p>
          <a:p>
            <a:r>
              <a:rPr lang="en-US" dirty="0"/>
              <a:t>Helps to determine feasible employment goals</a:t>
            </a:r>
          </a:p>
          <a:p>
            <a:r>
              <a:rPr lang="en-US" dirty="0"/>
              <a:t>Develops Individualized Plan for Employment (IPE), including steps to achieve individual’s employment goal</a:t>
            </a:r>
          </a:p>
          <a:p>
            <a:endParaRPr lang="en-US" dirty="0"/>
          </a:p>
        </p:txBody>
      </p:sp>
      <p:graphicFrame>
        <p:nvGraphicFramePr>
          <p:cNvPr id="5" name="Content Placeholder 4"/>
          <p:cNvGraphicFramePr>
            <a:graphicFrameLocks noGrp="1"/>
          </p:cNvGraphicFramePr>
          <p:nvPr>
            <p:ph sz="half" idx="2"/>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5349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ts val="4000"/>
              </a:lnSpc>
            </a:pPr>
            <a:r>
              <a:rPr lang="en-US" dirty="0"/>
              <a:t>The 5 Pre-ETS</a:t>
            </a:r>
          </a:p>
        </p:txBody>
      </p:sp>
      <p:sp>
        <p:nvSpPr>
          <p:cNvPr id="3" name="Content Placeholder 2"/>
          <p:cNvSpPr>
            <a:spLocks noGrp="1"/>
          </p:cNvSpPr>
          <p:nvPr>
            <p:ph idx="4294967295"/>
          </p:nvPr>
        </p:nvSpPr>
        <p:spPr>
          <a:xfrm>
            <a:off x="457200" y="1417638"/>
            <a:ext cx="8382000" cy="4373562"/>
          </a:xfrm>
        </p:spPr>
        <p:txBody>
          <a:bodyPr>
            <a:normAutofit/>
          </a:bodyPr>
          <a:lstStyle/>
          <a:p>
            <a:pPr>
              <a:lnSpc>
                <a:spcPct val="110000"/>
              </a:lnSpc>
              <a:spcBef>
                <a:spcPts val="0"/>
              </a:spcBef>
              <a:spcAft>
                <a:spcPts val="600"/>
              </a:spcAft>
            </a:pPr>
            <a:r>
              <a:rPr lang="en-US" sz="3000" dirty="0"/>
              <a:t>Job exploration counseling</a:t>
            </a:r>
          </a:p>
          <a:p>
            <a:pPr>
              <a:lnSpc>
                <a:spcPct val="110000"/>
              </a:lnSpc>
              <a:spcBef>
                <a:spcPts val="0"/>
              </a:spcBef>
              <a:spcAft>
                <a:spcPts val="600"/>
              </a:spcAft>
            </a:pPr>
            <a:r>
              <a:rPr lang="en-US" sz="3000" dirty="0"/>
              <a:t>Work-based learning experiences </a:t>
            </a:r>
          </a:p>
          <a:p>
            <a:pPr>
              <a:lnSpc>
                <a:spcPct val="110000"/>
              </a:lnSpc>
              <a:spcBef>
                <a:spcPts val="0"/>
              </a:spcBef>
              <a:spcAft>
                <a:spcPts val="300"/>
              </a:spcAft>
            </a:pPr>
            <a:r>
              <a:rPr lang="en-US" sz="3000" dirty="0"/>
              <a:t>Counseling on opportunities for enrollment in postsecondary education and training programs</a:t>
            </a:r>
          </a:p>
          <a:p>
            <a:pPr>
              <a:lnSpc>
                <a:spcPct val="110000"/>
              </a:lnSpc>
              <a:spcBef>
                <a:spcPts val="0"/>
              </a:spcBef>
              <a:spcAft>
                <a:spcPts val="300"/>
              </a:spcAft>
            </a:pPr>
            <a:r>
              <a:rPr lang="en-US" sz="3000" dirty="0"/>
              <a:t>Workplace readiness training to develop social skills and independent living</a:t>
            </a:r>
          </a:p>
          <a:p>
            <a:pPr>
              <a:lnSpc>
                <a:spcPct val="110000"/>
              </a:lnSpc>
              <a:spcBef>
                <a:spcPts val="0"/>
              </a:spcBef>
              <a:spcAft>
                <a:spcPts val="0"/>
              </a:spcAft>
            </a:pPr>
            <a:r>
              <a:rPr lang="en-US" sz="3000" dirty="0"/>
              <a:t>Instruction in self-advocacy</a:t>
            </a:r>
          </a:p>
        </p:txBody>
      </p:sp>
    </p:spTree>
    <p:extLst>
      <p:ext uri="{BB962C8B-B14F-4D97-AF65-F5344CB8AC3E}">
        <p14:creationId xmlns:p14="http://schemas.microsoft.com/office/powerpoint/2010/main" val="484363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Who Can Receive Pre-ETS? </a:t>
            </a:r>
          </a:p>
        </p:txBody>
      </p:sp>
      <p:sp>
        <p:nvSpPr>
          <p:cNvPr id="3" name="Content Placeholder 2"/>
          <p:cNvSpPr>
            <a:spLocks noGrp="1"/>
          </p:cNvSpPr>
          <p:nvPr>
            <p:ph idx="1"/>
          </p:nvPr>
        </p:nvSpPr>
        <p:spPr/>
        <p:txBody>
          <a:bodyPr>
            <a:normAutofit/>
          </a:bodyPr>
          <a:lstStyle/>
          <a:p>
            <a:r>
              <a:rPr lang="en-US" dirty="0"/>
              <a:t>Student with a disability (SWD)</a:t>
            </a:r>
          </a:p>
          <a:p>
            <a:pPr lvl="1"/>
            <a:r>
              <a:rPr lang="en-US" dirty="0"/>
              <a:t>Individual in secondary, post-secondary or other recognized education program  between 14 and 22 who is:   </a:t>
            </a:r>
          </a:p>
          <a:p>
            <a:pPr lvl="2"/>
            <a:r>
              <a:rPr lang="en-US" dirty="0"/>
              <a:t>receiving special education or related services </a:t>
            </a:r>
            <a:r>
              <a:rPr lang="en-US" i="1" u="sng" dirty="0"/>
              <a:t>OR</a:t>
            </a:r>
          </a:p>
          <a:p>
            <a:pPr lvl="2"/>
            <a:r>
              <a:rPr lang="en-US" dirty="0"/>
              <a:t>an individual with a disability, for purposes of Section 504 </a:t>
            </a:r>
          </a:p>
          <a:p>
            <a:endParaRPr lang="en-US" dirty="0"/>
          </a:p>
        </p:txBody>
      </p:sp>
    </p:spTree>
    <p:extLst>
      <p:ext uri="{BB962C8B-B14F-4D97-AF65-F5344CB8AC3E}">
        <p14:creationId xmlns:p14="http://schemas.microsoft.com/office/powerpoint/2010/main" val="318363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Vocational Rehabilitation Program</a:t>
            </a:r>
          </a:p>
        </p:txBody>
      </p:sp>
      <p:sp>
        <p:nvSpPr>
          <p:cNvPr id="3" name="Content Placeholder 2"/>
          <p:cNvSpPr>
            <a:spLocks noGrp="1"/>
          </p:cNvSpPr>
          <p:nvPr>
            <p:ph idx="1"/>
          </p:nvPr>
        </p:nvSpPr>
        <p:spPr/>
        <p:txBody>
          <a:bodyPr>
            <a:normAutofit/>
          </a:bodyPr>
          <a:lstStyle/>
          <a:p>
            <a:r>
              <a:rPr lang="en-US" sz="2800" dirty="0"/>
              <a:t>The Vocational Rehabilitation (VR) program helps people with disabilities get ready for, find, and keep a job. </a:t>
            </a:r>
          </a:p>
          <a:p>
            <a:r>
              <a:rPr lang="en-US" sz="2800" dirty="0"/>
              <a:t>It helps to increase their ability to live independently in their communities. </a:t>
            </a:r>
          </a:p>
          <a:p>
            <a:r>
              <a:rPr lang="en-US" sz="2800" dirty="0"/>
              <a:t>The VR program works with individuals with every type of disability. </a:t>
            </a:r>
          </a:p>
          <a:p>
            <a:r>
              <a:rPr lang="en-US" sz="2800" dirty="0"/>
              <a:t>The DARS VR Program is an eligibility program. </a:t>
            </a:r>
          </a:p>
        </p:txBody>
      </p:sp>
    </p:spTree>
    <p:extLst>
      <p:ext uri="{BB962C8B-B14F-4D97-AF65-F5344CB8AC3E}">
        <p14:creationId xmlns:p14="http://schemas.microsoft.com/office/powerpoint/2010/main" val="2062281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Examples of Vocational Rehabilitation Services</a:t>
            </a:r>
          </a:p>
        </p:txBody>
      </p:sp>
      <p:sp>
        <p:nvSpPr>
          <p:cNvPr id="3" name="Content Placeholder 2"/>
          <p:cNvSpPr>
            <a:spLocks noGrp="1"/>
          </p:cNvSpPr>
          <p:nvPr>
            <p:ph sz="half" idx="1"/>
          </p:nvPr>
        </p:nvSpPr>
        <p:spPr>
          <a:xfrm>
            <a:off x="457200" y="1600201"/>
            <a:ext cx="4038600" cy="4114800"/>
          </a:xfrm>
        </p:spPr>
        <p:txBody>
          <a:bodyPr>
            <a:normAutofit fontScale="85000" lnSpcReduction="20000"/>
          </a:bodyPr>
          <a:lstStyle/>
          <a:p>
            <a:r>
              <a:rPr lang="en-US" sz="2100" b="1" dirty="0"/>
              <a:t>Guidance and Counseling</a:t>
            </a:r>
          </a:p>
          <a:p>
            <a:pPr lvl="1"/>
            <a:r>
              <a:rPr lang="en-US" sz="1800" dirty="0"/>
              <a:t>Assists individuals in identifying barriers to employment and making appropriate decisions concerning their job goals.</a:t>
            </a:r>
          </a:p>
          <a:p>
            <a:r>
              <a:rPr lang="en-US" sz="2100" b="1" dirty="0"/>
              <a:t>Career Exploration</a:t>
            </a:r>
          </a:p>
          <a:p>
            <a:pPr lvl="1"/>
            <a:r>
              <a:rPr lang="en-US" sz="1800" dirty="0"/>
              <a:t>Offers the opportunity to research and explore different career fields and areas  of interests.</a:t>
            </a:r>
          </a:p>
          <a:p>
            <a:r>
              <a:rPr lang="en-US" sz="2100" b="1" dirty="0"/>
              <a:t>Vocational Evaluation Testing</a:t>
            </a:r>
          </a:p>
          <a:p>
            <a:pPr lvl="1"/>
            <a:r>
              <a:rPr lang="en-US" sz="1800" dirty="0"/>
              <a:t>Paper and pencil assessments with hands on work samples, and/or computerized testing to assess students’ interests, abilities, aptitudes and transferable skills.</a:t>
            </a:r>
          </a:p>
          <a:p>
            <a:r>
              <a:rPr lang="en-US" sz="2100" b="1" dirty="0"/>
              <a:t>Job Seeking Skills</a:t>
            </a:r>
          </a:p>
          <a:p>
            <a:pPr lvl="1"/>
            <a:r>
              <a:rPr lang="en-US" sz="1800" dirty="0"/>
              <a:t>Resume development, application guidance, help with finding and applying for jobs, interviewing skills, job club.</a:t>
            </a:r>
          </a:p>
          <a:p>
            <a:endParaRPr lang="en-US" dirty="0"/>
          </a:p>
        </p:txBody>
      </p:sp>
      <p:sp>
        <p:nvSpPr>
          <p:cNvPr id="4" name="Content Placeholder 3"/>
          <p:cNvSpPr>
            <a:spLocks noGrp="1"/>
          </p:cNvSpPr>
          <p:nvPr>
            <p:ph sz="half" idx="2"/>
          </p:nvPr>
        </p:nvSpPr>
        <p:spPr>
          <a:xfrm>
            <a:off x="4648200" y="1600200"/>
            <a:ext cx="4038600" cy="4114801"/>
          </a:xfrm>
        </p:spPr>
        <p:txBody>
          <a:bodyPr>
            <a:normAutofit fontScale="85000" lnSpcReduction="20000"/>
          </a:bodyPr>
          <a:lstStyle/>
          <a:p>
            <a:r>
              <a:rPr lang="en-US" sz="2100" b="1" dirty="0"/>
              <a:t>Supported Employment</a:t>
            </a:r>
          </a:p>
          <a:p>
            <a:pPr lvl="1"/>
            <a:r>
              <a:rPr lang="en-US" sz="1800" dirty="0"/>
              <a:t>Job coaching may be considered if a person needs specific help learning a job or maintaining a job. </a:t>
            </a:r>
          </a:p>
          <a:p>
            <a:r>
              <a:rPr lang="en-US" sz="2100" b="1" dirty="0"/>
              <a:t>Vocational Training</a:t>
            </a:r>
          </a:p>
          <a:p>
            <a:pPr lvl="1"/>
            <a:r>
              <a:rPr lang="en-US" sz="1800" dirty="0"/>
              <a:t>Provides training to prepare clients for employment, and/or other career development goals by maximizing their employment, occupational, and self-sufficiency skills</a:t>
            </a:r>
          </a:p>
          <a:p>
            <a:r>
              <a:rPr lang="en-US" sz="2100" b="1" dirty="0"/>
              <a:t>Rehabilitation Engineering and Assistive Technology</a:t>
            </a:r>
          </a:p>
          <a:p>
            <a:pPr lvl="1"/>
            <a:r>
              <a:rPr lang="en-US" sz="1800" dirty="0"/>
              <a:t>To customize and adapt equipment and devices on the worksite and in the community. </a:t>
            </a:r>
          </a:p>
          <a:p>
            <a:endParaRPr lang="en-US" dirty="0"/>
          </a:p>
        </p:txBody>
      </p:sp>
    </p:spTree>
    <p:extLst>
      <p:ext uri="{BB962C8B-B14F-4D97-AF65-F5344CB8AC3E}">
        <p14:creationId xmlns:p14="http://schemas.microsoft.com/office/powerpoint/2010/main" val="560318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267199"/>
          </a:xfrm>
        </p:spPr>
        <p:txBody>
          <a:bodyPr>
            <a:normAutofit fontScale="70000" lnSpcReduction="20000"/>
          </a:bodyPr>
          <a:lstStyle/>
          <a:p>
            <a:r>
              <a:rPr lang="en-US" b="1" dirty="0"/>
              <a:t>Wilson Workforce and Rehabilitation Center</a:t>
            </a:r>
          </a:p>
          <a:p>
            <a:pPr lvl="1"/>
            <a:r>
              <a:rPr lang="en-US" dirty="0"/>
              <a:t>The Wilson Workforce Rehabilitation Center (WWRC) provides individuals with disabilities comprehensive and individualized services that lead to employment and improved independence.  WWRC provides vocational evaluation and training, life skills evaluation and training, medical rehabilitation, and other services.</a:t>
            </a:r>
          </a:p>
          <a:p>
            <a:pPr lvl="1"/>
            <a:endParaRPr lang="en-US" dirty="0"/>
          </a:p>
          <a:p>
            <a:r>
              <a:rPr lang="en-US" b="1" dirty="0"/>
              <a:t>Postsecondary Education Rehabilitation Transition Program (PERT)</a:t>
            </a:r>
          </a:p>
          <a:p>
            <a:pPr lvl="1"/>
            <a:r>
              <a:rPr lang="en-US" dirty="0"/>
              <a:t>PERT is a highly effective school-to-work transition initiative administered through the Virginia Department for Aging and Rehabilitative Services at WWRC.  This program assists students in their transition from high school to postsecondary options through assessments in vocational, independent living, and social skills.</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22924"/>
            <a:ext cx="2917190" cy="99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400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ARC Transition Series PowerPoint 2020</Template>
  <TotalTime>309</TotalTime>
  <Words>1400</Words>
  <Application>Microsoft Office PowerPoint</Application>
  <PresentationFormat>On-screen Show (4:3)</PresentationFormat>
  <Paragraphs>139</Paragraphs>
  <Slides>15</Slides>
  <Notes>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15</vt:i4>
      </vt:variant>
    </vt:vector>
  </HeadingPairs>
  <TitlesOfParts>
    <vt:vector size="21" baseType="lpstr">
      <vt:lpstr>Arial</vt:lpstr>
      <vt:lpstr>Calibri</vt:lpstr>
      <vt:lpstr>Wingdings</vt:lpstr>
      <vt:lpstr>Office Theme</vt:lpstr>
      <vt:lpstr>1_Custom Design</vt:lpstr>
      <vt:lpstr>Custom Design</vt:lpstr>
      <vt:lpstr>PowerPoint Presentation</vt:lpstr>
      <vt:lpstr>What is DARS?</vt:lpstr>
      <vt:lpstr>Division of Rehabilitative Services</vt:lpstr>
      <vt:lpstr>Role of a Rehabilitation Counselor</vt:lpstr>
      <vt:lpstr>The 5 Pre-ETS</vt:lpstr>
      <vt:lpstr>Who Can Receive Pre-ETS? </vt:lpstr>
      <vt:lpstr>Vocational Rehabilitation Program</vt:lpstr>
      <vt:lpstr>Examples of Vocational Rehabilitation Services</vt:lpstr>
      <vt:lpstr>PowerPoint Presentation</vt:lpstr>
      <vt:lpstr>Cost of DARS Services</vt:lpstr>
      <vt:lpstr>Examples of Cost vs. No Cost Services</vt:lpstr>
      <vt:lpstr>DARS Eligibility</vt:lpstr>
      <vt:lpstr>Steps to Vocational Rehabilitation</vt:lpstr>
      <vt:lpstr>Limitations of DARS</vt:lpstr>
      <vt:lpstr>To Make a Referral for Arlington Residents   Call the Alexandria Office 703-960-3411  Shirley Pritchett  Shirley.Pritchett@dars.virginia.gov   VR Counselor for Arlington  Jennifer Cattell, MS, CRC Jennifer.Cattell@dars.virginia.gov 571-317-1152  Find your local DARS office by going to https://www.vadars.org/drs/drsoffices.htm#gsc.tab=0  </vt:lpstr>
    </vt:vector>
  </TitlesOfParts>
  <Company>Virginia Information Technologies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Program</dc:creator>
  <cp:lastModifiedBy>Cattell, Jennifer (DARS)</cp:lastModifiedBy>
  <cp:revision>6</cp:revision>
  <dcterms:created xsi:type="dcterms:W3CDTF">2020-09-28T13:48:35Z</dcterms:created>
  <dcterms:modified xsi:type="dcterms:W3CDTF">2023-05-02T16:58:25Z</dcterms:modified>
</cp:coreProperties>
</file>