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2"/>
  </p:notesMasterIdLst>
  <p:sldIdLst>
    <p:sldId id="276" r:id="rId2"/>
    <p:sldId id="268" r:id="rId3"/>
    <p:sldId id="310" r:id="rId4"/>
    <p:sldId id="275" r:id="rId5"/>
    <p:sldId id="306" r:id="rId6"/>
    <p:sldId id="277" r:id="rId7"/>
    <p:sldId id="313" r:id="rId8"/>
    <p:sldId id="311" r:id="rId9"/>
    <p:sldId id="270" r:id="rId10"/>
    <p:sldId id="272" r:id="rId11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96" y="112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nvcc.augusoft.net/index.cfm?fuseaction=1060" TargetMode="External"/><Relationship Id="rId7" Type="http://schemas.openxmlformats.org/officeDocument/2006/relationships/image" Target="../media/image14.svg"/><Relationship Id="rId2" Type="http://schemas.openxmlformats.org/officeDocument/2006/relationships/hyperlink" Target="https://nvcc.augusoft.net/index.cfm?fuseaction=1003" TargetMode="External"/><Relationship Id="rId1" Type="http://schemas.openxmlformats.org/officeDocument/2006/relationships/hyperlink" Target="mailto:NOVAWorkforceAnswers@nvcc.edu" TargetMode="Externa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s://nvcc.augusoft.net/index.cfm?fuseaction=1003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6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5.png"/><Relationship Id="rId11" Type="http://schemas.openxmlformats.org/officeDocument/2006/relationships/hyperlink" Target="https://nvcc.augusoft.net/index.cfm?fuseaction=1060" TargetMode="External"/><Relationship Id="rId5" Type="http://schemas.openxmlformats.org/officeDocument/2006/relationships/hyperlink" Target="mailto:NOVAWorkforceAnswers@nvcc.edu" TargetMode="External"/><Relationship Id="rId10" Type="http://schemas.openxmlformats.org/officeDocument/2006/relationships/image" Target="../media/image18.svg"/><Relationship Id="rId4" Type="http://schemas.openxmlformats.org/officeDocument/2006/relationships/image" Target="../media/image14.svg"/><Relationship Id="rId9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E66757-8603-4640-AAE3-189470108CA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7238B9-DE30-4399-9D66-9247ACBA6925}">
      <dgm:prSet/>
      <dgm:spPr/>
      <dgm:t>
        <a:bodyPr/>
        <a:lstStyle/>
        <a:p>
          <a:r>
            <a:rPr lang="en-US" b="1" i="0" baseline="0"/>
            <a:t>Main Phone – 703-503-6300</a:t>
          </a:r>
          <a:endParaRPr lang="en-US"/>
        </a:p>
      </dgm:t>
    </dgm:pt>
    <dgm:pt modelId="{B0293A3F-CAC8-48A4-900B-315CD920976C}" type="parTrans" cxnId="{0FE79FD3-422D-4A48-9503-8E9474174895}">
      <dgm:prSet/>
      <dgm:spPr/>
      <dgm:t>
        <a:bodyPr/>
        <a:lstStyle/>
        <a:p>
          <a:endParaRPr lang="en-US"/>
        </a:p>
      </dgm:t>
    </dgm:pt>
    <dgm:pt modelId="{1BCECE21-A07B-4B16-97EA-C7CB01FAE463}" type="sibTrans" cxnId="{0FE79FD3-422D-4A48-9503-8E9474174895}">
      <dgm:prSet/>
      <dgm:spPr/>
      <dgm:t>
        <a:bodyPr/>
        <a:lstStyle/>
        <a:p>
          <a:endParaRPr lang="en-US"/>
        </a:p>
      </dgm:t>
    </dgm:pt>
    <dgm:pt modelId="{67B4087F-1E06-4E8A-AFC2-FA46CF590073}">
      <dgm:prSet/>
      <dgm:spPr/>
      <dgm:t>
        <a:bodyPr/>
        <a:lstStyle/>
        <a:p>
          <a:r>
            <a:rPr lang="en-US" b="1" i="0" baseline="0"/>
            <a:t>Email – </a:t>
          </a:r>
          <a:r>
            <a:rPr lang="en-US" b="1" i="0" baseline="0">
              <a:hlinkClick xmlns:r="http://schemas.openxmlformats.org/officeDocument/2006/relationships" r:id="rId1"/>
            </a:rPr>
            <a:t>NOVAWorkforceAnswers@nvcc.edu</a:t>
          </a:r>
          <a:endParaRPr lang="en-US"/>
        </a:p>
      </dgm:t>
    </dgm:pt>
    <dgm:pt modelId="{CEE1C50A-B637-43B0-8538-BE8EF7F66BCC}" type="parTrans" cxnId="{C5D0D4D4-94FC-47F1-BCDF-44A642CD2C45}">
      <dgm:prSet/>
      <dgm:spPr/>
      <dgm:t>
        <a:bodyPr/>
        <a:lstStyle/>
        <a:p>
          <a:endParaRPr lang="en-US"/>
        </a:p>
      </dgm:t>
    </dgm:pt>
    <dgm:pt modelId="{032D2F12-9220-4F78-8BC9-0F17E139A6A6}" type="sibTrans" cxnId="{C5D0D4D4-94FC-47F1-BCDF-44A642CD2C45}">
      <dgm:prSet/>
      <dgm:spPr/>
      <dgm:t>
        <a:bodyPr/>
        <a:lstStyle/>
        <a:p>
          <a:endParaRPr lang="en-US"/>
        </a:p>
      </dgm:t>
    </dgm:pt>
    <dgm:pt modelId="{379C5FCA-8ECC-48B0-A7FF-76ADFB09CBB3}">
      <dgm:prSet/>
      <dgm:spPr/>
      <dgm:t>
        <a:bodyPr/>
        <a:lstStyle/>
        <a:p>
          <a:r>
            <a:rPr lang="en-US" b="1" i="0" baseline="0" dirty="0"/>
            <a:t>Live chat - </a:t>
          </a:r>
          <a:r>
            <a:rPr lang="en-US" b="1" i="0" baseline="0" dirty="0">
              <a:hlinkClick xmlns:r="http://schemas.openxmlformats.org/officeDocument/2006/relationships" r:id="rId2"/>
            </a:rPr>
            <a:t>Contact Us (augusoft.net)</a:t>
          </a:r>
          <a:endParaRPr lang="en-US" dirty="0"/>
        </a:p>
      </dgm:t>
    </dgm:pt>
    <dgm:pt modelId="{9B1427E3-CDD0-4E41-9FD1-61073AAE50B3}" type="parTrans" cxnId="{ED90F984-D041-437C-B2A3-E25C73649AEB}">
      <dgm:prSet/>
      <dgm:spPr/>
      <dgm:t>
        <a:bodyPr/>
        <a:lstStyle/>
        <a:p>
          <a:endParaRPr lang="en-US"/>
        </a:p>
      </dgm:t>
    </dgm:pt>
    <dgm:pt modelId="{426BD047-1EAF-4471-BDD6-88C8F1644220}" type="sibTrans" cxnId="{ED90F984-D041-437C-B2A3-E25C73649AEB}">
      <dgm:prSet/>
      <dgm:spPr/>
      <dgm:t>
        <a:bodyPr/>
        <a:lstStyle/>
        <a:p>
          <a:endParaRPr lang="en-US"/>
        </a:p>
      </dgm:t>
    </dgm:pt>
    <dgm:pt modelId="{9DC7C51D-EFBB-4342-80C8-6D72AC79A9F0}">
      <dgm:prSet/>
      <dgm:spPr/>
      <dgm:t>
        <a:bodyPr/>
        <a:lstStyle/>
        <a:p>
          <a:r>
            <a:rPr lang="en-US" b="1" i="0" baseline="0"/>
            <a:t>FAQ (Frequently Asked Questions) - </a:t>
          </a:r>
          <a:r>
            <a:rPr lang="en-US" b="1" i="0" baseline="0">
              <a:hlinkClick xmlns:r="http://schemas.openxmlformats.org/officeDocument/2006/relationships" r:id="rId3"/>
            </a:rPr>
            <a:t>Frequently Asked Questions (augusoft.net)</a:t>
          </a:r>
          <a:endParaRPr lang="en-US"/>
        </a:p>
      </dgm:t>
    </dgm:pt>
    <dgm:pt modelId="{A7F0D3F7-D3C8-40C3-A647-6AEFD79FD459}" type="parTrans" cxnId="{A4C46296-BFDE-40AE-853D-C04F931B7C2A}">
      <dgm:prSet/>
      <dgm:spPr/>
      <dgm:t>
        <a:bodyPr/>
        <a:lstStyle/>
        <a:p>
          <a:endParaRPr lang="en-US"/>
        </a:p>
      </dgm:t>
    </dgm:pt>
    <dgm:pt modelId="{35F89CFF-32E2-43C1-994E-B683FDD878CF}" type="sibTrans" cxnId="{A4C46296-BFDE-40AE-853D-C04F931B7C2A}">
      <dgm:prSet/>
      <dgm:spPr/>
      <dgm:t>
        <a:bodyPr/>
        <a:lstStyle/>
        <a:p>
          <a:endParaRPr lang="en-US"/>
        </a:p>
      </dgm:t>
    </dgm:pt>
    <dgm:pt modelId="{562AF095-11D2-493D-BE21-420932E1DDC8}" type="pres">
      <dgm:prSet presAssocID="{6AE66757-8603-4640-AAE3-189470108CA6}" presName="root" presStyleCnt="0">
        <dgm:presLayoutVars>
          <dgm:dir/>
          <dgm:resizeHandles val="exact"/>
        </dgm:presLayoutVars>
      </dgm:prSet>
      <dgm:spPr/>
    </dgm:pt>
    <dgm:pt modelId="{487AAEED-E0DA-4655-A324-1678676B5AFC}" type="pres">
      <dgm:prSet presAssocID="{477238B9-DE30-4399-9D66-9247ACBA6925}" presName="compNode" presStyleCnt="0"/>
      <dgm:spPr/>
    </dgm:pt>
    <dgm:pt modelId="{646B59DC-CE02-4347-91F1-5CDF05FE486B}" type="pres">
      <dgm:prSet presAssocID="{477238B9-DE30-4399-9D66-9247ACBA6925}" presName="bgRect" presStyleLbl="bgShp" presStyleIdx="0" presStyleCnt="4"/>
      <dgm:spPr/>
    </dgm:pt>
    <dgm:pt modelId="{020F3F71-EE12-49C8-9447-DF99D40944BD}" type="pres">
      <dgm:prSet presAssocID="{477238B9-DE30-4399-9D66-9247ACBA6925}" presName="iconRect" presStyleLbl="node1" presStyleIdx="0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35B201B8-BE0B-4B7B-BA0F-4D9415B9CEA2}" type="pres">
      <dgm:prSet presAssocID="{477238B9-DE30-4399-9D66-9247ACBA6925}" presName="spaceRect" presStyleCnt="0"/>
      <dgm:spPr/>
    </dgm:pt>
    <dgm:pt modelId="{8F5DE3C3-B9A3-4948-B9CC-FFB203A46CF1}" type="pres">
      <dgm:prSet presAssocID="{477238B9-DE30-4399-9D66-9247ACBA6925}" presName="parTx" presStyleLbl="revTx" presStyleIdx="0" presStyleCnt="4">
        <dgm:presLayoutVars>
          <dgm:chMax val="0"/>
          <dgm:chPref val="0"/>
        </dgm:presLayoutVars>
      </dgm:prSet>
      <dgm:spPr/>
    </dgm:pt>
    <dgm:pt modelId="{4EB61C13-1236-4221-A1F1-5037E3EDA686}" type="pres">
      <dgm:prSet presAssocID="{1BCECE21-A07B-4B16-97EA-C7CB01FAE463}" presName="sibTrans" presStyleCnt="0"/>
      <dgm:spPr/>
    </dgm:pt>
    <dgm:pt modelId="{4DCB804E-BB2B-4683-868A-38B8426C7F0F}" type="pres">
      <dgm:prSet presAssocID="{67B4087F-1E06-4E8A-AFC2-FA46CF590073}" presName="compNode" presStyleCnt="0"/>
      <dgm:spPr/>
    </dgm:pt>
    <dgm:pt modelId="{4C058BBD-16FB-4392-922A-AB7D9BAC6737}" type="pres">
      <dgm:prSet presAssocID="{67B4087F-1E06-4E8A-AFC2-FA46CF590073}" presName="bgRect" presStyleLbl="bgShp" presStyleIdx="1" presStyleCnt="4"/>
      <dgm:spPr/>
    </dgm:pt>
    <dgm:pt modelId="{8C33250E-1060-4DC4-9766-CA706D9DAC6C}" type="pres">
      <dgm:prSet presAssocID="{67B4087F-1E06-4E8A-AFC2-FA46CF590073}" presName="iconRect" presStyleLbl="node1" presStyleIdx="1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nd"/>
        </a:ext>
      </dgm:extLst>
    </dgm:pt>
    <dgm:pt modelId="{F4E1B909-9CA0-4F1B-AC46-E59762E45E72}" type="pres">
      <dgm:prSet presAssocID="{67B4087F-1E06-4E8A-AFC2-FA46CF590073}" presName="spaceRect" presStyleCnt="0"/>
      <dgm:spPr/>
    </dgm:pt>
    <dgm:pt modelId="{262AF4ED-CCF3-4ED6-87CF-DF26A3A78461}" type="pres">
      <dgm:prSet presAssocID="{67B4087F-1E06-4E8A-AFC2-FA46CF590073}" presName="parTx" presStyleLbl="revTx" presStyleIdx="1" presStyleCnt="4">
        <dgm:presLayoutVars>
          <dgm:chMax val="0"/>
          <dgm:chPref val="0"/>
        </dgm:presLayoutVars>
      </dgm:prSet>
      <dgm:spPr/>
    </dgm:pt>
    <dgm:pt modelId="{20FD3F7E-14A5-49DF-AF81-97C9416E4488}" type="pres">
      <dgm:prSet presAssocID="{032D2F12-9220-4F78-8BC9-0F17E139A6A6}" presName="sibTrans" presStyleCnt="0"/>
      <dgm:spPr/>
    </dgm:pt>
    <dgm:pt modelId="{726D98A7-4EC8-4DE6-BFE2-7E076BBF95B2}" type="pres">
      <dgm:prSet presAssocID="{379C5FCA-8ECC-48B0-A7FF-76ADFB09CBB3}" presName="compNode" presStyleCnt="0"/>
      <dgm:spPr/>
    </dgm:pt>
    <dgm:pt modelId="{B0555B2D-90F7-4530-B1A6-D6401275467E}" type="pres">
      <dgm:prSet presAssocID="{379C5FCA-8ECC-48B0-A7FF-76ADFB09CBB3}" presName="bgRect" presStyleLbl="bgShp" presStyleIdx="2" presStyleCnt="4"/>
      <dgm:spPr/>
    </dgm:pt>
    <dgm:pt modelId="{079D2973-0BDC-4CE1-8D14-69F32AD9B3DB}" type="pres">
      <dgm:prSet presAssocID="{379C5FCA-8ECC-48B0-A7FF-76ADFB09CBB3}" presName="iconRect" presStyleLbl="node1" presStyleIdx="2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5A52C768-3EAF-4121-9898-2EAF2FBB7080}" type="pres">
      <dgm:prSet presAssocID="{379C5FCA-8ECC-48B0-A7FF-76ADFB09CBB3}" presName="spaceRect" presStyleCnt="0"/>
      <dgm:spPr/>
    </dgm:pt>
    <dgm:pt modelId="{9745567B-BB2C-4C79-B94E-72D1B1852CD1}" type="pres">
      <dgm:prSet presAssocID="{379C5FCA-8ECC-48B0-A7FF-76ADFB09CBB3}" presName="parTx" presStyleLbl="revTx" presStyleIdx="2" presStyleCnt="4">
        <dgm:presLayoutVars>
          <dgm:chMax val="0"/>
          <dgm:chPref val="0"/>
        </dgm:presLayoutVars>
      </dgm:prSet>
      <dgm:spPr/>
    </dgm:pt>
    <dgm:pt modelId="{D37F62EC-FB55-4D4C-B540-A24BD368C3AE}" type="pres">
      <dgm:prSet presAssocID="{426BD047-1EAF-4471-BDD6-88C8F1644220}" presName="sibTrans" presStyleCnt="0"/>
      <dgm:spPr/>
    </dgm:pt>
    <dgm:pt modelId="{20ABE987-1282-4504-BE67-2EE3278CA706}" type="pres">
      <dgm:prSet presAssocID="{9DC7C51D-EFBB-4342-80C8-6D72AC79A9F0}" presName="compNode" presStyleCnt="0"/>
      <dgm:spPr/>
    </dgm:pt>
    <dgm:pt modelId="{639ED2E4-ECAE-4DAE-BD54-E5E92849C1E7}" type="pres">
      <dgm:prSet presAssocID="{9DC7C51D-EFBB-4342-80C8-6D72AC79A9F0}" presName="bgRect" presStyleLbl="bgShp" presStyleIdx="3" presStyleCnt="4"/>
      <dgm:spPr/>
    </dgm:pt>
    <dgm:pt modelId="{0A7FA6E7-CD41-43CA-B4D3-AB2DDD158A7D}" type="pres">
      <dgm:prSet presAssocID="{9DC7C51D-EFBB-4342-80C8-6D72AC79A9F0}" presName="iconRect" presStyleLbl="node1" presStyleIdx="3" presStyleCnt="4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C8CF1864-70E0-4ADC-990E-E3E4D0F25001}" type="pres">
      <dgm:prSet presAssocID="{9DC7C51D-EFBB-4342-80C8-6D72AC79A9F0}" presName="spaceRect" presStyleCnt="0"/>
      <dgm:spPr/>
    </dgm:pt>
    <dgm:pt modelId="{884018FD-6122-4785-A9D9-752D3F258277}" type="pres">
      <dgm:prSet presAssocID="{9DC7C51D-EFBB-4342-80C8-6D72AC79A9F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49A040C-C4F2-4170-8713-52618BA7E09F}" type="presOf" srcId="{9DC7C51D-EFBB-4342-80C8-6D72AC79A9F0}" destId="{884018FD-6122-4785-A9D9-752D3F258277}" srcOrd="0" destOrd="0" presId="urn:microsoft.com/office/officeart/2018/2/layout/IconVerticalSolidList"/>
    <dgm:cxn modelId="{26CB8844-5807-4A42-9A71-698B3ABA0830}" type="presOf" srcId="{379C5FCA-8ECC-48B0-A7FF-76ADFB09CBB3}" destId="{9745567B-BB2C-4C79-B94E-72D1B1852CD1}" srcOrd="0" destOrd="0" presId="urn:microsoft.com/office/officeart/2018/2/layout/IconVerticalSolidList"/>
    <dgm:cxn modelId="{52C6C345-9AAD-4A5E-AB80-08E19972364E}" type="presOf" srcId="{67B4087F-1E06-4E8A-AFC2-FA46CF590073}" destId="{262AF4ED-CCF3-4ED6-87CF-DF26A3A78461}" srcOrd="0" destOrd="0" presId="urn:microsoft.com/office/officeart/2018/2/layout/IconVerticalSolidList"/>
    <dgm:cxn modelId="{8BCF3C71-91A4-4951-A280-00A3C3212774}" type="presOf" srcId="{6AE66757-8603-4640-AAE3-189470108CA6}" destId="{562AF095-11D2-493D-BE21-420932E1DDC8}" srcOrd="0" destOrd="0" presId="urn:microsoft.com/office/officeart/2018/2/layout/IconVerticalSolidList"/>
    <dgm:cxn modelId="{ED90F984-D041-437C-B2A3-E25C73649AEB}" srcId="{6AE66757-8603-4640-AAE3-189470108CA6}" destId="{379C5FCA-8ECC-48B0-A7FF-76ADFB09CBB3}" srcOrd="2" destOrd="0" parTransId="{9B1427E3-CDD0-4E41-9FD1-61073AAE50B3}" sibTransId="{426BD047-1EAF-4471-BDD6-88C8F1644220}"/>
    <dgm:cxn modelId="{A4C46296-BFDE-40AE-853D-C04F931B7C2A}" srcId="{6AE66757-8603-4640-AAE3-189470108CA6}" destId="{9DC7C51D-EFBB-4342-80C8-6D72AC79A9F0}" srcOrd="3" destOrd="0" parTransId="{A7F0D3F7-D3C8-40C3-A647-6AEFD79FD459}" sibTransId="{35F89CFF-32E2-43C1-994E-B683FDD878CF}"/>
    <dgm:cxn modelId="{D57926D0-41D8-4066-A36E-EA6E5BA22982}" type="presOf" srcId="{477238B9-DE30-4399-9D66-9247ACBA6925}" destId="{8F5DE3C3-B9A3-4948-B9CC-FFB203A46CF1}" srcOrd="0" destOrd="0" presId="urn:microsoft.com/office/officeart/2018/2/layout/IconVerticalSolidList"/>
    <dgm:cxn modelId="{0FE79FD3-422D-4A48-9503-8E9474174895}" srcId="{6AE66757-8603-4640-AAE3-189470108CA6}" destId="{477238B9-DE30-4399-9D66-9247ACBA6925}" srcOrd="0" destOrd="0" parTransId="{B0293A3F-CAC8-48A4-900B-315CD920976C}" sibTransId="{1BCECE21-A07B-4B16-97EA-C7CB01FAE463}"/>
    <dgm:cxn modelId="{C5D0D4D4-94FC-47F1-BCDF-44A642CD2C45}" srcId="{6AE66757-8603-4640-AAE3-189470108CA6}" destId="{67B4087F-1E06-4E8A-AFC2-FA46CF590073}" srcOrd="1" destOrd="0" parTransId="{CEE1C50A-B637-43B0-8538-BE8EF7F66BCC}" sibTransId="{032D2F12-9220-4F78-8BC9-0F17E139A6A6}"/>
    <dgm:cxn modelId="{795857CA-9F00-416A-BB0C-0FFA49D35F6D}" type="presParOf" srcId="{562AF095-11D2-493D-BE21-420932E1DDC8}" destId="{487AAEED-E0DA-4655-A324-1678676B5AFC}" srcOrd="0" destOrd="0" presId="urn:microsoft.com/office/officeart/2018/2/layout/IconVerticalSolidList"/>
    <dgm:cxn modelId="{7194CBEA-FC39-4FC4-B3D8-3B9A4818C8B4}" type="presParOf" srcId="{487AAEED-E0DA-4655-A324-1678676B5AFC}" destId="{646B59DC-CE02-4347-91F1-5CDF05FE486B}" srcOrd="0" destOrd="0" presId="urn:microsoft.com/office/officeart/2018/2/layout/IconVerticalSolidList"/>
    <dgm:cxn modelId="{6BD9CBBE-224D-4825-8CC2-64303C1D5B40}" type="presParOf" srcId="{487AAEED-E0DA-4655-A324-1678676B5AFC}" destId="{020F3F71-EE12-49C8-9447-DF99D40944BD}" srcOrd="1" destOrd="0" presId="urn:microsoft.com/office/officeart/2018/2/layout/IconVerticalSolidList"/>
    <dgm:cxn modelId="{B4EE3402-920D-4AC2-BC4C-0B2FB63B4592}" type="presParOf" srcId="{487AAEED-E0DA-4655-A324-1678676B5AFC}" destId="{35B201B8-BE0B-4B7B-BA0F-4D9415B9CEA2}" srcOrd="2" destOrd="0" presId="urn:microsoft.com/office/officeart/2018/2/layout/IconVerticalSolidList"/>
    <dgm:cxn modelId="{EACDFE37-6888-4F0B-AE4E-C5BA9399CC1A}" type="presParOf" srcId="{487AAEED-E0DA-4655-A324-1678676B5AFC}" destId="{8F5DE3C3-B9A3-4948-B9CC-FFB203A46CF1}" srcOrd="3" destOrd="0" presId="urn:microsoft.com/office/officeart/2018/2/layout/IconVerticalSolidList"/>
    <dgm:cxn modelId="{46F7DFBE-14D1-4DB0-93E8-556A55134E0E}" type="presParOf" srcId="{562AF095-11D2-493D-BE21-420932E1DDC8}" destId="{4EB61C13-1236-4221-A1F1-5037E3EDA686}" srcOrd="1" destOrd="0" presId="urn:microsoft.com/office/officeart/2018/2/layout/IconVerticalSolidList"/>
    <dgm:cxn modelId="{10F8C224-1E7F-46B4-8A3E-55F7C1FA1761}" type="presParOf" srcId="{562AF095-11D2-493D-BE21-420932E1DDC8}" destId="{4DCB804E-BB2B-4683-868A-38B8426C7F0F}" srcOrd="2" destOrd="0" presId="urn:microsoft.com/office/officeart/2018/2/layout/IconVerticalSolidList"/>
    <dgm:cxn modelId="{C118332D-9125-4CFC-A1B7-1FE0345F4804}" type="presParOf" srcId="{4DCB804E-BB2B-4683-868A-38B8426C7F0F}" destId="{4C058BBD-16FB-4392-922A-AB7D9BAC6737}" srcOrd="0" destOrd="0" presId="urn:microsoft.com/office/officeart/2018/2/layout/IconVerticalSolidList"/>
    <dgm:cxn modelId="{E2C7B689-6461-4DC9-AE07-0CE8D9D62B95}" type="presParOf" srcId="{4DCB804E-BB2B-4683-868A-38B8426C7F0F}" destId="{8C33250E-1060-4DC4-9766-CA706D9DAC6C}" srcOrd="1" destOrd="0" presId="urn:microsoft.com/office/officeart/2018/2/layout/IconVerticalSolidList"/>
    <dgm:cxn modelId="{DDD4B247-29B9-4135-BC7D-E0646E51A587}" type="presParOf" srcId="{4DCB804E-BB2B-4683-868A-38B8426C7F0F}" destId="{F4E1B909-9CA0-4F1B-AC46-E59762E45E72}" srcOrd="2" destOrd="0" presId="urn:microsoft.com/office/officeart/2018/2/layout/IconVerticalSolidList"/>
    <dgm:cxn modelId="{7B71F259-DA63-4E04-BD28-4EFAF15A765F}" type="presParOf" srcId="{4DCB804E-BB2B-4683-868A-38B8426C7F0F}" destId="{262AF4ED-CCF3-4ED6-87CF-DF26A3A78461}" srcOrd="3" destOrd="0" presId="urn:microsoft.com/office/officeart/2018/2/layout/IconVerticalSolidList"/>
    <dgm:cxn modelId="{069A9B52-D2DE-4D7D-9A09-FB1728AD73DD}" type="presParOf" srcId="{562AF095-11D2-493D-BE21-420932E1DDC8}" destId="{20FD3F7E-14A5-49DF-AF81-97C9416E4488}" srcOrd="3" destOrd="0" presId="urn:microsoft.com/office/officeart/2018/2/layout/IconVerticalSolidList"/>
    <dgm:cxn modelId="{0AE66726-00EB-4825-BCF9-EFC29D3B7DAB}" type="presParOf" srcId="{562AF095-11D2-493D-BE21-420932E1DDC8}" destId="{726D98A7-4EC8-4DE6-BFE2-7E076BBF95B2}" srcOrd="4" destOrd="0" presId="urn:microsoft.com/office/officeart/2018/2/layout/IconVerticalSolidList"/>
    <dgm:cxn modelId="{5F0FF89A-4F70-410E-87D1-F19A28E85315}" type="presParOf" srcId="{726D98A7-4EC8-4DE6-BFE2-7E076BBF95B2}" destId="{B0555B2D-90F7-4530-B1A6-D6401275467E}" srcOrd="0" destOrd="0" presId="urn:microsoft.com/office/officeart/2018/2/layout/IconVerticalSolidList"/>
    <dgm:cxn modelId="{2B3D1498-7D61-446B-8A9B-4A793899097A}" type="presParOf" srcId="{726D98A7-4EC8-4DE6-BFE2-7E076BBF95B2}" destId="{079D2973-0BDC-4CE1-8D14-69F32AD9B3DB}" srcOrd="1" destOrd="0" presId="urn:microsoft.com/office/officeart/2018/2/layout/IconVerticalSolidList"/>
    <dgm:cxn modelId="{339FEB6C-DC0C-4764-A967-50BB7054D3E5}" type="presParOf" srcId="{726D98A7-4EC8-4DE6-BFE2-7E076BBF95B2}" destId="{5A52C768-3EAF-4121-9898-2EAF2FBB7080}" srcOrd="2" destOrd="0" presId="urn:microsoft.com/office/officeart/2018/2/layout/IconVerticalSolidList"/>
    <dgm:cxn modelId="{07714EE4-9CC2-4A73-BB71-5C1374495D90}" type="presParOf" srcId="{726D98A7-4EC8-4DE6-BFE2-7E076BBF95B2}" destId="{9745567B-BB2C-4C79-B94E-72D1B1852CD1}" srcOrd="3" destOrd="0" presId="urn:microsoft.com/office/officeart/2018/2/layout/IconVerticalSolidList"/>
    <dgm:cxn modelId="{3BF62E19-E85C-48A1-8D17-E6339A0BAA04}" type="presParOf" srcId="{562AF095-11D2-493D-BE21-420932E1DDC8}" destId="{D37F62EC-FB55-4D4C-B540-A24BD368C3AE}" srcOrd="5" destOrd="0" presId="urn:microsoft.com/office/officeart/2018/2/layout/IconVerticalSolidList"/>
    <dgm:cxn modelId="{182FE503-817F-4B14-AC7B-C7F9F3FB63A1}" type="presParOf" srcId="{562AF095-11D2-493D-BE21-420932E1DDC8}" destId="{20ABE987-1282-4504-BE67-2EE3278CA706}" srcOrd="6" destOrd="0" presId="urn:microsoft.com/office/officeart/2018/2/layout/IconVerticalSolidList"/>
    <dgm:cxn modelId="{2E27EAD6-1CB1-4C82-9E2B-16D9B8AF16F0}" type="presParOf" srcId="{20ABE987-1282-4504-BE67-2EE3278CA706}" destId="{639ED2E4-ECAE-4DAE-BD54-E5E92849C1E7}" srcOrd="0" destOrd="0" presId="urn:microsoft.com/office/officeart/2018/2/layout/IconVerticalSolidList"/>
    <dgm:cxn modelId="{7BC75CC5-4657-4654-928B-FC7FD1F82935}" type="presParOf" srcId="{20ABE987-1282-4504-BE67-2EE3278CA706}" destId="{0A7FA6E7-CD41-43CA-B4D3-AB2DDD158A7D}" srcOrd="1" destOrd="0" presId="urn:microsoft.com/office/officeart/2018/2/layout/IconVerticalSolidList"/>
    <dgm:cxn modelId="{40BA33FC-5808-4BF2-9D44-E6A42267D60B}" type="presParOf" srcId="{20ABE987-1282-4504-BE67-2EE3278CA706}" destId="{C8CF1864-70E0-4ADC-990E-E3E4D0F25001}" srcOrd="2" destOrd="0" presId="urn:microsoft.com/office/officeart/2018/2/layout/IconVerticalSolidList"/>
    <dgm:cxn modelId="{80556198-4ED5-4B50-939A-6E53A2980E78}" type="presParOf" srcId="{20ABE987-1282-4504-BE67-2EE3278CA706}" destId="{884018FD-6122-4785-A9D9-752D3F25827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B59DC-CE02-4347-91F1-5CDF05FE486B}">
      <dsp:nvSpPr>
        <dsp:cNvPr id="0" name=""/>
        <dsp:cNvSpPr/>
      </dsp:nvSpPr>
      <dsp:spPr>
        <a:xfrm>
          <a:off x="0" y="1316"/>
          <a:ext cx="8515350" cy="66719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0F3F71-EE12-49C8-9447-DF99D40944BD}">
      <dsp:nvSpPr>
        <dsp:cNvPr id="0" name=""/>
        <dsp:cNvSpPr/>
      </dsp:nvSpPr>
      <dsp:spPr>
        <a:xfrm>
          <a:off x="201827" y="151436"/>
          <a:ext cx="366959" cy="3669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DE3C3-B9A3-4948-B9CC-FFB203A46CF1}">
      <dsp:nvSpPr>
        <dsp:cNvPr id="0" name=""/>
        <dsp:cNvSpPr/>
      </dsp:nvSpPr>
      <dsp:spPr>
        <a:xfrm>
          <a:off x="770614" y="1316"/>
          <a:ext cx="7744735" cy="66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612" tIns="70612" rIns="70612" bIns="7061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/>
            <a:t>Main Phone – 703-503-6300</a:t>
          </a:r>
          <a:endParaRPr lang="en-US" sz="1800" kern="1200"/>
        </a:p>
      </dsp:txBody>
      <dsp:txXfrm>
        <a:off x="770614" y="1316"/>
        <a:ext cx="7744735" cy="667198"/>
      </dsp:txXfrm>
    </dsp:sp>
    <dsp:sp modelId="{4C058BBD-16FB-4392-922A-AB7D9BAC6737}">
      <dsp:nvSpPr>
        <dsp:cNvPr id="0" name=""/>
        <dsp:cNvSpPr/>
      </dsp:nvSpPr>
      <dsp:spPr>
        <a:xfrm>
          <a:off x="0" y="835314"/>
          <a:ext cx="8515350" cy="66719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33250E-1060-4DC4-9766-CA706D9DAC6C}">
      <dsp:nvSpPr>
        <dsp:cNvPr id="0" name=""/>
        <dsp:cNvSpPr/>
      </dsp:nvSpPr>
      <dsp:spPr>
        <a:xfrm>
          <a:off x="201827" y="985434"/>
          <a:ext cx="366959" cy="3669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2AF4ED-CCF3-4ED6-87CF-DF26A3A78461}">
      <dsp:nvSpPr>
        <dsp:cNvPr id="0" name=""/>
        <dsp:cNvSpPr/>
      </dsp:nvSpPr>
      <dsp:spPr>
        <a:xfrm>
          <a:off x="770614" y="835314"/>
          <a:ext cx="7744735" cy="66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612" tIns="70612" rIns="70612" bIns="7061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/>
            <a:t>Email – </a:t>
          </a:r>
          <a:r>
            <a:rPr lang="en-US" sz="1800" b="1" i="0" kern="1200" baseline="0">
              <a:hlinkClick xmlns:r="http://schemas.openxmlformats.org/officeDocument/2006/relationships" r:id="rId5"/>
            </a:rPr>
            <a:t>NOVAWorkforceAnswers@nvcc.edu</a:t>
          </a:r>
          <a:endParaRPr lang="en-US" sz="1800" kern="1200"/>
        </a:p>
      </dsp:txBody>
      <dsp:txXfrm>
        <a:off x="770614" y="835314"/>
        <a:ext cx="7744735" cy="667198"/>
      </dsp:txXfrm>
    </dsp:sp>
    <dsp:sp modelId="{B0555B2D-90F7-4530-B1A6-D6401275467E}">
      <dsp:nvSpPr>
        <dsp:cNvPr id="0" name=""/>
        <dsp:cNvSpPr/>
      </dsp:nvSpPr>
      <dsp:spPr>
        <a:xfrm>
          <a:off x="0" y="1669312"/>
          <a:ext cx="8515350" cy="66719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D2973-0BDC-4CE1-8D14-69F32AD9B3DB}">
      <dsp:nvSpPr>
        <dsp:cNvPr id="0" name=""/>
        <dsp:cNvSpPr/>
      </dsp:nvSpPr>
      <dsp:spPr>
        <a:xfrm>
          <a:off x="201827" y="1819432"/>
          <a:ext cx="366959" cy="366959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5567B-BB2C-4C79-B94E-72D1B1852CD1}">
      <dsp:nvSpPr>
        <dsp:cNvPr id="0" name=""/>
        <dsp:cNvSpPr/>
      </dsp:nvSpPr>
      <dsp:spPr>
        <a:xfrm>
          <a:off x="770614" y="1669312"/>
          <a:ext cx="7744735" cy="66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612" tIns="70612" rIns="70612" bIns="7061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 dirty="0"/>
            <a:t>Live chat - </a:t>
          </a:r>
          <a:r>
            <a:rPr lang="en-US" sz="1800" b="1" i="0" kern="1200" baseline="0" dirty="0">
              <a:hlinkClick xmlns:r="http://schemas.openxmlformats.org/officeDocument/2006/relationships" r:id="rId8"/>
            </a:rPr>
            <a:t>Contact Us (augusoft.net)</a:t>
          </a:r>
          <a:endParaRPr lang="en-US" sz="1800" kern="1200" dirty="0"/>
        </a:p>
      </dsp:txBody>
      <dsp:txXfrm>
        <a:off x="770614" y="1669312"/>
        <a:ext cx="7744735" cy="667198"/>
      </dsp:txXfrm>
    </dsp:sp>
    <dsp:sp modelId="{639ED2E4-ECAE-4DAE-BD54-E5E92849C1E7}">
      <dsp:nvSpPr>
        <dsp:cNvPr id="0" name=""/>
        <dsp:cNvSpPr/>
      </dsp:nvSpPr>
      <dsp:spPr>
        <a:xfrm>
          <a:off x="0" y="2503311"/>
          <a:ext cx="8515350" cy="66719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7FA6E7-CD41-43CA-B4D3-AB2DDD158A7D}">
      <dsp:nvSpPr>
        <dsp:cNvPr id="0" name=""/>
        <dsp:cNvSpPr/>
      </dsp:nvSpPr>
      <dsp:spPr>
        <a:xfrm>
          <a:off x="201827" y="2653430"/>
          <a:ext cx="366959" cy="36695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4018FD-6122-4785-A9D9-752D3F258277}">
      <dsp:nvSpPr>
        <dsp:cNvPr id="0" name=""/>
        <dsp:cNvSpPr/>
      </dsp:nvSpPr>
      <dsp:spPr>
        <a:xfrm>
          <a:off x="770614" y="2503311"/>
          <a:ext cx="7744735" cy="66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612" tIns="70612" rIns="70612" bIns="7061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/>
            <a:t>FAQ (Frequently Asked Questions) - </a:t>
          </a:r>
          <a:r>
            <a:rPr lang="en-US" sz="1800" b="1" i="0" kern="1200" baseline="0">
              <a:hlinkClick xmlns:r="http://schemas.openxmlformats.org/officeDocument/2006/relationships" r:id="rId11"/>
            </a:rPr>
            <a:t>Frequently Asked Questions (augusoft.net)</a:t>
          </a:r>
          <a:endParaRPr lang="en-US" sz="1800" kern="1200"/>
        </a:p>
      </dsp:txBody>
      <dsp:txXfrm>
        <a:off x="770614" y="2503311"/>
        <a:ext cx="7744735" cy="667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E2FA5D7-20A8-1F44-850E-8733246441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54F5DA-0E46-3C4F-A1D1-8B96C6B47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4749"/>
            <a:ext cx="6858000" cy="1644253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C77E67-0BB6-CB4E-9E16-D94CBCE7D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46188"/>
            <a:ext cx="6858000" cy="83998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1E3671-2B9F-8B44-8EB0-FDD10EA549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73079" y="4114800"/>
            <a:ext cx="1597843" cy="6858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C2A7668-0D12-404C-AFC2-13D193287427}"/>
              </a:ext>
            </a:extLst>
          </p:cNvPr>
          <p:cNvCxnSpPr/>
          <p:nvPr userDrawn="1"/>
        </p:nvCxnSpPr>
        <p:spPr>
          <a:xfrm flipV="1">
            <a:off x="3200400" y="2553452"/>
            <a:ext cx="27432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61473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Data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10B8FDC-7A4A-D743-8B7E-5034A4FEEF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7712" y="0"/>
            <a:ext cx="4586288" cy="5143500"/>
          </a:xfrm>
          <a:prstGeom prst="rect">
            <a:avLst/>
          </a:prstGeom>
        </p:spPr>
      </p:pic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B3E737BD-D11B-2C4F-9335-4C2FC9E79152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0" y="2143129"/>
            <a:ext cx="3028950" cy="2828921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3CBF92E1-12A1-A64C-91A0-C4B1464786CA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3063240" y="2143129"/>
            <a:ext cx="3017520" cy="2828921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B4EB473-77A7-164B-8CC3-F1629F57D61A}"/>
              </a:ext>
            </a:extLst>
          </p:cNvPr>
          <p:cNvCxnSpPr/>
          <p:nvPr userDrawn="1"/>
        </p:nvCxnSpPr>
        <p:spPr>
          <a:xfrm flipV="1">
            <a:off x="3200400" y="1371600"/>
            <a:ext cx="27432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76E151C4-8184-F341-BD3E-B3B50F5F3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35E5BB7-2D53-B045-93A0-2869367EE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4713514"/>
            <a:ext cx="3028950" cy="258532"/>
          </a:xfrm>
          <a:solidFill>
            <a:schemeClr val="accent1">
              <a:alpha val="50000"/>
            </a:schemeClr>
          </a:solidFill>
        </p:spPr>
        <p:txBody>
          <a:bodyPr wrap="square" anchor="b" anchorCtr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6C7316B1-83D4-744E-BEE3-FFFDDF663E9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15049" y="2143124"/>
            <a:ext cx="3028950" cy="2828921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5AFABEF8-8A10-564F-B8B7-3585EC269E52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143001" y="1628775"/>
            <a:ext cx="6857999" cy="514349"/>
          </a:xfrm>
        </p:spPr>
        <p:txBody>
          <a:bodyPr anchor="t"/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78056DB-3748-D146-A9B3-58F86F50CC08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3063240" y="4713513"/>
            <a:ext cx="3028950" cy="258532"/>
          </a:xfrm>
          <a:solidFill>
            <a:schemeClr val="accent1">
              <a:alpha val="50000"/>
            </a:schemeClr>
          </a:solidFill>
        </p:spPr>
        <p:txBody>
          <a:bodyPr wrap="square" anchor="b" anchorCtr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989C7A1-0B9E-5440-AE89-0D3335DD396F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6115049" y="4713513"/>
            <a:ext cx="3028951" cy="258532"/>
          </a:xfrm>
          <a:solidFill>
            <a:schemeClr val="accent1">
              <a:alpha val="50000"/>
            </a:schemeClr>
          </a:solidFill>
        </p:spPr>
        <p:txBody>
          <a:bodyPr wrap="square" anchor="b" anchorCtr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484013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Data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040CC32-C4AE-044A-8327-4D78B56AFD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7712" y="0"/>
            <a:ext cx="4586288" cy="5143500"/>
          </a:xfrm>
          <a:prstGeom prst="rect">
            <a:avLst/>
          </a:prstGeom>
        </p:spPr>
      </p:pic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B82126B-6413-6C47-ABB4-C7FF5950C4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143126"/>
            <a:ext cx="2263140" cy="282892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B4EB473-77A7-164B-8CC3-F1629F57D61A}"/>
              </a:ext>
            </a:extLst>
          </p:cNvPr>
          <p:cNvCxnSpPr/>
          <p:nvPr userDrawn="1"/>
        </p:nvCxnSpPr>
        <p:spPr>
          <a:xfrm flipV="1">
            <a:off x="3200400" y="1371600"/>
            <a:ext cx="27432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76E151C4-8184-F341-BD3E-B3B50F5F3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35E5BB7-2D53-B045-93A0-2869367EE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4713514"/>
            <a:ext cx="2263140" cy="258532"/>
          </a:xfrm>
          <a:solidFill>
            <a:schemeClr val="accent1">
              <a:alpha val="50000"/>
            </a:schemeClr>
          </a:solidFill>
        </p:spPr>
        <p:txBody>
          <a:bodyPr wrap="square" anchor="b" anchorCtr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6C7316B1-83D4-744E-BEE3-FFFDDF663E9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2286000" y="2143129"/>
            <a:ext cx="2263140" cy="282892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D88A4C52-DB1C-A846-A115-DDD80F344D9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286000" y="4713518"/>
            <a:ext cx="2263140" cy="258532"/>
          </a:xfrm>
          <a:solidFill>
            <a:schemeClr val="accent1">
              <a:alpha val="50000"/>
            </a:schemeClr>
          </a:solidFill>
        </p:spPr>
        <p:txBody>
          <a:bodyPr wrap="square" anchor="b" anchorCtr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2618C485-2212-6449-AD54-9376050C42A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572000" y="2143126"/>
            <a:ext cx="2263140" cy="282892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F1BD7207-8B5E-B943-B82C-EA8EA078B24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572000" y="4713514"/>
            <a:ext cx="2263140" cy="258532"/>
          </a:xfrm>
          <a:solidFill>
            <a:schemeClr val="accent1">
              <a:alpha val="50000"/>
            </a:schemeClr>
          </a:solidFill>
        </p:spPr>
        <p:txBody>
          <a:bodyPr wrap="square" anchor="b" anchorCtr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52351079-9884-9F49-9297-8B3165ED23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58000" y="2143126"/>
            <a:ext cx="2286000" cy="282892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6008E8BE-0232-4447-B024-498B3347B8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858000" y="4713514"/>
            <a:ext cx="2286000" cy="258532"/>
          </a:xfrm>
          <a:solidFill>
            <a:schemeClr val="accent1">
              <a:alpha val="50000"/>
            </a:schemeClr>
          </a:solidFill>
        </p:spPr>
        <p:txBody>
          <a:bodyPr wrap="square" anchor="b" anchorCtr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5AFABEF8-8A10-564F-B8B7-3585EC269E52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143001" y="1628775"/>
            <a:ext cx="6857999" cy="514349"/>
          </a:xfrm>
        </p:spPr>
        <p:txBody>
          <a:bodyPr anchor="t"/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718119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B1F34E20-9F23-C648-A5FA-DDD562304ADC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143000" y="2846188"/>
            <a:ext cx="6858000" cy="83998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BF28B9-9DF4-764E-88BF-D9D39722A1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6191" y="4114800"/>
            <a:ext cx="1631619" cy="6858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BF16F7-9A40-9B4C-A903-C0BDE91C7E88}"/>
              </a:ext>
            </a:extLst>
          </p:cNvPr>
          <p:cNvCxnSpPr/>
          <p:nvPr userDrawn="1"/>
        </p:nvCxnSpPr>
        <p:spPr>
          <a:xfrm flipV="1">
            <a:off x="3200400" y="2571750"/>
            <a:ext cx="27432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C84F9E46-AF7A-E04B-959A-86D0DA5840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844749"/>
            <a:ext cx="6858000" cy="1644253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stylet</a:t>
            </a:r>
          </a:p>
        </p:txBody>
      </p:sp>
    </p:spTree>
    <p:extLst>
      <p:ext uri="{BB962C8B-B14F-4D97-AF65-F5344CB8AC3E}">
        <p14:creationId xmlns:p14="http://schemas.microsoft.com/office/powerpoint/2010/main" val="406810314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95711-68E6-6447-9127-D7B34C3B4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257175"/>
            <a:ext cx="8515350" cy="10287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C2A09-8890-7044-A011-BC0BCAAEB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628775"/>
            <a:ext cx="8515350" cy="3171826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85F1F-3883-B243-92D4-62007F7A5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13A5-D18A-D44C-A6A1-2A9CD35BF9F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38CE4-DE3C-DA4D-A3F2-C6345F1CC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1726" y="4800600"/>
            <a:ext cx="5184620" cy="2405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31EDC-1A4C-2B47-8D74-8BB4B20DD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9CB9-53DC-6842-8621-8653FE93659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DDB5C0-38DE-ED48-8F4B-2B3DE2CE893D}"/>
              </a:ext>
            </a:extLst>
          </p:cNvPr>
          <p:cNvCxnSpPr/>
          <p:nvPr userDrawn="1"/>
        </p:nvCxnSpPr>
        <p:spPr>
          <a:xfrm flipV="1">
            <a:off x="3200400" y="1371600"/>
            <a:ext cx="27432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50290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7DC83-21A7-B148-B143-9047EF8E4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57175"/>
            <a:ext cx="6858000" cy="10287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56493-057B-454D-B414-DDF015164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4326" y="1628776"/>
            <a:ext cx="4143374" cy="31718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BD225-07B3-7E43-8EAB-9F2918F18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6300" y="1628773"/>
            <a:ext cx="4143375" cy="31718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574B0-7F0E-5544-87C5-830950CAA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13A5-D18A-D44C-A6A1-2A9CD35BF9F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83FC1-0BE7-7F4B-972E-18ABA36E9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1726" y="4800600"/>
            <a:ext cx="5184620" cy="2405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F017B4-69DA-024D-A07F-DB8EF75DA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 </a:t>
            </a:r>
            <a:fld id="{D6CF9CB9-53DC-6842-8621-8653FE93659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8ECF4B-DF87-2349-94A1-27B3F3DFCC33}"/>
              </a:ext>
            </a:extLst>
          </p:cNvPr>
          <p:cNvCxnSpPr/>
          <p:nvPr userDrawn="1"/>
        </p:nvCxnSpPr>
        <p:spPr>
          <a:xfrm flipV="1">
            <a:off x="3200400" y="1371600"/>
            <a:ext cx="27432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92100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982EC-2D90-564D-9035-7DEFFE619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73844"/>
            <a:ext cx="6858000" cy="10120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BCA74-5FE9-2F41-898F-7D4B2BB74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326" y="1628775"/>
            <a:ext cx="4143375" cy="514349"/>
          </a:xfrm>
        </p:spPr>
        <p:txBody>
          <a:bodyPr anchor="t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813494-AC71-7A46-82BA-AECFCE27D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4325" y="2143125"/>
            <a:ext cx="4143376" cy="26574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2B557E-13CB-8842-9BEA-A4806AEE0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86301" y="1628775"/>
            <a:ext cx="4143374" cy="514348"/>
          </a:xfrm>
        </p:spPr>
        <p:txBody>
          <a:bodyPr anchor="t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49BFFD-890B-0345-A7CA-1611FFE2A3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86300" y="2143125"/>
            <a:ext cx="4143374" cy="26574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6AC6E0-B39F-374E-AE03-390C28841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13A5-D18A-D44C-A6A1-2A9CD35BF9F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5AEC55-D3A8-E848-817F-B80D9E33F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1726" y="4800600"/>
            <a:ext cx="5184620" cy="2405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3F1DD8-A5CC-DD4A-96E9-A1A4F8D05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9CB9-53DC-6842-8621-8653FE93659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A43935B-8F49-9441-B760-4AC77F8FC068}"/>
              </a:ext>
            </a:extLst>
          </p:cNvPr>
          <p:cNvCxnSpPr/>
          <p:nvPr userDrawn="1"/>
        </p:nvCxnSpPr>
        <p:spPr>
          <a:xfrm flipV="1">
            <a:off x="3200400" y="1371600"/>
            <a:ext cx="27432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20714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052A1-F95F-B04A-A510-F084844D2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57176"/>
            <a:ext cx="6858000" cy="10287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970D1B-875D-A843-A998-2CC6A2570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13A5-D18A-D44C-A6A1-2A9CD35BF9F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D62ECA-ECE6-2B48-B255-6BEDB73C1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1726" y="4800600"/>
            <a:ext cx="5184620" cy="2405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E9365E-86B2-AB4F-991F-0A798E2C1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9CB9-53DC-6842-8621-8653FE936598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EE13B7-4BF1-FD4A-8734-AA338DC351F4}"/>
              </a:ext>
            </a:extLst>
          </p:cNvPr>
          <p:cNvCxnSpPr/>
          <p:nvPr userDrawn="1"/>
        </p:nvCxnSpPr>
        <p:spPr>
          <a:xfrm flipV="1">
            <a:off x="3200400" y="1371600"/>
            <a:ext cx="27432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51531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AF1675-6F69-9C4F-A7A8-21C947741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13A5-D18A-D44C-A6A1-2A9CD35BF9F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5C9D84-84F4-1A4F-9F56-DBB4C06F8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1726" y="4800600"/>
            <a:ext cx="5184620" cy="2405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5840AD-0E1D-F74C-8209-11F3FF774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9CB9-53DC-6842-8621-8653FE936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6398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AFA38-97C0-D449-B32A-64E991EB5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257176"/>
            <a:ext cx="4143375" cy="102869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B795C-A96C-BB42-B8AF-B4A55229D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6300" y="257176"/>
            <a:ext cx="4143375" cy="45434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6990E-2832-7F45-B4D5-992257CF8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4325" y="1628775"/>
            <a:ext cx="4143375" cy="3171826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169D0F-F8BC-5C44-B819-1248280C2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13A5-D18A-D44C-A6A1-2A9CD35BF9F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A825C-647F-6348-BB9D-14074E678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1726" y="4800600"/>
            <a:ext cx="5184620" cy="2405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D2B19-EE36-7D46-949E-A0BCA0FC6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9CB9-53DC-6842-8621-8653FE93659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B3E139-0755-4541-A5E7-AC8303FD210C}"/>
              </a:ext>
            </a:extLst>
          </p:cNvPr>
          <p:cNvCxnSpPr/>
          <p:nvPr userDrawn="1"/>
        </p:nvCxnSpPr>
        <p:spPr>
          <a:xfrm flipV="1">
            <a:off x="1000125" y="1371600"/>
            <a:ext cx="27432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31954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32CAF-D4CA-EB45-B3F9-33D0E033C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257175"/>
            <a:ext cx="4143376" cy="1028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CC0988-57A8-D64F-BCB7-79378130E1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86300" y="1"/>
            <a:ext cx="4457700" cy="514349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BC65F4-C7C7-B541-BE64-9CBB6288D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4325" y="1628774"/>
            <a:ext cx="4143375" cy="3155155"/>
          </a:xfrm>
        </p:spPr>
        <p:txBody>
          <a:bodyPr/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E0F1699-B534-3040-A9D3-1067FC44A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13A5-D18A-D44C-A6A1-2A9CD35BF9F4}" type="datetimeFigureOut">
              <a:rPr lang="en-US" smtClean="0"/>
              <a:pPr/>
              <a:t>5/1/2023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1B90333-820B-0441-9ACA-7DADFA125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9996B86-90D6-4B4D-B489-3D8855C18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(#)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3359B-25C9-C34C-ACC7-CFF7EF00316D}"/>
              </a:ext>
            </a:extLst>
          </p:cNvPr>
          <p:cNvCxnSpPr/>
          <p:nvPr userDrawn="1"/>
        </p:nvCxnSpPr>
        <p:spPr>
          <a:xfrm flipV="1">
            <a:off x="1000125" y="1371600"/>
            <a:ext cx="27432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08567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99FD95-50E2-4D4F-BF40-B3DE19B5548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557712" y="0"/>
            <a:ext cx="4586288" cy="51435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9253C-F529-0140-BADC-E51D89F01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489" y="1628775"/>
            <a:ext cx="8507186" cy="31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0FB30-79EE-5146-81D1-889D5D4A52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3704" y="4800600"/>
            <a:ext cx="953692" cy="257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2"/>
                </a:solidFill>
                <a:latin typeface="Avenir Next Medium" panose="020B0503020202020204" pitchFamily="34" charset="0"/>
              </a:defRPr>
            </a:lvl1pPr>
          </a:lstStyle>
          <a:p>
            <a:fld id="{696F13A5-D18A-D44C-A6A1-2A9CD35BF9F4}" type="datetimeFigureOut">
              <a:rPr lang="en-US" smtClean="0"/>
              <a:pPr/>
              <a:t>5/1/2023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C0363-C15B-FD4A-9A6D-FD331E0E1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6050" y="4800600"/>
            <a:ext cx="493625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0" i="0">
                <a:solidFill>
                  <a:schemeClr val="tx2"/>
                </a:solidFill>
                <a:latin typeface="Avenir Next Medium" panose="020B0503020202020204" pitchFamily="34" charset="0"/>
              </a:defRPr>
            </a:lvl1pPr>
          </a:lstStyle>
          <a:p>
            <a:r>
              <a:rPr lang="en-US" dirty="0"/>
              <a:t>|  (#)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FCECB4DB-917A-0249-BA77-F3FE370CEE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1725" y="4800601"/>
            <a:ext cx="5011979" cy="2405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2"/>
                </a:solidFill>
                <a:latin typeface="Avenir Next Medium" panose="020B05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3" name="Title Placeholder 22">
            <a:extLst>
              <a:ext uri="{FF2B5EF4-FFF2-40B4-BE49-F238E27FC236}">
                <a16:creationId xmlns:a16="http://schemas.microsoft.com/office/drawing/2014/main" id="{B1D9C491-E72C-5845-831A-48D73A149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73844"/>
            <a:ext cx="6858000" cy="10120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659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ctr" defTabSz="685800" rtl="0" eaLnBrk="1" fontAlgn="base" latinLnBrk="0" hangingPunct="1">
        <a:lnSpc>
          <a:spcPct val="100000"/>
        </a:lnSpc>
        <a:spcBef>
          <a:spcPct val="0"/>
        </a:spcBef>
        <a:buNone/>
        <a:defRPr sz="3000" b="1" i="0" u="none" strike="noStrike" kern="1200" baseline="0">
          <a:ln>
            <a:noFill/>
          </a:ln>
          <a:solidFill>
            <a:schemeClr val="accent4"/>
          </a:solidFill>
          <a:effectLst/>
          <a:latin typeface="Avenir Black" panose="02000503020000020003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100000"/>
        <a:buFont typeface="Wingdings" pitchFamily="2" charset="2"/>
        <a:buChar char="§"/>
        <a:defRPr lang="en-US" sz="1800" b="1" i="0" kern="1200" baseline="0" dirty="0">
          <a:solidFill>
            <a:schemeClr val="accent2"/>
          </a:solidFill>
          <a:latin typeface="Avenir Black" panose="02000503020000020003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Wingdings" pitchFamily="2" charset="2"/>
        <a:buChar char="§"/>
        <a:defRPr lang="en-US" sz="1800" b="1" i="0" kern="1200" baseline="0" dirty="0">
          <a:solidFill>
            <a:schemeClr val="accent2"/>
          </a:solidFill>
          <a:latin typeface="Avenir Black" panose="02000503020000020003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Wingdings" pitchFamily="2" charset="2"/>
        <a:buChar char="§"/>
        <a:defRPr lang="en-US" sz="1800" b="1" i="0" kern="1200" baseline="0" dirty="0">
          <a:solidFill>
            <a:schemeClr val="accent2"/>
          </a:solidFill>
          <a:latin typeface="Avenir Black" panose="02000503020000020003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Wingdings" pitchFamily="2" charset="2"/>
        <a:buChar char="§"/>
        <a:defRPr lang="en-US" sz="1800" b="1" i="0" kern="1200" baseline="0" dirty="0">
          <a:solidFill>
            <a:schemeClr val="accent2"/>
          </a:solidFill>
          <a:latin typeface="Avenir Black" panose="02000503020000020003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Wingdings" pitchFamily="2" charset="2"/>
        <a:buChar char="§"/>
        <a:defRPr lang="en-US" sz="1800" b="1" i="0" kern="1200" baseline="0" dirty="0">
          <a:solidFill>
            <a:schemeClr val="accent2"/>
          </a:solidFill>
          <a:latin typeface="Avenir Black" panose="02000503020000020003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16">
          <p15:clr>
            <a:srgbClr val="F26B43"/>
          </p15:clr>
        </p15:guide>
        <p15:guide id="3" pos="264">
          <p15:clr>
            <a:srgbClr val="F26B43"/>
          </p15:clr>
        </p15:guide>
        <p15:guide id="4" orient="horz" pos="4248">
          <p15:clr>
            <a:srgbClr val="F26B43"/>
          </p15:clr>
        </p15:guide>
        <p15:guide id="6" orient="horz" pos="1080">
          <p15:clr>
            <a:srgbClr val="F26B43"/>
          </p15:clr>
        </p15:guide>
        <p15:guide id="7" orient="horz" pos="2088">
          <p15:clr>
            <a:srgbClr val="F26B43"/>
          </p15:clr>
        </p15:guide>
        <p15:guide id="8" orient="horz" pos="3096">
          <p15:clr>
            <a:srgbClr val="F26B43"/>
          </p15:clr>
        </p15:guide>
        <p15:guide id="9" orient="horz" pos="4032">
          <p15:clr>
            <a:srgbClr val="F26B43"/>
          </p15:clr>
        </p15:guide>
        <p15:guide id="10" pos="3840">
          <p15:clr>
            <a:srgbClr val="F26B43"/>
          </p15:clr>
        </p15:guide>
        <p15:guide id="11" pos="1992">
          <p15:clr>
            <a:srgbClr val="F26B43"/>
          </p15:clr>
        </p15:guide>
        <p15:guide id="12" orient="horz" pos="1800">
          <p15:clr>
            <a:srgbClr val="F26B43"/>
          </p15:clr>
        </p15:guide>
        <p15:guide id="13" orient="horz" pos="4176">
          <p15:clr>
            <a:srgbClr val="F26B43"/>
          </p15:clr>
        </p15:guide>
        <p15:guide id="14" pos="960">
          <p15:clr>
            <a:srgbClr val="F26B43"/>
          </p15:clr>
        </p15:guide>
        <p15:guide id="15" pos="6720">
          <p15:clr>
            <a:srgbClr val="F26B43"/>
          </p15:clr>
        </p15:guide>
        <p15:guide id="16" orient="horz" pos="3648">
          <p15:clr>
            <a:srgbClr val="F26B43"/>
          </p15:clr>
        </p15:guide>
        <p15:guide id="17" orient="horz" pos="216">
          <p15:clr>
            <a:srgbClr val="F26B43"/>
          </p15:clr>
        </p15:guide>
        <p15:guide id="18" orient="horz" pos="1368">
          <p15:clr>
            <a:srgbClr val="F26B43"/>
          </p15:clr>
        </p15:guide>
        <p15:guide id="19" orient="horz" pos="1152">
          <p15:clr>
            <a:srgbClr val="F26B43"/>
          </p15:clr>
        </p15:guide>
        <p15:guide id="20" pos="3744">
          <p15:clr>
            <a:srgbClr val="F26B43"/>
          </p15:clr>
        </p15:guide>
        <p15:guide id="21" pos="3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vcc.edu/advising/virtual/index.html" TargetMode="External"/><Relationship Id="rId2" Type="http://schemas.openxmlformats.org/officeDocument/2006/relationships/hyperlink" Target="https://catalog.nvcc.edu/content.php?catoid=6&amp;navoid=402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hyperlink" Target="https://www.nvcc.edu/financialaid/index.html" TargetMode="External"/><Relationship Id="rId4" Type="http://schemas.openxmlformats.org/officeDocument/2006/relationships/hyperlink" Target="https://www.nvcc.edu/cro/transfercredit/guidelines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nvcc.augusoft.net/index.cfm?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vcc.augusoft.net/Customers/NVCC/files/FANTIC%20APPLICATION%20PACKET.pdf" TargetMode="External"/><Relationship Id="rId2" Type="http://schemas.openxmlformats.org/officeDocument/2006/relationships/hyperlink" Target="https://nvcc.augusoft.net/Customers/NVCC/files/FastForward-Tuition-Chart.pdf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scholars.vaready.org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0770DD-DA58-4AF9-A874-5D01C190D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99571"/>
            <a:ext cx="6858000" cy="208943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Northern Virginia Community College Workforce Development </a:t>
            </a:r>
            <a:br>
              <a:rPr lang="en-US" dirty="0"/>
            </a:br>
            <a:r>
              <a:rPr lang="en-US" sz="2200" dirty="0"/>
              <a:t>Alexandria/Arlington Workforce System Staff meeting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849F8A0-4B73-4A5B-AA9A-B5DC95865D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Keila Louzada – Director of NOVA Workforce</a:t>
            </a:r>
          </a:p>
          <a:p>
            <a:r>
              <a:rPr lang="en-US" sz="2800" dirty="0"/>
              <a:t>Jennifer Merrill – Student Services Manager</a:t>
            </a:r>
          </a:p>
        </p:txBody>
      </p:sp>
    </p:spTree>
    <p:extLst>
      <p:ext uri="{BB962C8B-B14F-4D97-AF65-F5344CB8AC3E}">
        <p14:creationId xmlns:p14="http://schemas.microsoft.com/office/powerpoint/2010/main" val="39152451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B8D9454-E91E-458C-A801-417A54D8B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57175"/>
            <a:ext cx="6858000" cy="1028700"/>
          </a:xfrm>
        </p:spPr>
        <p:txBody>
          <a:bodyPr anchor="b">
            <a:normAutofit/>
          </a:bodyPr>
          <a:lstStyle/>
          <a:p>
            <a:r>
              <a:rPr lang="en-US" dirty="0"/>
              <a:t>Questions</a:t>
            </a:r>
          </a:p>
        </p:txBody>
      </p:sp>
      <p:pic>
        <p:nvPicPr>
          <p:cNvPr id="5124" name="Picture 4" descr="Image result for star wars images baby yoda">
            <a:extLst>
              <a:ext uri="{FF2B5EF4-FFF2-40B4-BE49-F238E27FC236}">
                <a16:creationId xmlns:a16="http://schemas.microsoft.com/office/drawing/2014/main" id="{1BC982BD-AC3C-4390-8D09-3496E6B724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5"/>
          <a:stretch/>
        </p:blipFill>
        <p:spPr bwMode="auto">
          <a:xfrm>
            <a:off x="314326" y="1628776"/>
            <a:ext cx="4143374" cy="317182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" name="Picture 2" descr="Question mark against red wall">
            <a:extLst>
              <a:ext uri="{FF2B5EF4-FFF2-40B4-BE49-F238E27FC236}">
                <a16:creationId xmlns:a16="http://schemas.microsoft.com/office/drawing/2014/main" id="{EAF821CC-B1AD-46F2-B641-D9FE543638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68" r="2" b="2"/>
          <a:stretch/>
        </p:blipFill>
        <p:spPr>
          <a:xfrm>
            <a:off x="4686300" y="1628773"/>
            <a:ext cx="4143375" cy="31718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655911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49CFC-961F-4033-8F69-E438E1397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Northern Virginia Community College</a:t>
            </a:r>
            <a:br>
              <a:rPr lang="en-US" dirty="0"/>
            </a:br>
            <a:r>
              <a:rPr lang="en-US" dirty="0"/>
              <a:t>Academic Degree seeking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27324-B7F3-4979-82D6-4C2727453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444239"/>
            <a:ext cx="8515350" cy="3557697"/>
          </a:xfrm>
        </p:spPr>
        <p:txBody>
          <a:bodyPr>
            <a:normAutofit/>
          </a:bodyPr>
          <a:lstStyle/>
          <a:p>
            <a:r>
              <a:rPr lang="en-US" dirty="0"/>
              <a:t>Degree seeking side </a:t>
            </a:r>
          </a:p>
          <a:p>
            <a:pPr lvl="1"/>
            <a:r>
              <a:rPr lang="en-US" dirty="0"/>
              <a:t>Career Study Certificate – </a:t>
            </a:r>
            <a:r>
              <a:rPr lang="en-US" sz="1500" dirty="0"/>
              <a:t>specialized classes to help student gain specific knowledge for the workplace (1-2 semesters)</a:t>
            </a:r>
          </a:p>
          <a:p>
            <a:pPr lvl="1"/>
            <a:r>
              <a:rPr lang="en-US" dirty="0"/>
              <a:t>Certificate (1 year)</a:t>
            </a:r>
          </a:p>
          <a:p>
            <a:pPr lvl="1"/>
            <a:r>
              <a:rPr lang="en-US" dirty="0"/>
              <a:t>AAS/AAA – Associate of Applied Science / Associate of Applied Arts – </a:t>
            </a:r>
            <a:r>
              <a:rPr lang="en-US" sz="1500" dirty="0"/>
              <a:t>meant to allow students to go right into the workplace (2-3 years)</a:t>
            </a:r>
          </a:p>
          <a:p>
            <a:pPr lvl="1"/>
            <a:r>
              <a:rPr lang="en-US" dirty="0"/>
              <a:t>AS/AA / AFA – Associate of Science/Associate of Arts / Associate of Fine Arts– </a:t>
            </a:r>
            <a:r>
              <a:rPr lang="en-US" sz="1500" dirty="0"/>
              <a:t>meant to transfer to a 4-year school (2-3 years)</a:t>
            </a:r>
          </a:p>
          <a:p>
            <a:r>
              <a:rPr lang="en-US" dirty="0">
                <a:hlinkClick r:id="rId2"/>
              </a:rPr>
              <a:t>Programs of Study &amp; Course Description</a:t>
            </a:r>
            <a:r>
              <a:rPr lang="en-US" dirty="0"/>
              <a:t> - https://catalog.nvcc.edu/</a:t>
            </a:r>
          </a:p>
          <a:p>
            <a:r>
              <a:rPr lang="en-US" dirty="0">
                <a:hlinkClick r:id="rId3"/>
              </a:rPr>
              <a:t>Virtual Advising </a:t>
            </a:r>
            <a:r>
              <a:rPr lang="en-US" dirty="0"/>
              <a:t>– Virtual Lobby, Live Chat, and Email</a:t>
            </a:r>
          </a:p>
          <a:p>
            <a:r>
              <a:rPr lang="en-US" dirty="0">
                <a:hlinkClick r:id="rId4"/>
              </a:rPr>
              <a:t>Transcript evaluation agencies </a:t>
            </a:r>
            <a:r>
              <a:rPr lang="en-US" dirty="0"/>
              <a:t>- WES, IERF, FCSA, or ECE</a:t>
            </a:r>
          </a:p>
          <a:p>
            <a:r>
              <a:rPr lang="en-US" dirty="0">
                <a:hlinkClick r:id="rId5"/>
              </a:rPr>
              <a:t>Financial Aid offices </a:t>
            </a:r>
            <a:r>
              <a:rPr lang="en-US" dirty="0"/>
              <a:t>– Virtual Lobby, Live Chat, Phone, and Email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5FCFBA-26B0-E547-C474-82227E72EA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7345" y="4113573"/>
            <a:ext cx="1043892" cy="77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7737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61049F-F8EA-7E01-3C91-150EDE1753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1826" b="3305"/>
          <a:stretch/>
        </p:blipFill>
        <p:spPr>
          <a:xfrm>
            <a:off x="99391" y="0"/>
            <a:ext cx="9044609" cy="499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5602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5A9762-FBB6-4B99-BDA6-2231CDAEF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57175"/>
            <a:ext cx="6858000" cy="1028700"/>
          </a:xfrm>
        </p:spPr>
        <p:txBody>
          <a:bodyPr anchor="b">
            <a:normAutofit/>
          </a:bodyPr>
          <a:lstStyle/>
          <a:p>
            <a:r>
              <a:rPr lang="en-US"/>
              <a:t>Northern Virginia Community College</a:t>
            </a:r>
            <a:br>
              <a:rPr lang="en-US"/>
            </a:br>
            <a:r>
              <a:rPr lang="en-US"/>
              <a:t>Continuing Education (NOVA Workforce)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9D6C3D5-F6BD-4F15-8570-3CB97E56F3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4326" y="1628776"/>
            <a:ext cx="8617022" cy="3171824"/>
          </a:xfrm>
        </p:spPr>
        <p:txBody>
          <a:bodyPr>
            <a:noAutofit/>
          </a:bodyPr>
          <a:lstStyle/>
          <a:p>
            <a:r>
              <a:rPr lang="en-US" sz="2100" dirty="0"/>
              <a:t>Continuing Education – NOVA Workforce</a:t>
            </a:r>
          </a:p>
          <a:p>
            <a:pPr lvl="1"/>
            <a:r>
              <a:rPr lang="en-US" sz="2100" dirty="0"/>
              <a:t> Training for professionals in specific industries</a:t>
            </a:r>
          </a:p>
          <a:p>
            <a:pPr lvl="1"/>
            <a:r>
              <a:rPr lang="en-US" sz="2100" dirty="0"/>
              <a:t>Certification prep courses – classes to help prepare students to take a state or national exam</a:t>
            </a:r>
          </a:p>
          <a:p>
            <a:pPr lvl="1"/>
            <a:r>
              <a:rPr lang="en-US" sz="2100" dirty="0"/>
              <a:t>ACLI/ESL – classes to help students learn English</a:t>
            </a:r>
          </a:p>
          <a:p>
            <a:pPr lvl="1"/>
            <a:r>
              <a:rPr lang="en-US" sz="2100" dirty="0"/>
              <a:t>Classes run as short as one class session to 6 months</a:t>
            </a:r>
          </a:p>
          <a:p>
            <a:pPr lvl="1"/>
            <a:r>
              <a:rPr lang="en-US" sz="2100" dirty="0"/>
              <a:t>CEU – Continuing Education Units</a:t>
            </a:r>
          </a:p>
          <a:p>
            <a:r>
              <a:rPr lang="en-US" sz="2100" dirty="0">
                <a:hlinkClick r:id="rId2"/>
              </a:rPr>
              <a:t>MyWorkforce - Northern Virginia Community College (augusoft.net)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42705200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6AD9AB-340C-4309-B9E8-ECABB1D888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3" r="50000" b="2724"/>
          <a:stretch/>
        </p:blipFill>
        <p:spPr>
          <a:xfrm>
            <a:off x="581714" y="492516"/>
            <a:ext cx="8242739" cy="4538383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0EE86C8F-B995-40E5-9F97-96B1029908E5}"/>
              </a:ext>
            </a:extLst>
          </p:cNvPr>
          <p:cNvSpPr/>
          <p:nvPr/>
        </p:nvSpPr>
        <p:spPr>
          <a:xfrm>
            <a:off x="493007" y="50334"/>
            <a:ext cx="3476271" cy="5451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350" kern="1200" dirty="0">
                <a:solidFill>
                  <a:srgbClr val="FFFFFF"/>
                </a:solidFill>
                <a:latin typeface="Century Gothic" panose="020F0302020204030204"/>
              </a:rPr>
              <a:t>nvcc.augusoft.net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5A2A96B-8C57-4799-89CD-B4FF029FC71E}"/>
              </a:ext>
            </a:extLst>
          </p:cNvPr>
          <p:cNvSpPr/>
          <p:nvPr/>
        </p:nvSpPr>
        <p:spPr>
          <a:xfrm>
            <a:off x="1133375" y="1501541"/>
            <a:ext cx="1144203" cy="153041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srgbClr val="FFFFFF"/>
              </a:solidFill>
              <a:latin typeface="Century Gothic" panose="020F0302020204030204"/>
            </a:endParaRP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C68B1B7D-A4B0-4D4F-A9EC-B6B8879FFFD3}"/>
              </a:ext>
            </a:extLst>
          </p:cNvPr>
          <p:cNvSpPr/>
          <p:nvPr/>
        </p:nvSpPr>
        <p:spPr>
          <a:xfrm>
            <a:off x="3969278" y="1056943"/>
            <a:ext cx="1849194" cy="889195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350" kern="1200" dirty="0">
                <a:solidFill>
                  <a:srgbClr val="FFFFFF"/>
                </a:solidFill>
                <a:latin typeface="Century Gothic" panose="020F0302020204030204"/>
              </a:rPr>
              <a:t>Create a profile</a:t>
            </a:r>
          </a:p>
        </p:txBody>
      </p:sp>
    </p:spTree>
    <p:extLst>
      <p:ext uri="{BB962C8B-B14F-4D97-AF65-F5344CB8AC3E}">
        <p14:creationId xmlns:p14="http://schemas.microsoft.com/office/powerpoint/2010/main" val="105650601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D2D976-81FC-487C-8887-D8F1D7A79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NOVA Workforce</a:t>
            </a:r>
            <a:br>
              <a:rPr lang="en-US" dirty="0"/>
            </a:br>
            <a:r>
              <a:rPr lang="en-US" dirty="0"/>
              <a:t>Financial Assistance Programs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FCAA75C-A3D4-4D9C-9558-7CB187A80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93" y="1387549"/>
            <a:ext cx="8984609" cy="3658430"/>
          </a:xfrm>
        </p:spPr>
        <p:txBody>
          <a:bodyPr>
            <a:normAutofit fontScale="92500" lnSpcReduction="20000"/>
          </a:bodyPr>
          <a:lstStyle/>
          <a:p>
            <a:r>
              <a:rPr lang="en-US" sz="2925" dirty="0"/>
              <a:t>FastForward Grant </a:t>
            </a:r>
            <a:r>
              <a:rPr lang="en-US" sz="2400" dirty="0"/>
              <a:t>- </a:t>
            </a:r>
            <a:r>
              <a:rPr lang="en-US" dirty="0"/>
              <a:t>Domiciled in Virginia 12+ months and are eligible for state funding – covers 2/3 of the cost of the class -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46938"/>
                </a:solidFill>
                <a:effectLst/>
                <a:uLnTx/>
                <a:uFillTx/>
                <a:latin typeface="Avenir Black" panose="02000503020000020003" pitchFamily="2" charset="0"/>
                <a:ea typeface="+mn-ea"/>
                <a:cs typeface="+mn-cs"/>
                <a:hlinkClick r:id="rId2"/>
              </a:rPr>
              <a:t>FastForward Tuition chart link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400" dirty="0"/>
              <a:t>FANTIC/G3 – Financial Assistance for Noncredit Training Classes / Get a Skill. Get a Job. Get Ahead.</a:t>
            </a:r>
          </a:p>
          <a:p>
            <a:pPr lvl="2"/>
            <a:r>
              <a:rPr lang="en-US" sz="1950" dirty="0"/>
              <a:t>Link to FANTIC/G3 application - </a:t>
            </a:r>
            <a:r>
              <a:rPr lang="en-US" sz="1950" dirty="0">
                <a:hlinkClick r:id="rId3"/>
              </a:rPr>
              <a:t>https://nvcc.augusoft.net/Customers/NVCC/files/FANTIC%20APPLICATION%20PACKET.pdf</a:t>
            </a:r>
            <a:r>
              <a:rPr lang="en-US" sz="1950" dirty="0"/>
              <a:t> </a:t>
            </a:r>
          </a:p>
          <a:p>
            <a:pPr lvl="1"/>
            <a:r>
              <a:rPr lang="en-US" sz="2400" dirty="0"/>
              <a:t>VA Ready Scholars program</a:t>
            </a:r>
          </a:p>
          <a:p>
            <a:pPr lvl="2"/>
            <a:r>
              <a:rPr lang="en-US" dirty="0"/>
              <a:t>Link to sign up for VA Ready </a:t>
            </a:r>
            <a:r>
              <a:rPr lang="en-US" dirty="0">
                <a:hlinkClick r:id="rId4"/>
              </a:rPr>
              <a:t>https://scholars.vaready.org/</a:t>
            </a:r>
            <a:r>
              <a:rPr lang="en-US" dirty="0"/>
              <a:t> - must be enrolled in a FastForward class to apply to be a scholar</a:t>
            </a:r>
          </a:p>
          <a:p>
            <a:pPr lvl="3"/>
            <a:r>
              <a:rPr lang="en-US" dirty="0"/>
              <a:t>As a Scholar, students are eligible for a one-time $1,000 Credential Achievement Award for obtaining the national/state credential and access to networking opportunities that can lead to employment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DB6D5-7A5D-5C6E-3966-EA833B2311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93" y="208338"/>
            <a:ext cx="2532011" cy="65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9369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1E01FF-7496-4860-839F-1115607B755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5843" t="13977" r="58129" b="4132"/>
          <a:stretch/>
        </p:blipFill>
        <p:spPr>
          <a:xfrm>
            <a:off x="85458" y="102551"/>
            <a:ext cx="8990176" cy="4948014"/>
          </a:xfrm>
        </p:spPr>
      </p:pic>
    </p:spTree>
    <p:extLst>
      <p:ext uri="{BB962C8B-B14F-4D97-AF65-F5344CB8AC3E}">
        <p14:creationId xmlns:p14="http://schemas.microsoft.com/office/powerpoint/2010/main" val="297911399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A580C88-24A1-41FD-AA6D-674E40B8E4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56" t="13533" r="56818" b="4524"/>
          <a:stretch/>
        </p:blipFill>
        <p:spPr>
          <a:xfrm>
            <a:off x="290557" y="59822"/>
            <a:ext cx="8460336" cy="508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8401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EC199-3492-4343-B735-C502A4CFA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257175"/>
            <a:ext cx="8515350" cy="1028700"/>
          </a:xfrm>
        </p:spPr>
        <p:txBody>
          <a:bodyPr anchor="b">
            <a:normAutofit/>
          </a:bodyPr>
          <a:lstStyle/>
          <a:p>
            <a:r>
              <a:rPr lang="en-US" dirty="0"/>
              <a:t>Contact NOVA Workforce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1F6AD86-3BD6-2DDC-F6EB-4CA4B99B6B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3685950"/>
              </p:ext>
            </p:extLst>
          </p:nvPr>
        </p:nvGraphicFramePr>
        <p:xfrm>
          <a:off x="314325" y="1628775"/>
          <a:ext cx="8515350" cy="3171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9896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NOVA Workforce">
      <a:dk1>
        <a:srgbClr val="000000"/>
      </a:dk1>
      <a:lt1>
        <a:srgbClr val="FFFFFF"/>
      </a:lt1>
      <a:dk2>
        <a:srgbClr val="65665C"/>
      </a:dk2>
      <a:lt2>
        <a:srgbClr val="E7E6E6"/>
      </a:lt2>
      <a:accent1>
        <a:srgbClr val="C99700"/>
      </a:accent1>
      <a:accent2>
        <a:srgbClr val="046938"/>
      </a:accent2>
      <a:accent3>
        <a:srgbClr val="004C97"/>
      </a:accent3>
      <a:accent4>
        <a:srgbClr val="500778"/>
      </a:accent4>
      <a:accent5>
        <a:srgbClr val="93272C"/>
      </a:accent5>
      <a:accent6>
        <a:srgbClr val="4F758B"/>
      </a:accent6>
      <a:hlink>
        <a:srgbClr val="009F4D"/>
      </a:hlink>
      <a:folHlink>
        <a:srgbClr val="04693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FBDAC14-C3BB-454D-93F1-38F5D7022F40}" vid="{79061EDA-C78E-A844-85BC-584965E6A28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446</Words>
  <Application>Microsoft Office PowerPoint</Application>
  <PresentationFormat>On-screen Show (16:9)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Wingdings</vt:lpstr>
      <vt:lpstr>Avenir Black</vt:lpstr>
      <vt:lpstr>Avenir Next Medium</vt:lpstr>
      <vt:lpstr>Arial</vt:lpstr>
      <vt:lpstr>Century Gothic</vt:lpstr>
      <vt:lpstr>Office Theme</vt:lpstr>
      <vt:lpstr>Northern Virginia Community College Workforce Development  Alexandria/Arlington Workforce System Staff meeting</vt:lpstr>
      <vt:lpstr>Northern Virginia Community College Academic Degree seeking</vt:lpstr>
      <vt:lpstr>PowerPoint Presentation</vt:lpstr>
      <vt:lpstr>Northern Virginia Community College Continuing Education (NOVA Workforce)</vt:lpstr>
      <vt:lpstr>PowerPoint Presentation</vt:lpstr>
      <vt:lpstr>NOVA Workforce Financial Assistance Programs</vt:lpstr>
      <vt:lpstr>PowerPoint Presentation</vt:lpstr>
      <vt:lpstr>PowerPoint Presentation</vt:lpstr>
      <vt:lpstr>Contact NOVA Workforce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NOVA Workforce-bound programs</dc:title>
  <dc:creator>Merrill, Jennifer E.</dc:creator>
  <cp:lastModifiedBy>Louzada, Keila D.</cp:lastModifiedBy>
  <cp:revision>30</cp:revision>
  <dcterms:modified xsi:type="dcterms:W3CDTF">2023-05-01T13:39:39Z</dcterms:modified>
</cp:coreProperties>
</file>