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9" r:id="rId3"/>
    <p:sldId id="263" r:id="rId4"/>
    <p:sldId id="264" r:id="rId5"/>
    <p:sldId id="258" r:id="rId6"/>
    <p:sldId id="276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5C383EE-40A5-4229-9499-DB31FEC64062}" v="1" dt="2023-05-02T17:18:44.40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62" d="100"/>
          <a:sy n="62" d="100"/>
        </p:scale>
        <p:origin x="79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ina L Damhuis" userId="fba8be39-9581-4dfd-987e-254addb6dfa5" providerId="ADAL" clId="{65C383EE-40A5-4229-9499-DB31FEC64062}"/>
    <pc:docChg chg="undo custSel addSld delSld modSld">
      <pc:chgData name="Christina L Damhuis" userId="fba8be39-9581-4dfd-987e-254addb6dfa5" providerId="ADAL" clId="{65C383EE-40A5-4229-9499-DB31FEC64062}" dt="2023-05-02T17:18:56.197" v="83" actId="20577"/>
      <pc:docMkLst>
        <pc:docMk/>
      </pc:docMkLst>
      <pc:sldChg chg="modNotesTx">
        <pc:chgData name="Christina L Damhuis" userId="fba8be39-9581-4dfd-987e-254addb6dfa5" providerId="ADAL" clId="{65C383EE-40A5-4229-9499-DB31FEC64062}" dt="2023-05-01T19:59:15.483" v="1" actId="20577"/>
        <pc:sldMkLst>
          <pc:docMk/>
          <pc:sldMk cId="0" sldId="256"/>
        </pc:sldMkLst>
      </pc:sldChg>
      <pc:sldChg chg="modSp mod">
        <pc:chgData name="Christina L Damhuis" userId="fba8be39-9581-4dfd-987e-254addb6dfa5" providerId="ADAL" clId="{65C383EE-40A5-4229-9499-DB31FEC64062}" dt="2023-05-01T20:02:15.298" v="80" actId="20577"/>
        <pc:sldMkLst>
          <pc:docMk/>
          <pc:sldMk cId="2808709534" sldId="258"/>
        </pc:sldMkLst>
        <pc:spChg chg="mod">
          <ac:chgData name="Christina L Damhuis" userId="fba8be39-9581-4dfd-987e-254addb6dfa5" providerId="ADAL" clId="{65C383EE-40A5-4229-9499-DB31FEC64062}" dt="2023-05-01T20:02:15.298" v="80" actId="20577"/>
          <ac:spMkLst>
            <pc:docMk/>
            <pc:sldMk cId="2808709534" sldId="258"/>
            <ac:spMk id="33" creationId="{45EA1153-4BFF-AE20-D8A5-D362A6169E63}"/>
          </ac:spMkLst>
        </pc:spChg>
      </pc:sldChg>
      <pc:sldChg chg="modNotesTx">
        <pc:chgData name="Christina L Damhuis" userId="fba8be39-9581-4dfd-987e-254addb6dfa5" providerId="ADAL" clId="{65C383EE-40A5-4229-9499-DB31FEC64062}" dt="2023-05-01T19:59:11.198" v="0" actId="20577"/>
        <pc:sldMkLst>
          <pc:docMk/>
          <pc:sldMk cId="0" sldId="259"/>
        </pc:sldMkLst>
      </pc:sldChg>
      <pc:sldChg chg="modNotesTx">
        <pc:chgData name="Christina L Damhuis" userId="fba8be39-9581-4dfd-987e-254addb6dfa5" providerId="ADAL" clId="{65C383EE-40A5-4229-9499-DB31FEC64062}" dt="2023-05-01T19:59:18.481" v="2" actId="20577"/>
        <pc:sldMkLst>
          <pc:docMk/>
          <pc:sldMk cId="0" sldId="263"/>
        </pc:sldMkLst>
      </pc:sldChg>
      <pc:sldChg chg="modNotesTx">
        <pc:chgData name="Christina L Damhuis" userId="fba8be39-9581-4dfd-987e-254addb6dfa5" providerId="ADAL" clId="{65C383EE-40A5-4229-9499-DB31FEC64062}" dt="2023-05-01T19:59:21.789" v="3" actId="20577"/>
        <pc:sldMkLst>
          <pc:docMk/>
          <pc:sldMk cId="0" sldId="264"/>
        </pc:sldMkLst>
      </pc:sldChg>
      <pc:sldChg chg="addSp delSp modSp new del mod">
        <pc:chgData name="Christina L Damhuis" userId="fba8be39-9581-4dfd-987e-254addb6dfa5" providerId="ADAL" clId="{65C383EE-40A5-4229-9499-DB31FEC64062}" dt="2023-05-01T20:02:24.030" v="81" actId="47"/>
        <pc:sldMkLst>
          <pc:docMk/>
          <pc:sldMk cId="3979730312" sldId="265"/>
        </pc:sldMkLst>
        <pc:picChg chg="add del mod">
          <ac:chgData name="Christina L Damhuis" userId="fba8be39-9581-4dfd-987e-254addb6dfa5" providerId="ADAL" clId="{65C383EE-40A5-4229-9499-DB31FEC64062}" dt="2023-05-01T20:02:05.967" v="56" actId="478"/>
          <ac:picMkLst>
            <pc:docMk/>
            <pc:sldMk cId="3979730312" sldId="265"/>
            <ac:picMk id="3" creationId="{F2B22D9A-9C71-2086-F146-E64AA146C4EA}"/>
          </ac:picMkLst>
        </pc:picChg>
      </pc:sldChg>
      <pc:sldChg chg="add modNotesTx">
        <pc:chgData name="Christina L Damhuis" userId="fba8be39-9581-4dfd-987e-254addb6dfa5" providerId="ADAL" clId="{65C383EE-40A5-4229-9499-DB31FEC64062}" dt="2023-05-02T17:18:56.197" v="83" actId="20577"/>
        <pc:sldMkLst>
          <pc:docMk/>
          <pc:sldMk cId="0" sldId="27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3B64AE-66BA-4652-9608-4BC6CAD0DE39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BF3955-7B95-461B-954C-4798410845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9106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91492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647230-E1ED-23D5-1643-473EF8F1CF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10C3F7-DA2B-80B8-AFCF-A487E33375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04133F-C267-4443-2021-111BFAFF7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51511-C5F5-42D1-9582-C297850F5749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8E140A-E177-C56A-D602-EDE2D9B9A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AB4481-7191-298E-1377-063D6C8CC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8D447-8466-43DB-8F22-BF040F027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332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7F3EDB-75BC-0CFB-13D1-4BF71724E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97EDFD-3283-A1C7-FA12-4CFF73CE6E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5FA99B-4F06-5BA0-64F5-1D5B55F33A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51511-C5F5-42D1-9582-C297850F5749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FC63EE-F67E-7136-AB1E-271E745E8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354057-D676-C713-51F4-EA018356E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8D447-8466-43DB-8F22-BF040F027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381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54D1FF3-5AF6-74F4-E492-0687F4D444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CCCD61-0189-3D1D-F8AA-5664A924B0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4D5B46-5688-11C4-02EB-222D7A727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51511-C5F5-42D1-9582-C297850F5749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0AA03F-EE24-4A67-94D6-E2A5FC9810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93AFC4-2613-2B31-5459-111551CEC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8D447-8466-43DB-8F22-BF040F027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194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66F75C-EEF1-0198-7A50-041014B4F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B51E69-51BE-6875-78AC-6AC899ACDD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EEC95C-296E-A129-3FAE-BCC48DB463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51511-C5F5-42D1-9582-C297850F5749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808D8D-231B-84CF-5AC3-C1B1D67FD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9BC1A8-BBB5-47CE-28D5-7D1FFEA25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8D447-8466-43DB-8F22-BF040F027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516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5A8BB9-696A-5646-2536-C479836AF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0DAE35-5D95-DA7D-E8D7-1E97807404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D862ED-E3CB-F0DB-D287-A032F2B3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51511-C5F5-42D1-9582-C297850F5749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230010-E089-BE00-F79E-5C7A96AD5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BAAF4A-5FE3-8765-1A68-D6F82DF13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8D447-8466-43DB-8F22-BF040F027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053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3EFD7-D6A0-B6F8-559D-AC72332E4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31B818-2618-F77F-58F7-F4F2035589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6453D0-B0AF-0FAD-6F4D-BAF0775DCF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DE5DE5-8595-FA80-F6A5-55D8075F52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51511-C5F5-42D1-9582-C297850F5749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BED469-3BDA-7D68-1929-27F88B44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D1214D-F1E4-58E2-2DC9-58038ADA5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8D447-8466-43DB-8F22-BF040F027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210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C6966D-9453-3E1B-D028-5D311BAAC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E4EB84-E5D2-0281-F324-3009CB21E2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5CB8AA-C4A8-D778-9DD7-5E31FD27CD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F3ABCD-A309-4F59-AF62-FA3F5E09BD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020524-95D3-76CC-7766-3420E103AE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CECE9AE-912A-84B6-B38D-19494F2E5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51511-C5F5-42D1-9582-C297850F5749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83F34D3-DC25-05ED-04EF-FB5ADF6C3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00E0B78-B134-ADC7-D0FA-314233B12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8D447-8466-43DB-8F22-BF040F027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3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1B30B-76DD-A06A-5BAC-A63D71F2F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6A01BE-922C-68BD-09C8-F03B86CE2E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51511-C5F5-42D1-9582-C297850F5749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1DCD3C-CAE5-05B8-B791-6DAC1A0EB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5C16ED-6283-2F5C-418A-04A8F7279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8D447-8466-43DB-8F22-BF040F027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56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5188C7-FC3D-51EA-0321-95674F1B1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51511-C5F5-42D1-9582-C297850F5749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981580-3DC8-8D04-75DF-522740C3F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5BE7A6-4119-6977-81EE-5B8AD9836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8D447-8466-43DB-8F22-BF040F027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960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80851-1877-BFF9-C9D1-7C24FA531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57A21C-DEEF-8B57-4C7A-1BBAE510C7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40FD77-BD28-9E68-281F-616EE366A9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7E2FA-34C5-F54C-B2D9-83DA48E04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51511-C5F5-42D1-9582-C297850F5749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7589FF-BD63-78BE-FD22-A0B4132D0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3C66E7-4365-262D-82B6-400F10B2D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8D447-8466-43DB-8F22-BF040F027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022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8312D-1D3E-5163-8B10-C0E2946BD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6DF43AF-0F68-ADFD-D01D-2C09206B70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2DCABB-F8E6-9EF6-DCDC-78A392444E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C82603-94DF-A0CF-5309-F5C7FCBE3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51511-C5F5-42D1-9582-C297850F5749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30BD7F-813E-0CCB-4DDD-E1A8D21C6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74E480-9322-7BCD-4A20-DB274F224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8D447-8466-43DB-8F22-BF040F027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447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A1D94B-25F2-4BF4-1913-427162256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75BCB9-896E-C0EF-FD55-AF00496FCE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E1EB17-BE88-4FF3-A6BF-68515F0F3D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51511-C5F5-42D1-9582-C297850F5749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AAE9C5-BB4A-6689-650E-B9F2B109B0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F756ED-9B34-B504-A0E5-FE75ECAB89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F8D447-8466-43DB-8F22-BF040F027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437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lexandriava.gov/WorkforceDevelopment" TargetMode="External"/><Relationship Id="rId2" Type="http://schemas.openxmlformats.org/officeDocument/2006/relationships/hyperlink" Target="https://www.eventbrite.com/o/city-of-alexandria-workforce-development-center-2133260017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" y="0"/>
            <a:ext cx="12191999" cy="6857999"/>
          </a:xfrm>
          <a:prstGeom prst="rect">
            <a:avLst/>
          </a:prstGeom>
          <a:solidFill>
            <a:srgbClr val="FFC924"/>
          </a:solidFill>
        </p:spPr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8008606" y="926425"/>
            <a:ext cx="3497594" cy="3497580"/>
            <a:chOff x="0" y="0"/>
            <a:chExt cx="6350000" cy="634997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24396" r="-30070" b="-3107"/>
              </a:stretch>
            </a:blip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72818" y="926426"/>
            <a:ext cx="7035789" cy="195713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0868002" y="5649669"/>
            <a:ext cx="1091717" cy="1045062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714469" y="3359343"/>
            <a:ext cx="5690233" cy="11285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94"/>
              </a:lnSpc>
            </a:pPr>
            <a:r>
              <a:rPr lang="en-US" sz="4484" spc="-112" dirty="0">
                <a:solidFill>
                  <a:srgbClr val="FFFFFF"/>
                </a:solidFill>
                <a:latin typeface="HK Grotesk Bold Bold"/>
              </a:rPr>
              <a:t>WDC Updates and Information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26036" y="5037982"/>
            <a:ext cx="3310090" cy="7950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08"/>
              </a:lnSpc>
              <a:spcBef>
                <a:spcPct val="0"/>
              </a:spcBef>
            </a:pPr>
            <a:r>
              <a:rPr lang="en-US" sz="2800" spc="-70">
                <a:solidFill>
                  <a:srgbClr val="191769"/>
                </a:solidFill>
                <a:latin typeface="HK Grotesk Bold Bold"/>
              </a:rPr>
              <a:t>We're happy to help you get started.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t="7865" b="786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282925" y="1069279"/>
            <a:ext cx="2511075" cy="5284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345"/>
              </a:lnSpc>
              <a:spcBef>
                <a:spcPct val="0"/>
              </a:spcBef>
            </a:pPr>
            <a:r>
              <a:rPr lang="en-US" sz="1675" spc="-41" dirty="0">
                <a:solidFill>
                  <a:srgbClr val="000000"/>
                </a:solidFill>
                <a:latin typeface="Alegreya Bold"/>
              </a:rPr>
              <a:t>Step 1</a:t>
            </a:r>
            <a:r>
              <a:rPr lang="en-US" sz="1675" spc="-41" dirty="0">
                <a:solidFill>
                  <a:srgbClr val="000000"/>
                </a:solidFill>
                <a:latin typeface="Alegreya"/>
              </a:rPr>
              <a:t>: Attend Orientation </a:t>
            </a:r>
          </a:p>
          <a:p>
            <a:pPr algn="ctr">
              <a:lnSpc>
                <a:spcPts val="2345"/>
              </a:lnSpc>
              <a:spcBef>
                <a:spcPct val="0"/>
              </a:spcBef>
            </a:pPr>
            <a:r>
              <a:rPr lang="en-US" sz="1675" spc="-41" dirty="0">
                <a:solidFill>
                  <a:srgbClr val="000000"/>
                </a:solidFill>
                <a:latin typeface="Alegreya Bold"/>
              </a:rPr>
              <a:t>Step 2:</a:t>
            </a:r>
            <a:r>
              <a:rPr lang="en-US" sz="1675" spc="-41" dirty="0">
                <a:solidFill>
                  <a:srgbClr val="000000"/>
                </a:solidFill>
                <a:latin typeface="Alegreya"/>
              </a:rPr>
              <a:t> Submit your current resume for review</a:t>
            </a:r>
          </a:p>
          <a:p>
            <a:pPr algn="ctr">
              <a:lnSpc>
                <a:spcPts val="2345"/>
              </a:lnSpc>
              <a:spcBef>
                <a:spcPct val="0"/>
              </a:spcBef>
            </a:pPr>
            <a:r>
              <a:rPr lang="en-US" sz="1675" spc="-41" dirty="0">
                <a:solidFill>
                  <a:srgbClr val="000000"/>
                </a:solidFill>
                <a:latin typeface="Alegreya Bold"/>
              </a:rPr>
              <a:t>*</a:t>
            </a:r>
            <a:r>
              <a:rPr lang="en-US" sz="1675" spc="-41" dirty="0">
                <a:solidFill>
                  <a:srgbClr val="000000"/>
                </a:solidFill>
                <a:latin typeface="Alegreya Italics"/>
              </a:rPr>
              <a:t>We may require you to take the resume writing workshop</a:t>
            </a:r>
            <a:r>
              <a:rPr lang="en-US" sz="1675" spc="-41" dirty="0">
                <a:solidFill>
                  <a:srgbClr val="000000"/>
                </a:solidFill>
                <a:latin typeface="Alegreya Bold Italics"/>
              </a:rPr>
              <a:t>*</a:t>
            </a:r>
          </a:p>
          <a:p>
            <a:pPr algn="ctr">
              <a:lnSpc>
                <a:spcPts val="2345"/>
              </a:lnSpc>
              <a:spcBef>
                <a:spcPct val="0"/>
              </a:spcBef>
            </a:pPr>
            <a:r>
              <a:rPr lang="en-US" sz="1675" spc="-41" dirty="0">
                <a:solidFill>
                  <a:srgbClr val="000000"/>
                </a:solidFill>
                <a:latin typeface="Alegreya Bold"/>
              </a:rPr>
              <a:t>Step 3</a:t>
            </a:r>
            <a:r>
              <a:rPr lang="en-US" sz="1675" spc="-41" dirty="0">
                <a:solidFill>
                  <a:srgbClr val="000000"/>
                </a:solidFill>
                <a:latin typeface="Alegreya"/>
              </a:rPr>
              <a:t>: Participate in a mock (practice) interview and receive feedback on what you did well and where you can improve</a:t>
            </a:r>
          </a:p>
          <a:p>
            <a:pPr algn="ctr">
              <a:lnSpc>
                <a:spcPts val="2345"/>
              </a:lnSpc>
              <a:spcBef>
                <a:spcPct val="0"/>
              </a:spcBef>
            </a:pPr>
            <a:r>
              <a:rPr lang="en-US" sz="1675" spc="-41" dirty="0">
                <a:solidFill>
                  <a:srgbClr val="000000"/>
                </a:solidFill>
                <a:latin typeface="Alegreya Bold"/>
              </a:rPr>
              <a:t>Step 4</a:t>
            </a:r>
            <a:r>
              <a:rPr lang="en-US" sz="1675" spc="-41" dirty="0">
                <a:solidFill>
                  <a:srgbClr val="000000"/>
                </a:solidFill>
                <a:latin typeface="Alegreya"/>
              </a:rPr>
              <a:t>: Meet with WDC to explore employment possibilities and options, which could include referrals to partner agencies for specialized support</a:t>
            </a:r>
          </a:p>
        </p:txBody>
      </p:sp>
      <p:sp>
        <p:nvSpPr>
          <p:cNvPr id="4" name="TextBox 4"/>
          <p:cNvSpPr txBox="1"/>
          <p:nvPr/>
        </p:nvSpPr>
        <p:spPr>
          <a:xfrm rot="757015">
            <a:off x="5840408" y="2458259"/>
            <a:ext cx="2377973" cy="16927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65"/>
              </a:lnSpc>
              <a:spcBef>
                <a:spcPct val="0"/>
              </a:spcBef>
            </a:pPr>
            <a:r>
              <a:rPr lang="en-US" sz="3080" spc="-77">
                <a:solidFill>
                  <a:srgbClr val="000000"/>
                </a:solidFill>
                <a:latin typeface="Cooper Hewitt Bold"/>
              </a:rPr>
              <a:t>WDC Next Steps for Jobseekers (Required)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l="3111" r="311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3200400" y="990600"/>
            <a:ext cx="3048000" cy="24717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06490" lvl="1" indent="-153245">
              <a:lnSpc>
                <a:spcPts val="1916"/>
              </a:lnSpc>
              <a:buFont typeface="Arial"/>
              <a:buChar char="•"/>
            </a:pPr>
            <a:r>
              <a:rPr lang="en-US" sz="1419" spc="130" dirty="0">
                <a:solidFill>
                  <a:srgbClr val="000000"/>
                </a:solidFill>
                <a:latin typeface="Open Sans"/>
              </a:rPr>
              <a:t>Open 8:30am to 4:30pm </a:t>
            </a:r>
          </a:p>
          <a:p>
            <a:pPr marL="292096" lvl="1" indent="-146048">
              <a:lnSpc>
                <a:spcPts val="1826"/>
              </a:lnSpc>
              <a:buFont typeface="Arial"/>
              <a:buChar char="•"/>
            </a:pPr>
            <a:r>
              <a:rPr lang="en-US" sz="1353" spc="124" dirty="0">
                <a:solidFill>
                  <a:srgbClr val="000000"/>
                </a:solidFill>
                <a:latin typeface="Open Sans"/>
              </a:rPr>
              <a:t>Monday through Friday​</a:t>
            </a:r>
          </a:p>
          <a:p>
            <a:pPr marL="292096" lvl="1" indent="-146048">
              <a:lnSpc>
                <a:spcPts val="1826"/>
              </a:lnSpc>
              <a:buFont typeface="Arial"/>
              <a:buChar char="•"/>
            </a:pPr>
            <a:r>
              <a:rPr lang="en-US" sz="1353" spc="124" dirty="0">
                <a:solidFill>
                  <a:srgbClr val="000000"/>
                </a:solidFill>
                <a:latin typeface="Open Sans"/>
              </a:rPr>
              <a:t>Computers available for email, job searching, and resume writing​</a:t>
            </a:r>
          </a:p>
          <a:p>
            <a:pPr marL="292096" lvl="1" indent="-146048">
              <a:lnSpc>
                <a:spcPts val="1826"/>
              </a:lnSpc>
              <a:buFont typeface="Arial"/>
              <a:buChar char="•"/>
            </a:pPr>
            <a:r>
              <a:rPr lang="en-US" sz="1353" spc="124" dirty="0">
                <a:solidFill>
                  <a:srgbClr val="000000"/>
                </a:solidFill>
                <a:latin typeface="Open Sans"/>
              </a:rPr>
              <a:t> Printer​ access</a:t>
            </a:r>
          </a:p>
          <a:p>
            <a:pPr marL="292096" lvl="1" indent="-146048">
              <a:lnSpc>
                <a:spcPts val="1826"/>
              </a:lnSpc>
              <a:buFont typeface="Arial"/>
              <a:buChar char="•"/>
            </a:pPr>
            <a:r>
              <a:rPr lang="en-US" sz="1353" spc="124" dirty="0">
                <a:solidFill>
                  <a:srgbClr val="000000"/>
                </a:solidFill>
                <a:latin typeface="Open Sans"/>
              </a:rPr>
              <a:t>Staff to offer limited tech support as you use   the center​</a:t>
            </a:r>
          </a:p>
          <a:p>
            <a:pPr>
              <a:lnSpc>
                <a:spcPts val="3490"/>
              </a:lnSpc>
              <a:spcBef>
                <a:spcPct val="0"/>
              </a:spcBef>
            </a:pPr>
            <a:endParaRPr lang="en-US" sz="1353" spc="124" dirty="0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7271991" y="494378"/>
            <a:ext cx="4798724" cy="1641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54"/>
              </a:lnSpc>
            </a:pPr>
            <a:r>
              <a:rPr lang="en-US" sz="6170" spc="-154">
                <a:solidFill>
                  <a:srgbClr val="000000"/>
                </a:solidFill>
                <a:latin typeface="HK Grotesk Bold Bold"/>
              </a:rPr>
              <a:t>Career Center Services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2558980" y="3429000"/>
            <a:ext cx="2558979" cy="3429000"/>
          </a:xfrm>
          <a:prstGeom prst="rect">
            <a:avLst/>
          </a:prstGeom>
          <a:solidFill>
            <a:srgbClr val="29285D"/>
          </a:solidFill>
        </p:spPr>
      </p:sp>
      <p:sp>
        <p:nvSpPr>
          <p:cNvPr id="3" name="AutoShape 3"/>
          <p:cNvSpPr/>
          <p:nvPr/>
        </p:nvSpPr>
        <p:spPr>
          <a:xfrm>
            <a:off x="1" y="0"/>
            <a:ext cx="2558979" cy="3429000"/>
          </a:xfrm>
          <a:prstGeom prst="rect">
            <a:avLst/>
          </a:prstGeom>
          <a:solidFill>
            <a:srgbClr val="62A25D"/>
          </a:solidFill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 t="9281" b="1385"/>
          <a:stretch>
            <a:fillRect/>
          </a:stretch>
        </p:blipFill>
        <p:spPr>
          <a:xfrm>
            <a:off x="2558980" y="0"/>
            <a:ext cx="2558979" cy="34290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 l="34141" t="2668" b="2668"/>
          <a:stretch>
            <a:fillRect/>
          </a:stretch>
        </p:blipFill>
        <p:spPr>
          <a:xfrm>
            <a:off x="-66155" y="3429000"/>
            <a:ext cx="5613138" cy="3429000"/>
          </a:xfrm>
          <a:prstGeom prst="rect">
            <a:avLst/>
          </a:prstGeom>
        </p:spPr>
      </p:pic>
      <p:sp>
        <p:nvSpPr>
          <p:cNvPr id="6" name="AutoShape 6"/>
          <p:cNvSpPr/>
          <p:nvPr/>
        </p:nvSpPr>
        <p:spPr>
          <a:xfrm>
            <a:off x="5117959" y="0"/>
            <a:ext cx="2558979" cy="3631136"/>
          </a:xfrm>
          <a:prstGeom prst="rect">
            <a:avLst/>
          </a:prstGeom>
          <a:solidFill>
            <a:srgbClr val="469BD8"/>
          </a:solidFill>
        </p:spPr>
      </p:sp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rcRect l="25093" r="25093"/>
          <a:stretch>
            <a:fillRect/>
          </a:stretch>
        </p:blipFill>
        <p:spPr>
          <a:xfrm>
            <a:off x="5117959" y="3429000"/>
            <a:ext cx="2558979" cy="34290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/>
          <a:srcRect l="24075" r="24075"/>
          <a:stretch>
            <a:fillRect/>
          </a:stretch>
        </p:blipFill>
        <p:spPr>
          <a:xfrm>
            <a:off x="2401205" y="0"/>
            <a:ext cx="2716754" cy="3497525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7745291" y="1999025"/>
            <a:ext cx="4446709" cy="24622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354"/>
              </a:lnSpc>
            </a:pPr>
            <a:r>
              <a:rPr lang="en-US" sz="6170" spc="-154" dirty="0">
                <a:solidFill>
                  <a:srgbClr val="FFFFFF"/>
                </a:solidFill>
                <a:latin typeface="HK Grotesk Bold Bold"/>
              </a:rPr>
              <a:t>Career Readiness Workshops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432582" y="992456"/>
            <a:ext cx="1693817" cy="1470900"/>
            <a:chOff x="0" y="-28575"/>
            <a:chExt cx="3387633" cy="2941798"/>
          </a:xfrm>
        </p:grpSpPr>
        <p:sp>
          <p:nvSpPr>
            <p:cNvPr id="11" name="TextBox 11"/>
            <p:cNvSpPr txBox="1"/>
            <p:nvPr/>
          </p:nvSpPr>
          <p:spPr>
            <a:xfrm>
              <a:off x="0" y="-28575"/>
              <a:ext cx="3387633" cy="5227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179"/>
                </a:lnSpc>
              </a:pPr>
              <a:r>
                <a:rPr lang="en-US" sz="1703" spc="-42">
                  <a:solidFill>
                    <a:srgbClr val="FFFFFF"/>
                  </a:solidFill>
                  <a:latin typeface="HK Grotesk Bold Bold"/>
                </a:rPr>
                <a:t>1:1 Job Coaching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1015140"/>
              <a:ext cx="3387633" cy="18980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493"/>
                </a:lnSpc>
              </a:pPr>
              <a:r>
                <a:rPr lang="en-US" sz="1066">
                  <a:solidFill>
                    <a:srgbClr val="FFFFFF"/>
                  </a:solidFill>
                  <a:latin typeface="Open Sans"/>
                </a:rPr>
                <a:t>Our Business Services (BSU) team members provide personalized one-on-one  coaching to help prepare job-seekers.</a:t>
              </a: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2991561" y="4924776"/>
            <a:ext cx="1693817" cy="1663261"/>
            <a:chOff x="0" y="-28575"/>
            <a:chExt cx="3387633" cy="3326520"/>
          </a:xfrm>
        </p:grpSpPr>
        <p:sp>
          <p:nvSpPr>
            <p:cNvPr id="14" name="TextBox 14"/>
            <p:cNvSpPr txBox="1"/>
            <p:nvPr/>
          </p:nvSpPr>
          <p:spPr>
            <a:xfrm>
              <a:off x="0" y="-28575"/>
              <a:ext cx="3387633" cy="5227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179"/>
                </a:lnSpc>
              </a:pPr>
              <a:r>
                <a:rPr lang="en-US" sz="1703" spc="-42">
                  <a:solidFill>
                    <a:srgbClr val="FFFFFF"/>
                  </a:solidFill>
                  <a:latin typeface="HK Grotesk Bold Bold"/>
                </a:rPr>
                <a:t>Resume Writing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1015140"/>
              <a:ext cx="3387633" cy="22828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493"/>
                </a:lnSpc>
              </a:pPr>
              <a:r>
                <a:rPr lang="en-US" sz="1066">
                  <a:solidFill>
                    <a:srgbClr val="FFFFFF"/>
                  </a:solidFill>
                  <a:latin typeface="Open Sans"/>
                </a:rPr>
                <a:t>This virtual workshop provides the necessary tools needed to prepare, update or modify your resume for job seeking opportunities.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5285920" y="1084530"/>
            <a:ext cx="1958437" cy="1278540"/>
            <a:chOff x="0" y="-28575"/>
            <a:chExt cx="3916873" cy="2557078"/>
          </a:xfrm>
        </p:grpSpPr>
        <p:sp>
          <p:nvSpPr>
            <p:cNvPr id="17" name="TextBox 17"/>
            <p:cNvSpPr txBox="1"/>
            <p:nvPr/>
          </p:nvSpPr>
          <p:spPr>
            <a:xfrm>
              <a:off x="0" y="-28575"/>
              <a:ext cx="3916873" cy="5227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179"/>
                </a:lnSpc>
                <a:spcBef>
                  <a:spcPct val="0"/>
                </a:spcBef>
              </a:pPr>
              <a:r>
                <a:rPr lang="en-US" sz="1703" spc="-42">
                  <a:solidFill>
                    <a:srgbClr val="FFFFFF"/>
                  </a:solidFill>
                  <a:latin typeface="HK Grotesk Bold Bold"/>
                </a:rPr>
                <a:t>Mock Interviews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1015140"/>
              <a:ext cx="3916873" cy="151336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493"/>
                </a:lnSpc>
                <a:spcBef>
                  <a:spcPct val="0"/>
                </a:spcBef>
              </a:pPr>
              <a:r>
                <a:rPr lang="en-US" sz="1066">
                  <a:solidFill>
                    <a:srgbClr val="FFFFFF"/>
                  </a:solidFill>
                  <a:latin typeface="Open Sans"/>
                </a:rPr>
                <a:t>WDC provides in-person mock interview sessions facilitated by experienced professionals in various fields.</a:t>
              </a:r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6445B3B4-A8BE-4FEA-F9F7-AD31CB39BDE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76938" y="1215206"/>
            <a:ext cx="4515061" cy="3840247"/>
          </a:xfrm>
          <a:prstGeom prst="rect">
            <a:avLst/>
          </a:prstGeom>
          <a:solidFill>
            <a:schemeClr val="accent2"/>
          </a:solidFill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0EF4A3-7E97-F1B8-CE91-58A3652BA74B}"/>
              </a:ext>
            </a:extLst>
          </p:cNvPr>
          <p:cNvSpPr txBox="1"/>
          <p:nvPr/>
        </p:nvSpPr>
        <p:spPr>
          <a:xfrm>
            <a:off x="1171074" y="1396686"/>
            <a:ext cx="3240506" cy="40646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Check it out!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Box 1">
            <a:extLst>
              <a:ext uri="{FF2B5EF4-FFF2-40B4-BE49-F238E27FC236}">
                <a16:creationId xmlns:a16="http://schemas.microsoft.com/office/drawing/2014/main" id="{45EA1153-4BFF-AE20-D8A5-D362A6169E63}"/>
              </a:ext>
            </a:extLst>
          </p:cNvPr>
          <p:cNvSpPr txBox="1"/>
          <p:nvPr/>
        </p:nvSpPr>
        <p:spPr>
          <a:xfrm>
            <a:off x="5345166" y="1142835"/>
            <a:ext cx="5536397" cy="49220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indent="-2286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>
              <a:effectLst/>
            </a:endParaRPr>
          </a:p>
          <a:p>
            <a:pPr marR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400" b="1" dirty="0">
                <a:effectLst/>
              </a:rPr>
              <a:t>WDC Eventbrite Page  </a:t>
            </a:r>
            <a:r>
              <a:rPr lang="en-US" sz="1400" dirty="0">
                <a:effectLst/>
              </a:rPr>
              <a:t>-- You can see all our upcoming workshops and job fairs! </a:t>
            </a:r>
            <a:r>
              <a:rPr lang="en-US" sz="1400" dirty="0">
                <a:effectLst/>
                <a:hlinkClick r:id="rId2"/>
              </a:rPr>
              <a:t>https://www.eventbrite.com/o/city-of-alexandria-workforce-development-center-2133260017</a:t>
            </a:r>
            <a:r>
              <a:rPr lang="en-US" sz="1400" dirty="0">
                <a:effectLst/>
              </a:rPr>
              <a:t> </a:t>
            </a:r>
            <a:endParaRPr lang="en-US" sz="1400" dirty="0"/>
          </a:p>
          <a:p>
            <a:pPr marR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endParaRPr lang="en-US" sz="1400" dirty="0">
              <a:effectLst/>
            </a:endParaRPr>
          </a:p>
          <a:p>
            <a:pPr marR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400" b="1" dirty="0">
                <a:effectLst/>
              </a:rPr>
              <a:t>WDC website </a:t>
            </a:r>
            <a:r>
              <a:rPr lang="en-US" sz="1400" dirty="0">
                <a:effectLst/>
              </a:rPr>
              <a:t>as new information is added frequently. </a:t>
            </a:r>
            <a:r>
              <a:rPr lang="en-US" sz="1400" dirty="0">
                <a:effectLst/>
                <a:hlinkClick r:id="rId3"/>
              </a:rPr>
              <a:t>https://www.alexandriava.gov/WorkforceDevelopment</a:t>
            </a:r>
            <a:r>
              <a:rPr lang="en-US" sz="1400" dirty="0">
                <a:effectLst/>
              </a:rPr>
              <a:t> </a:t>
            </a:r>
          </a:p>
          <a:p>
            <a:pPr marL="0" marR="0" indent="-2286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>
              <a:effectLst/>
            </a:endParaRPr>
          </a:p>
          <a:p>
            <a:pPr marR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400" b="1" dirty="0">
                <a:effectLst/>
              </a:rPr>
              <a:t>Alexandria Youth Job Fair </a:t>
            </a:r>
            <a:r>
              <a:rPr lang="en-US" sz="1400" dirty="0">
                <a:effectLst/>
              </a:rPr>
              <a:t>(open to all  -- see flyer in the chat)                                     </a:t>
            </a:r>
          </a:p>
          <a:p>
            <a:pPr marR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400" dirty="0"/>
              <a:t>We are a</a:t>
            </a:r>
            <a:r>
              <a:rPr lang="en-US" sz="1400" dirty="0">
                <a:effectLst/>
              </a:rPr>
              <a:t>lso looking for businesses who are interested in participating in the two-day event!</a:t>
            </a:r>
          </a:p>
          <a:p>
            <a:pPr marR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endParaRPr lang="en-US" sz="1400" dirty="0">
              <a:effectLst/>
            </a:endParaRPr>
          </a:p>
          <a:p>
            <a:pPr marR="0">
              <a:spcBef>
                <a:spcPts val="0"/>
              </a:spcBef>
              <a:spcAft>
                <a:spcPts val="600"/>
              </a:spcAft>
            </a:pPr>
            <a:r>
              <a:rPr lang="en-US" sz="1400" b="1" dirty="0">
                <a:effectLst/>
              </a:rPr>
              <a:t>Work Based Learning </a:t>
            </a:r>
            <a:r>
              <a:rPr lang="en-US" sz="1400" dirty="0">
                <a:effectLst/>
              </a:rPr>
              <a:t>update:                                                             Registration is currently closed due to high volume of applicants</a:t>
            </a:r>
            <a:r>
              <a:rPr lang="en-US" sz="1400" dirty="0"/>
              <a:t>. We </a:t>
            </a:r>
            <a:r>
              <a:rPr lang="en-US" sz="1400" dirty="0">
                <a:effectLst/>
              </a:rPr>
              <a:t>plan to re-open registration in the summer.</a:t>
            </a:r>
          </a:p>
          <a:p>
            <a:pPr marR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400" b="1" dirty="0">
                <a:effectLst/>
              </a:rPr>
              <a:t>All partners have been invited back to WDC  </a:t>
            </a:r>
            <a:r>
              <a:rPr lang="en-US" sz="1400" dirty="0">
                <a:effectLst/>
              </a:rPr>
              <a:t>- Catholic Charities, </a:t>
            </a:r>
            <a:r>
              <a:rPr lang="en-US" sz="1400" dirty="0" err="1">
                <a:effectLst/>
              </a:rPr>
              <a:t>Melwood</a:t>
            </a:r>
            <a:r>
              <a:rPr lang="en-US" sz="1400" dirty="0">
                <a:effectLst/>
              </a:rPr>
              <a:t>, DARS and VEC.  We are waiting on some approvals and documents and look forward to having them back onsite in near future.</a:t>
            </a:r>
          </a:p>
          <a:p>
            <a:pPr marR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endParaRPr lang="en-US" sz="1400" b="1" dirty="0">
              <a:effectLst/>
            </a:endParaRPr>
          </a:p>
          <a:p>
            <a:pPr marR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400" b="1" dirty="0">
                <a:effectLst/>
              </a:rPr>
              <a:t>Come see us!  </a:t>
            </a:r>
            <a:r>
              <a:rPr lang="en-US" sz="1400" dirty="0">
                <a:effectLst/>
              </a:rPr>
              <a:t>4850 Mark Center Drive, 6</a:t>
            </a:r>
            <a:r>
              <a:rPr lang="en-US" sz="1400" baseline="30000" dirty="0">
                <a:effectLst/>
              </a:rPr>
              <a:t>th</a:t>
            </a:r>
            <a:r>
              <a:rPr lang="en-US" sz="1400" dirty="0">
                <a:effectLst/>
              </a:rPr>
              <a:t> Floor, Alexandria VA 22311</a:t>
            </a:r>
          </a:p>
        </p:txBody>
      </p:sp>
    </p:spTree>
    <p:extLst>
      <p:ext uri="{BB962C8B-B14F-4D97-AF65-F5344CB8AC3E}">
        <p14:creationId xmlns:p14="http://schemas.microsoft.com/office/powerpoint/2010/main" val="28087095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t="7786" b="778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4515914" y="1877478"/>
            <a:ext cx="6161381" cy="14875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91"/>
              </a:lnSpc>
            </a:pPr>
            <a:r>
              <a:rPr lang="en-US" sz="2727" spc="-68">
                <a:solidFill>
                  <a:srgbClr val="000000"/>
                </a:solidFill>
                <a:latin typeface="Quicksand"/>
              </a:rPr>
              <a:t>Christina Damhuis </a:t>
            </a:r>
          </a:p>
          <a:p>
            <a:pPr algn="ctr">
              <a:lnSpc>
                <a:spcPts val="2891"/>
              </a:lnSpc>
            </a:pPr>
            <a:r>
              <a:rPr lang="en-US" sz="2727" spc="-68">
                <a:solidFill>
                  <a:srgbClr val="000000"/>
                </a:solidFill>
                <a:latin typeface="Quicksand"/>
              </a:rPr>
              <a:t>Employment Navigator</a:t>
            </a:r>
          </a:p>
          <a:p>
            <a:pPr algn="ctr">
              <a:lnSpc>
                <a:spcPts val="2891"/>
              </a:lnSpc>
            </a:pPr>
            <a:r>
              <a:rPr lang="en-US" sz="2727" spc="-68">
                <a:solidFill>
                  <a:srgbClr val="000000"/>
                </a:solidFill>
                <a:latin typeface="Quicksand"/>
              </a:rPr>
              <a:t>christina.damhuis@alexandriava.gov </a:t>
            </a:r>
          </a:p>
          <a:p>
            <a:pPr algn="ctr">
              <a:lnSpc>
                <a:spcPts val="2891"/>
              </a:lnSpc>
              <a:spcBef>
                <a:spcPct val="0"/>
              </a:spcBef>
            </a:pPr>
            <a:r>
              <a:rPr lang="en-US" sz="2727" spc="-68">
                <a:solidFill>
                  <a:srgbClr val="000000"/>
                </a:solidFill>
                <a:latin typeface="Quicksand"/>
              </a:rPr>
              <a:t>571-447-6566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372</Words>
  <Application>Microsoft Office PowerPoint</Application>
  <PresentationFormat>Widescreen</PresentationFormat>
  <Paragraphs>47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8" baseType="lpstr">
      <vt:lpstr>Alegreya</vt:lpstr>
      <vt:lpstr>Alegreya Bold</vt:lpstr>
      <vt:lpstr>Alegreya Bold Italics</vt:lpstr>
      <vt:lpstr>Alegreya Italics</vt:lpstr>
      <vt:lpstr>Arial</vt:lpstr>
      <vt:lpstr>Calibri</vt:lpstr>
      <vt:lpstr>Calibri Light</vt:lpstr>
      <vt:lpstr>Cooper Hewitt Bold</vt:lpstr>
      <vt:lpstr>HK Grotesk Bold Bold</vt:lpstr>
      <vt:lpstr>Open Sans</vt:lpstr>
      <vt:lpstr>Quicksand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City Of Alexandria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Christina L Damhuis</dc:creator>
  <cp:lastModifiedBy>Christina L Damhuis</cp:lastModifiedBy>
  <cp:revision>1</cp:revision>
  <dcterms:created xsi:type="dcterms:W3CDTF">2023-05-01T19:24:50Z</dcterms:created>
  <dcterms:modified xsi:type="dcterms:W3CDTF">2023-05-02T17:19:05Z</dcterms:modified>
</cp:coreProperties>
</file>