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28" r:id="rId2"/>
    <p:sldMasterId id="2147483745" r:id="rId3"/>
  </p:sldMasterIdLst>
  <p:notesMasterIdLst>
    <p:notesMasterId r:id="rId34"/>
  </p:notesMasterIdLst>
  <p:handoutMasterIdLst>
    <p:handoutMasterId r:id="rId35"/>
  </p:handoutMasterIdLst>
  <p:sldIdLst>
    <p:sldId id="256" r:id="rId4"/>
    <p:sldId id="332" r:id="rId5"/>
    <p:sldId id="262" r:id="rId6"/>
    <p:sldId id="327" r:id="rId7"/>
    <p:sldId id="330" r:id="rId8"/>
    <p:sldId id="361" r:id="rId9"/>
    <p:sldId id="359" r:id="rId10"/>
    <p:sldId id="358" r:id="rId11"/>
    <p:sldId id="360" r:id="rId12"/>
    <p:sldId id="334" r:id="rId13"/>
    <p:sldId id="335"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6" r:id="rId28"/>
    <p:sldId id="336" r:id="rId29"/>
    <p:sldId id="337" r:id="rId30"/>
    <p:sldId id="338" r:id="rId31"/>
    <p:sldId id="354" r:id="rId32"/>
    <p:sldId id="357" r:id="rId33"/>
  </p:sldIdLst>
  <p:sldSz cx="12192000" cy="6858000"/>
  <p:notesSz cx="6858000" cy="9144000"/>
  <p:embeddedFontLst>
    <p:embeddedFont>
      <p:font typeface="Roboto" charset="0"/>
      <p:regular r:id="rId36"/>
      <p:bold r:id="rId37"/>
      <p:italic r:id="rId38"/>
      <p:boldItalic r:id="rId39"/>
    </p:embeddedFont>
    <p:embeddedFont>
      <p:font typeface="Calibri" pitchFamily="34" charset="0"/>
      <p:regular r:id="rId40"/>
      <p:bold r:id="rId41"/>
      <p:italic r:id="rId42"/>
      <p:boldItalic r:id="rId43"/>
    </p:embeddedFont>
    <p:embeddedFont>
      <p:font typeface="Josefin Sans" charset="0"/>
      <p:regular r:id="rId44"/>
      <p:bold r:id="rId45"/>
      <p:italic r:id="rId46"/>
      <p:boldItalic r:id="rId47"/>
    </p:embeddedFont>
    <p:embeddedFont>
      <p:font typeface="Open Sans"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hB1wdKstzdi6EvFeFvhxNn5exQ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94553" autoAdjust="0"/>
  </p:normalViewPr>
  <p:slideViewPr>
    <p:cSldViewPr>
      <p:cViewPr>
        <p:scale>
          <a:sx n="50" d="100"/>
          <a:sy n="50" d="100"/>
        </p:scale>
        <p:origin x="-1134" y="-294"/>
      </p:cViewPr>
      <p:guideLst>
        <p:guide orient="horz" pos="2160"/>
        <p:guide pos="384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6"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6.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9.fntdata"/><Relationship Id="rId73"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16.fntdata"/><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07F11F-C94D-48A2-89F9-720A70086FBF}" type="datetimeFigureOut">
              <a:rPr lang="en-US" smtClean="0"/>
              <a:t>5/2/2023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D5205A-4992-4F2F-8B2E-710507309A31}" type="slidenum">
              <a:rPr lang="en-US" smtClean="0"/>
              <a:t>‹#›</a:t>
            </a:fld>
            <a:endParaRPr lang="en-US"/>
          </a:p>
        </p:txBody>
      </p:sp>
    </p:spTree>
    <p:extLst>
      <p:ext uri="{BB962C8B-B14F-4D97-AF65-F5344CB8AC3E}">
        <p14:creationId xmlns:p14="http://schemas.microsoft.com/office/powerpoint/2010/main" val="2932541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48513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doli.virginia.gov/apprenticeship/apprenticeship-consultant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def335dae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def335dae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Service Learning vs. Community Service </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This slide highlights the key differences between service learning and community service. Having the word “service” in both terms can be confusing but they cannot be used interchangeably; service learning is high-quality WBL and community service is not. Students participating in service learning need to be actively involved in identifying the community need, whereas with community service they may be participating in a voluntary role where the need has already been established. For example, during a blood drive, can drive, or school clean-up, students may sign up for 1-2 hour shifts. While these types of projects are beneficial and helpful to the community and should continue, they are not high-quality service learning projects unless they involve deep student involvement with the planning, research, and most importantly, connection to the CTE content in the course. </a:t>
            </a:r>
            <a:endParaRPr sz="1200">
              <a:latin typeface="Josefin Sans"/>
              <a:ea typeface="Josefin Sans"/>
              <a:cs typeface="Josefin Sans"/>
              <a:sym typeface="Josefi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e8de42e5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e8de42e5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Mentorship </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Mentorships are another excellent opportunity for students in grades 6-12 to explore a career in partnership with a mentor. Mentorships can be similar to job shadowing or externships where a student is involved with observing an employee at a workplace, but a mentorship allows for a longer-term relationship and more in-depth activities like discussion and reflection, research and exploration of the career field, and even small hands-on tasks if deemed appropriate by the mentor. Mentorships can only count for a student towards the graduation requirement and CCCRI if they are a minimum of 140 hours, and if a student earns 140 hours they can receive an additional 0.5 course credit in addition to the CTE course credit being earned in connection with the mentorship.</a:t>
            </a:r>
            <a:endParaRPr sz="1200">
              <a:latin typeface="Josefin Sans"/>
              <a:ea typeface="Josefin Sans"/>
              <a:cs typeface="Josefin Sans"/>
              <a:sym typeface="Josefi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de8de431cd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de8de431cd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latin typeface="Josefin Sans"/>
                <a:ea typeface="Josefin Sans"/>
                <a:cs typeface="Josefin Sans"/>
                <a:sym typeface="Josefin Sans"/>
              </a:rPr>
              <a:t>School-Based Enterprise</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School-Based Enterprises are high-quality WBL experiences that are already taking place effectively throughout the Commonwealth. Many of our schools have culinary cafes, greenhouses, auto repair shops, credit unions, and more. In order for a school-based enterprise to be considered high-quality, students must be the main decision makers of the business and must be directly involved with all aspects of running the business. There is no specific minimum requirement of hours to allow for flexibility, but students should be working in the business throughout the duration of the course. Students may be paid or unpaid for their services, but cannot earn additional course credit for the hours worked beyond the course credit earned in the CTE course in connection with the experience. </a:t>
            </a:r>
            <a:endParaRPr b="1">
              <a:solidFill>
                <a:schemeClr val="dk1"/>
              </a:solidFill>
              <a:latin typeface="Josefin Sans"/>
              <a:ea typeface="Josefin Sans"/>
              <a:cs typeface="Josefin Sans"/>
              <a:sym typeface="Josefi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debdc9fc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debdc9fc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Entrepreneurship </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Self-motivated students who are go-getters and want to apply what they are learning in their CTE course to their own business can participate in an Entrepreneurship. This is recommended for students in Grades 11-12 and requires the student to assume all financial risk and responsibility associated with the business, including purchasing any needed equipment and applying for all necessary licenses and permits. The WBL coordinator/course instructor provides feedback to the student following a training plan, and students who worked for a minimum of 280 hours in their own business can earn an additional course credit in addition to the CTE course credit. </a:t>
            </a:r>
            <a:endParaRPr sz="1200">
              <a:latin typeface="Josefin Sans"/>
              <a:ea typeface="Josefin Sans"/>
              <a:cs typeface="Josefin Sans"/>
              <a:sym typeface="Josefi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e05ae8bc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e05ae8bc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Internship </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Internships are another, higher-intensity WBL experience recommended for students in grades 11-12. Students are actively placed in a real workplace environment to complete hands-on tasks and job duties. A training plan must be developed to guide the student through developing and practicing career-related skills. Students participating in internships can be paid or unpaid, but they can earn an additional course credit if they work for 280 hours throughout the course duration.  </a:t>
            </a:r>
            <a:endParaRPr sz="1200">
              <a:latin typeface="Josefin Sans"/>
              <a:ea typeface="Josefin Sans"/>
              <a:cs typeface="Josefin Sans"/>
              <a:sym typeface="Josefi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645f0b8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e645f0b8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Cooperative Education </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Cooperative Education experiences are very similar to Internships but there are a few key differences between the two. Whereas internships can be paid or unpaid, Cooperative Education experiences must be paid. Students are actively employed within the workplace and complete job duties and tasks as assigned following their training plan, but they must be supervised by an instructor or WBL coordinator who is technically or professionally licensed in the field in which the student is completing the Co-op experience. Similarly to internships, students can earn an additional course credit for meeting the 280 hour requirement. </a:t>
            </a:r>
            <a:endParaRPr sz="1200">
              <a:solidFill>
                <a:schemeClr val="dk1"/>
              </a:solidFill>
              <a:latin typeface="Josefin Sans"/>
              <a:ea typeface="Josefin Sans"/>
              <a:cs typeface="Josefin Sans"/>
              <a:sym typeface="Josefi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84530d20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84530d20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Youth Registered Apprenticeship (YRA) </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The final type of WBL that is applicable to any CTE content area are apprenticeships. Virginia recognizes both Youth Registered Apprenticeships as well as Registered Apprenticeships. These programs follow specific guidelines and regulations set by the Department of Labor and Industry and allow employers to provide On-the-Job training and Related Technical Instruction (RTI) to allow for a student to transition successfully into a career. The key difference with a Youth Registered Apprenticeship is that the high school CTE program is responsible for providing and supporting the Related Technical Instruction (RTI), which may be in partnership with the employer, who provides on-the-job training. Students in a YRA program can earn an additional course credit for working 280 hours, and those hours can also contribute toward completion of a full-fledged Registered Apprenticeship program. </a:t>
            </a:r>
            <a:endParaRPr sz="1200">
              <a:latin typeface="Josefin Sans"/>
              <a:ea typeface="Josefin Sans"/>
              <a:cs typeface="Josefin Sans"/>
              <a:sym typeface="Josefi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84530d209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84530d20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Registered Apprenticeship (RA) </a:t>
            </a:r>
            <a:endParaRPr b="1">
              <a:solidFill>
                <a:schemeClr val="dk1"/>
              </a:solidFill>
              <a:latin typeface="Josefin Sans"/>
              <a:ea typeface="Josefin Sans"/>
              <a:cs typeface="Josefin Sans"/>
              <a:sym typeface="Josefin Sans"/>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Students can also participate in full-fledged Registered Apprenticeships. These are again sponsored and regulated through the Department of Labor &amp; Industry, and all OJT and RTI hours and documentation are provided through the sponsoring company. Student apprentices can obtain paid work experience, occupation specific instruction, and a portable, nationally-recognized credential. Documentation is maintained exclusively by employers/sponsors and apprentices toward meeting the expected ratio of 144 hours of related technical instruction per 2,000 hours of on-the-job training. </a:t>
            </a:r>
            <a:endParaRPr sz="1200">
              <a:solidFill>
                <a:schemeClr val="dk1"/>
              </a:solidFill>
              <a:latin typeface="Josefin Sans"/>
              <a:ea typeface="Josefin Sans"/>
              <a:cs typeface="Josefin Sans"/>
              <a:sym typeface="Josefin Sans"/>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84530d20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84530d20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Clinical Experiences </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The final two High-Quality Work-Based Learning experiences recognized within the Commonwealth are unique to a specific CTE content area. Clinical Experiences can take place in connection with Health &amp; Medical Science CTE programs. Clinical Experiences are regulated by the individual state health science board in terms of the minimum duration, number of hours, and paperwork required but all clinical experiences do require a Clinical Affiliation Agreement. Students cannot be paid or earn additional credit as the clinical experience and hours are embedded within the CTE program. </a:t>
            </a:r>
            <a:endParaRPr sz="1200">
              <a:latin typeface="Josefin Sans"/>
              <a:ea typeface="Josefin Sans"/>
              <a:cs typeface="Josefin Sans"/>
              <a:sym typeface="Josefi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b84530d20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b84530d20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Foundational Supervised Agricultural Experience </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The final type of High-Quality WBL is the Supervised Agricultural Experience (SAE). There are two different types of SAEs - foundational and immersion. </a:t>
            </a:r>
            <a:r>
              <a:rPr lang="en">
                <a:solidFill>
                  <a:schemeClr val="dk1"/>
                </a:solidFill>
                <a:highlight>
                  <a:srgbClr val="FFFFFF"/>
                </a:highlight>
                <a:latin typeface="Josefin Sans"/>
                <a:ea typeface="Josefin Sans"/>
                <a:cs typeface="Josefin Sans"/>
                <a:sym typeface="Josefin Sans"/>
              </a:rPr>
              <a:t>The Foundational SAE has five components and is required to be embedded into every agricultural education course. </a:t>
            </a:r>
            <a:endParaRPr>
              <a:solidFill>
                <a:schemeClr val="dk1"/>
              </a:solidFill>
              <a:highlight>
                <a:srgbClr val="FFFFFF"/>
              </a:highlight>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FF"/>
                </a:highlight>
                <a:latin typeface="Josefin Sans"/>
                <a:ea typeface="Josefin Sans"/>
                <a:cs typeface="Josefin Sans"/>
                <a:sym typeface="Josefin Sans"/>
              </a:rPr>
              <a:t>The Foundational SAE allows students to:</a:t>
            </a:r>
            <a:endParaRPr>
              <a:solidFill>
                <a:schemeClr val="dk1"/>
              </a:solidFill>
              <a:highlight>
                <a:srgbClr val="FFFFFF"/>
              </a:highlight>
              <a:latin typeface="Josefin Sans"/>
              <a:ea typeface="Josefin Sans"/>
              <a:cs typeface="Josefin Sans"/>
              <a:sym typeface="Josefin Sans"/>
            </a:endParaRPr>
          </a:p>
          <a:p>
            <a:pPr marL="596900" lvl="0" indent="-298450" algn="l" rtl="0">
              <a:lnSpc>
                <a:spcPct val="115000"/>
              </a:lnSpc>
              <a:spcBef>
                <a:spcPts val="0"/>
              </a:spcBef>
              <a:spcAft>
                <a:spcPts val="0"/>
              </a:spcAft>
              <a:buClr>
                <a:schemeClr val="dk1"/>
              </a:buClr>
              <a:buSzPts val="1100"/>
              <a:buFont typeface="Josefin Sans"/>
              <a:buChar char="●"/>
            </a:pPr>
            <a:r>
              <a:rPr lang="en">
                <a:solidFill>
                  <a:schemeClr val="dk1"/>
                </a:solidFill>
                <a:highlight>
                  <a:srgbClr val="FFFFFF"/>
                </a:highlight>
                <a:latin typeface="Josefin Sans"/>
                <a:ea typeface="Josefin Sans"/>
                <a:cs typeface="Josefin Sans"/>
                <a:sym typeface="Josefin Sans"/>
              </a:rPr>
              <a:t>Explore, identify, and plan agricultural career interests</a:t>
            </a:r>
            <a:endParaRPr>
              <a:solidFill>
                <a:schemeClr val="dk1"/>
              </a:solidFill>
              <a:highlight>
                <a:srgbClr val="FFFFFF"/>
              </a:highlight>
              <a:latin typeface="Josefin Sans"/>
              <a:ea typeface="Josefin Sans"/>
              <a:cs typeface="Josefin Sans"/>
              <a:sym typeface="Josefin Sans"/>
            </a:endParaRPr>
          </a:p>
          <a:p>
            <a:pPr marL="596900" lvl="0" indent="-298450" algn="l" rtl="0">
              <a:lnSpc>
                <a:spcPct val="115000"/>
              </a:lnSpc>
              <a:spcBef>
                <a:spcPts val="0"/>
              </a:spcBef>
              <a:spcAft>
                <a:spcPts val="0"/>
              </a:spcAft>
              <a:buClr>
                <a:schemeClr val="dk1"/>
              </a:buClr>
              <a:buSzPts val="1100"/>
              <a:buFont typeface="Josefin Sans"/>
              <a:buChar char="●"/>
            </a:pPr>
            <a:r>
              <a:rPr lang="en">
                <a:solidFill>
                  <a:schemeClr val="dk1"/>
                </a:solidFill>
                <a:highlight>
                  <a:srgbClr val="FFFFFF"/>
                </a:highlight>
                <a:latin typeface="Josefin Sans"/>
                <a:ea typeface="Josefin Sans"/>
                <a:cs typeface="Josefin Sans"/>
                <a:sym typeface="Josefin Sans"/>
              </a:rPr>
              <a:t>Begin developing key employability and college and career readiness skills</a:t>
            </a:r>
            <a:endParaRPr>
              <a:solidFill>
                <a:schemeClr val="dk1"/>
              </a:solidFill>
              <a:highlight>
                <a:srgbClr val="FFFFFF"/>
              </a:highlight>
              <a:latin typeface="Josefin Sans"/>
              <a:ea typeface="Josefin Sans"/>
              <a:cs typeface="Josefin Sans"/>
              <a:sym typeface="Josefin Sans"/>
            </a:endParaRPr>
          </a:p>
          <a:p>
            <a:pPr marL="596900" lvl="0" indent="-298450" algn="l" rtl="0">
              <a:lnSpc>
                <a:spcPct val="115000"/>
              </a:lnSpc>
              <a:spcBef>
                <a:spcPts val="0"/>
              </a:spcBef>
              <a:spcAft>
                <a:spcPts val="0"/>
              </a:spcAft>
              <a:buClr>
                <a:schemeClr val="dk1"/>
              </a:buClr>
              <a:buSzPts val="1100"/>
              <a:buFont typeface="Josefin Sans"/>
              <a:buChar char="●"/>
            </a:pPr>
            <a:r>
              <a:rPr lang="en">
                <a:solidFill>
                  <a:schemeClr val="dk1"/>
                </a:solidFill>
                <a:highlight>
                  <a:srgbClr val="FFFFFF"/>
                </a:highlight>
                <a:latin typeface="Josefin Sans"/>
                <a:ea typeface="Josefin Sans"/>
                <a:cs typeface="Josefin Sans"/>
                <a:sym typeface="Josefin Sans"/>
              </a:rPr>
              <a:t>Develop personal financial management and planning literacy and practices</a:t>
            </a:r>
            <a:endParaRPr>
              <a:solidFill>
                <a:schemeClr val="dk1"/>
              </a:solidFill>
              <a:highlight>
                <a:srgbClr val="FFFFFF"/>
              </a:highlight>
              <a:latin typeface="Josefin Sans"/>
              <a:ea typeface="Josefin Sans"/>
              <a:cs typeface="Josefin Sans"/>
              <a:sym typeface="Josefin Sans"/>
            </a:endParaRPr>
          </a:p>
          <a:p>
            <a:pPr marL="596900" lvl="0" indent="-298450" algn="l" rtl="0">
              <a:lnSpc>
                <a:spcPct val="115000"/>
              </a:lnSpc>
              <a:spcBef>
                <a:spcPts val="0"/>
              </a:spcBef>
              <a:spcAft>
                <a:spcPts val="0"/>
              </a:spcAft>
              <a:buClr>
                <a:srgbClr val="222222"/>
              </a:buClr>
              <a:buSzPts val="1100"/>
              <a:buFont typeface="Josefin Sans"/>
              <a:buChar char="●"/>
            </a:pPr>
            <a:r>
              <a:rPr lang="en">
                <a:solidFill>
                  <a:schemeClr val="dk1"/>
                </a:solidFill>
                <a:highlight>
                  <a:srgbClr val="FFFFFF"/>
                </a:highlight>
                <a:latin typeface="Josefin Sans"/>
                <a:ea typeface="Josefin Sans"/>
                <a:cs typeface="Josefin Sans"/>
                <a:sym typeface="Josefin Sans"/>
              </a:rPr>
              <a:t>***Prepare to work safely - safety is paramount! Some of the AFNR career pathways contain hazardous occupations and use hazardous tools, machinery, and equipment.  It is critical that all students have a strong base of instruction and experience with workplace safety. In this component, students will gain an understanding of the importance of health, safety, and environmental management systems in the AFNR workplace.</a:t>
            </a:r>
            <a:endParaRPr>
              <a:solidFill>
                <a:schemeClr val="dk1"/>
              </a:solidFill>
              <a:highlight>
                <a:srgbClr val="FFFFFF"/>
              </a:highlight>
              <a:latin typeface="Josefin Sans"/>
              <a:ea typeface="Josefin Sans"/>
              <a:cs typeface="Josefin Sans"/>
              <a:sym typeface="Josefin Sans"/>
            </a:endParaRPr>
          </a:p>
          <a:p>
            <a:pPr marL="596900" lvl="0" indent="-298450" algn="l" rtl="0">
              <a:lnSpc>
                <a:spcPct val="115000"/>
              </a:lnSpc>
              <a:spcBef>
                <a:spcPts val="0"/>
              </a:spcBef>
              <a:spcAft>
                <a:spcPts val="0"/>
              </a:spcAft>
              <a:buClr>
                <a:srgbClr val="222222"/>
              </a:buClr>
              <a:buSzPts val="1100"/>
              <a:buFont typeface="Josefin Sans"/>
              <a:buChar char="●"/>
            </a:pPr>
            <a:r>
              <a:rPr lang="en">
                <a:solidFill>
                  <a:schemeClr val="dk1"/>
                </a:solidFill>
                <a:highlight>
                  <a:srgbClr val="FFFFFF"/>
                </a:highlight>
                <a:latin typeface="Josefin Sans"/>
                <a:ea typeface="Josefin Sans"/>
                <a:cs typeface="Josefin Sans"/>
                <a:sym typeface="Josefin Sans"/>
              </a:rPr>
              <a:t>And the final component deepens the students' understanding of the breadth and depth of the agricultural industry.</a:t>
            </a:r>
            <a:endParaRPr>
              <a:solidFill>
                <a:schemeClr val="dk1"/>
              </a:solidFill>
              <a:highlight>
                <a:srgbClr val="FFFFFF"/>
              </a:highlight>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FF"/>
                </a:highlight>
                <a:latin typeface="Josefin Sans"/>
                <a:ea typeface="Josefin Sans"/>
                <a:cs typeface="Josefin Sans"/>
                <a:sym typeface="Josefin Sans"/>
              </a:rPr>
              <a:t>The Foundational SAE can include any of the High-Quality WBL experiences outlined in the Virginia WBL Guide such as job shadowing and/or mentorships as students narrow down their career interests and goals. </a:t>
            </a:r>
            <a:endParaRPr>
              <a:solidFill>
                <a:schemeClr val="dk1"/>
              </a:solidFill>
              <a:highlight>
                <a:srgbClr val="FFFFFF"/>
              </a:highlight>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rgbClr val="101820"/>
                </a:solidFill>
                <a:highlight>
                  <a:srgbClr val="FFFFFF"/>
                </a:highlight>
                <a:latin typeface="Josefin Sans"/>
                <a:ea typeface="Josefin Sans"/>
                <a:cs typeface="Josefin Sans"/>
                <a:sym typeface="Josefin Sans"/>
              </a:rPr>
              <a:t>Students who successfully complete the Foundational SAE have the opportunity to participate in an Immersion SAE. </a:t>
            </a:r>
            <a:r>
              <a:rPr lang="en">
                <a:solidFill>
                  <a:schemeClr val="dk1"/>
                </a:solidFill>
                <a:highlight>
                  <a:srgbClr val="FFFFFF"/>
                </a:highlight>
                <a:latin typeface="Josefin Sans"/>
                <a:ea typeface="Josefin Sans"/>
                <a:cs typeface="Josefin Sans"/>
                <a:sym typeface="Josefin Sans"/>
              </a:rPr>
              <a:t>The Immersion SAEs works in connection with the Foundational SAE to provide the next level of a high-quality work-based learning experience(s) for students enrolled in AFNR courses.</a:t>
            </a:r>
            <a:endParaRPr sz="1200">
              <a:solidFill>
                <a:schemeClr val="dk1"/>
              </a:solidFill>
              <a:latin typeface="Josefin Sans"/>
              <a:ea typeface="Josefin Sans"/>
              <a:cs typeface="Josefin Sans"/>
              <a:sym typeface="Josefi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3cd2c19e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e3cd2c19e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Profile of Virginia Graduate </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Participating in WBL helps students achieve the Profile of a Virginia Graduate.</a:t>
            </a:r>
            <a:endParaRPr>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The 3 criteria of High-Quality WBL reinforce the 4 components that make up the Profile of a Virginia Graduate (content knowledge, career planning, workplace skills, and community &amp; civic responsibility) </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Related to students’ career goals and/or interests (career planning)</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Integrated with instruction (connected to CTE content knowledge)</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Performed in partnership with local businesses and organizations (workplace skills, worksite in the community)</a:t>
            </a:r>
            <a:endParaRPr>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500"/>
              </a:spcBef>
              <a:spcAft>
                <a:spcPts val="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179d41196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179d41196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latin typeface="Josefin Sans"/>
                <a:ea typeface="Josefin Sans"/>
                <a:cs typeface="Josefin Sans"/>
                <a:sym typeface="Josefin Sans"/>
              </a:rPr>
              <a:t>Training Agreement </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None/>
            </a:pPr>
            <a:r>
              <a:rPr lang="en">
                <a:solidFill>
                  <a:schemeClr val="dk1"/>
                </a:solidFill>
                <a:latin typeface="Josefin Sans"/>
                <a:ea typeface="Josefin Sans"/>
                <a:cs typeface="Josefin Sans"/>
                <a:sym typeface="Josefin Sans"/>
              </a:rPr>
              <a:t>A key component of a quality WBL program is maintaining accurate records for each student's WBL experiences. </a:t>
            </a:r>
            <a:endParaRPr>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None/>
            </a:pP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rgbClr val="101820"/>
              </a:buClr>
              <a:buSzPts val="1100"/>
              <a:buFont typeface="Josefin Sans"/>
              <a:buChar char="●"/>
            </a:pPr>
            <a:r>
              <a:rPr lang="en" b="1">
                <a:solidFill>
                  <a:srgbClr val="101820"/>
                </a:solidFill>
                <a:latin typeface="Josefin Sans"/>
                <a:ea typeface="Josefin Sans"/>
                <a:cs typeface="Josefin Sans"/>
                <a:sym typeface="Josefin Sans"/>
              </a:rPr>
              <a:t>Training Agreements</a:t>
            </a:r>
            <a:r>
              <a:rPr lang="en">
                <a:solidFill>
                  <a:srgbClr val="101820"/>
                </a:solidFill>
                <a:latin typeface="Josefin Sans"/>
                <a:ea typeface="Josefin Sans"/>
                <a:cs typeface="Josefin Sans"/>
                <a:sym typeface="Josefin Sans"/>
              </a:rPr>
              <a:t> provide an outline of a written commitment made by the student, parent/guardian, WBL coordinator/teacher, and employer that outlines the roles and responsibilities of each stakeholder</a:t>
            </a:r>
            <a:endParaRPr>
              <a:solidFill>
                <a:srgbClr val="101820"/>
              </a:solidFill>
              <a:latin typeface="Josefin Sans"/>
              <a:ea typeface="Josefin Sans"/>
              <a:cs typeface="Josefin Sans"/>
              <a:sym typeface="Josefin Sans"/>
            </a:endParaRPr>
          </a:p>
          <a:p>
            <a:pPr marL="914400" lvl="1" indent="-298450" algn="l" rtl="0">
              <a:lnSpc>
                <a:spcPct val="115000"/>
              </a:lnSpc>
              <a:spcBef>
                <a:spcPts val="0"/>
              </a:spcBef>
              <a:spcAft>
                <a:spcPts val="0"/>
              </a:spcAft>
              <a:buClr>
                <a:srgbClr val="101820"/>
              </a:buClr>
              <a:buSzPts val="1100"/>
              <a:buFont typeface="Josefin Sans"/>
              <a:buChar char="○"/>
            </a:pPr>
            <a:r>
              <a:rPr lang="en" b="1">
                <a:solidFill>
                  <a:srgbClr val="101820"/>
                </a:solidFill>
                <a:latin typeface="Josefin Sans"/>
                <a:ea typeface="Josefin Sans"/>
                <a:cs typeface="Josefin Sans"/>
                <a:sym typeface="Josefin Sans"/>
              </a:rPr>
              <a:t>Clinical Affiliation Agreements </a:t>
            </a:r>
            <a:r>
              <a:rPr lang="en">
                <a:solidFill>
                  <a:srgbClr val="101820"/>
                </a:solidFill>
                <a:latin typeface="Josefin Sans"/>
                <a:ea typeface="Josefin Sans"/>
                <a:cs typeface="Josefin Sans"/>
                <a:sym typeface="Josefin Sans"/>
              </a:rPr>
              <a:t>are developed by the instructor, but regulated by individual health science state boards </a:t>
            </a:r>
            <a:endParaRPr>
              <a:solidFill>
                <a:srgbClr val="101820"/>
              </a:solidFill>
              <a:latin typeface="Josefin Sans"/>
              <a:ea typeface="Josefin Sans"/>
              <a:cs typeface="Josefin Sans"/>
              <a:sym typeface="Josefin Sans"/>
            </a:endParaRPr>
          </a:p>
          <a:p>
            <a:pPr marL="914400" lvl="1" indent="-298450" algn="l" rtl="0">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Youth Registered Apprenticeship Agreements are developed by the Virginia Department of Labor and Industry in conjunction with a consultant</a:t>
            </a:r>
            <a:endParaRPr>
              <a:solidFill>
                <a:srgbClr val="101820"/>
              </a:solidFill>
              <a:latin typeface="Josefin Sans"/>
              <a:ea typeface="Josefin Sans"/>
              <a:cs typeface="Josefin Sans"/>
              <a:sym typeface="Josefin Sans"/>
            </a:endParaRPr>
          </a:p>
          <a:p>
            <a:pPr marL="457200" lvl="0" indent="-298450" algn="l" rtl="0">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Required to be on file for each student for </a:t>
            </a:r>
            <a:r>
              <a:rPr lang="en" b="1">
                <a:solidFill>
                  <a:srgbClr val="101820"/>
                </a:solidFill>
                <a:latin typeface="Josefin Sans"/>
                <a:ea typeface="Josefin Sans"/>
                <a:cs typeface="Josefin Sans"/>
                <a:sym typeface="Josefin Sans"/>
              </a:rPr>
              <a:t>ALL </a:t>
            </a:r>
            <a:r>
              <a:rPr lang="en">
                <a:solidFill>
                  <a:srgbClr val="101820"/>
                </a:solidFill>
                <a:latin typeface="Josefin Sans"/>
                <a:ea typeface="Josefin Sans"/>
                <a:cs typeface="Josefin Sans"/>
                <a:sym typeface="Josefin Sans"/>
              </a:rPr>
              <a:t>WBL experiences</a:t>
            </a:r>
            <a:endParaRPr>
              <a:solidFill>
                <a:srgbClr val="101820"/>
              </a:solidFill>
              <a:latin typeface="Josefin Sans"/>
              <a:ea typeface="Josefin Sans"/>
              <a:cs typeface="Josefin Sans"/>
              <a:sym typeface="Josefin Sans"/>
            </a:endParaRPr>
          </a:p>
          <a:p>
            <a:pPr marL="914400" lvl="1"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All WBL experience forms must be retained for each student </a:t>
            </a:r>
            <a:r>
              <a:rPr lang="en">
                <a:solidFill>
                  <a:srgbClr val="101820"/>
                </a:solidFill>
                <a:latin typeface="Josefin Sans"/>
                <a:ea typeface="Josefin Sans"/>
                <a:cs typeface="Josefin Sans"/>
                <a:sym typeface="Josefin Sans"/>
              </a:rPr>
              <a:t>for 5 years after a student graduates then destroyed. This includes all work experience forms associated with a student’s WBL experience such as time logs and evaluations.</a:t>
            </a:r>
            <a:endParaRPr>
              <a:solidFill>
                <a:srgbClr val="101820"/>
              </a:solidFill>
              <a:latin typeface="Josefin Sans"/>
              <a:ea typeface="Josefin Sans"/>
              <a:cs typeface="Josefin Sans"/>
              <a:sym typeface="Josefin Sans"/>
            </a:endParaRPr>
          </a:p>
          <a:p>
            <a:pPr marL="914400" lvl="1" indent="-298450" algn="l" rtl="0">
              <a:lnSpc>
                <a:spcPct val="115000"/>
              </a:lnSpc>
              <a:spcBef>
                <a:spcPts val="0"/>
              </a:spcBef>
              <a:spcAft>
                <a:spcPts val="0"/>
              </a:spcAft>
              <a:buClr>
                <a:schemeClr val="dk1"/>
              </a:buClr>
              <a:buSzPts val="1100"/>
              <a:buFont typeface="Josefin Sans"/>
              <a:buChar char="○"/>
            </a:pPr>
            <a:r>
              <a:rPr lang="en" b="1">
                <a:solidFill>
                  <a:srgbClr val="101820"/>
                </a:solidFill>
                <a:latin typeface="Josefin Sans"/>
                <a:ea typeface="Josefin Sans"/>
                <a:cs typeface="Josefin Sans"/>
                <a:sym typeface="Josefin Sans"/>
              </a:rPr>
              <a:t>Supervised Agricultural Experience (SAE) Agreement</a:t>
            </a:r>
            <a:r>
              <a:rPr lang="en">
                <a:solidFill>
                  <a:srgbClr val="101820"/>
                </a:solidFill>
                <a:latin typeface="Josefin Sans"/>
                <a:ea typeface="Josefin Sans"/>
                <a:cs typeface="Josefin Sans"/>
                <a:sym typeface="Josefin Sans"/>
              </a:rPr>
              <a:t> is required for SAE Immersion Placement and Ownership experiences </a:t>
            </a:r>
            <a:endParaRPr>
              <a:solidFill>
                <a:srgbClr val="101820"/>
              </a:solidFill>
              <a:latin typeface="Josefin Sans"/>
              <a:ea typeface="Josefin Sans"/>
              <a:cs typeface="Josefin Sans"/>
              <a:sym typeface="Josefin Sans"/>
            </a:endParaRPr>
          </a:p>
          <a:p>
            <a:pPr marL="914400" lvl="0" indent="0" algn="l" rtl="0">
              <a:lnSpc>
                <a:spcPct val="115000"/>
              </a:lnSpc>
              <a:spcBef>
                <a:spcPts val="0"/>
              </a:spcBef>
              <a:spcAft>
                <a:spcPts val="0"/>
              </a:spcAft>
              <a:buNone/>
            </a:pPr>
            <a:endParaRPr>
              <a:solidFill>
                <a:srgbClr val="101820"/>
              </a:solidFill>
              <a:latin typeface="Josefin Sans"/>
              <a:ea typeface="Josefin Sans"/>
              <a:cs typeface="Josefin Sans"/>
              <a:sym typeface="Josefin Sans"/>
            </a:endParaRPr>
          </a:p>
          <a:p>
            <a:pPr marL="457200" lvl="0" indent="-298450" algn="l" rtl="0">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Provides protection to the WBL coordinator/teacher and school officials against accusations of negligence and liability claims</a:t>
            </a:r>
            <a:endParaRPr>
              <a:solidFill>
                <a:srgbClr val="101820"/>
              </a:solidFill>
              <a:latin typeface="Josefin Sans"/>
              <a:ea typeface="Josefin Sans"/>
              <a:cs typeface="Josefin Sans"/>
              <a:sym typeface="Josefin Sans"/>
            </a:endParaRPr>
          </a:p>
          <a:p>
            <a:pPr marL="457200" lvl="0" indent="-298450" algn="l" rtl="0">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May be modified as appropriate by each program area or school division, but must include the Virginia Department of Labor and Industry (VDOLI) requirements </a:t>
            </a:r>
            <a:endParaRPr>
              <a:solidFill>
                <a:srgbClr val="101820"/>
              </a:solidFill>
              <a:latin typeface="Josefin Sans"/>
              <a:ea typeface="Josefin Sans"/>
              <a:cs typeface="Josefin Sans"/>
              <a:sym typeface="Josefin Sans"/>
            </a:endParaRPr>
          </a:p>
          <a:p>
            <a:pPr marL="914400" lvl="1" indent="-298450" algn="l" rtl="0">
              <a:lnSpc>
                <a:spcPct val="115000"/>
              </a:lnSpc>
              <a:spcBef>
                <a:spcPts val="0"/>
              </a:spcBef>
              <a:spcAft>
                <a:spcPts val="0"/>
              </a:spcAft>
              <a:buClr>
                <a:srgbClr val="595959"/>
              </a:buClr>
              <a:buSzPts val="1100"/>
              <a:buFont typeface="Josefin Sans"/>
              <a:buChar char="○"/>
            </a:pPr>
            <a:r>
              <a:rPr lang="en">
                <a:solidFill>
                  <a:srgbClr val="101820"/>
                </a:solidFill>
                <a:latin typeface="Josefin Sans"/>
                <a:ea typeface="Josefin Sans"/>
                <a:cs typeface="Josefin Sans"/>
                <a:sym typeface="Josefin Sans"/>
              </a:rPr>
              <a:t>VDOLI language includes the asterisked and italicized items found in the templates provided in the WBL Guide and listed on the next slide </a:t>
            </a:r>
            <a:endParaRPr b="1">
              <a:latin typeface="Josefin Sans"/>
              <a:ea typeface="Josefin Sans"/>
              <a:cs typeface="Josefin Sans"/>
              <a:sym typeface="Josefi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179d41196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e179d41196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latin typeface="Josefin Sans"/>
                <a:ea typeface="Josefin Sans"/>
                <a:cs typeface="Josefin Sans"/>
                <a:sym typeface="Josefin Sans"/>
              </a:rPr>
              <a:t>Training Plan</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rgbClr val="101820"/>
                </a:solidFill>
                <a:latin typeface="Josefin Sans"/>
                <a:ea typeface="Josefin Sans"/>
                <a:cs typeface="Josefin Sans"/>
                <a:sym typeface="Josefin Sans"/>
              </a:rPr>
              <a:t>The Training Plan: </a:t>
            </a:r>
            <a:endParaRPr>
              <a:solidFill>
                <a:srgbClr val="101820"/>
              </a:solidFill>
              <a:latin typeface="Josefin Sans"/>
              <a:ea typeface="Josefin Sans"/>
              <a:cs typeface="Josefin Sans"/>
              <a:sym typeface="Josefin Sans"/>
            </a:endParaRPr>
          </a:p>
          <a:p>
            <a:pPr marL="457200" lvl="0" indent="-298450" algn="l" rtl="0">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Identifies the classroom instruction and workplace tasks/responsibilities that will be performed during the WBL experience. </a:t>
            </a:r>
            <a:endParaRPr>
              <a:solidFill>
                <a:srgbClr val="101820"/>
              </a:solidFill>
              <a:latin typeface="Josefin Sans"/>
              <a:ea typeface="Josefin Sans"/>
              <a:cs typeface="Josefin Sans"/>
              <a:sym typeface="Josefin Sans"/>
            </a:endParaRPr>
          </a:p>
          <a:p>
            <a:pPr marL="457200" lvl="0" indent="-298450" algn="l" rtl="0">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Is required for</a:t>
            </a:r>
            <a:r>
              <a:rPr lang="en" b="1">
                <a:solidFill>
                  <a:srgbClr val="101820"/>
                </a:solidFill>
                <a:latin typeface="Josefin Sans"/>
                <a:ea typeface="Josefin Sans"/>
                <a:cs typeface="Josefin Sans"/>
                <a:sym typeface="Josefin Sans"/>
              </a:rPr>
              <a:t> Internship, Entrepreneurship, Cooperative Education </a:t>
            </a:r>
            <a:r>
              <a:rPr lang="en">
                <a:solidFill>
                  <a:srgbClr val="101820"/>
                </a:solidFill>
                <a:latin typeface="Josefin Sans"/>
                <a:ea typeface="Josefin Sans"/>
                <a:cs typeface="Josefin Sans"/>
                <a:sym typeface="Josefin Sans"/>
              </a:rPr>
              <a:t>and </a:t>
            </a:r>
            <a:r>
              <a:rPr lang="en" b="1">
                <a:solidFill>
                  <a:srgbClr val="101820"/>
                </a:solidFill>
                <a:latin typeface="Josefin Sans"/>
                <a:ea typeface="Josefin Sans"/>
                <a:cs typeface="Josefin Sans"/>
                <a:sym typeface="Josefin Sans"/>
              </a:rPr>
              <a:t>Supervised Agricultural Experience (SAE) - Immersion</a:t>
            </a:r>
            <a:endParaRPr b="1">
              <a:solidFill>
                <a:srgbClr val="101820"/>
              </a:solidFill>
              <a:latin typeface="Josefin Sans"/>
              <a:ea typeface="Josefin Sans"/>
              <a:cs typeface="Josefin Sans"/>
              <a:sym typeface="Josefin Sans"/>
            </a:endParaRPr>
          </a:p>
          <a:p>
            <a:pPr marL="914400" lvl="1" indent="-298450" algn="l" rtl="0">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Apprenticeships may have additional required documents that are governed by regulations in their respective areas. If you have questions about additional required documents for apprenticeships see the WBL Guide page 148. You may also contact your regional Virginia Department of Labor Registered </a:t>
            </a:r>
            <a:r>
              <a:rPr lang="en" u="sng">
                <a:solidFill>
                  <a:srgbClr val="1155CC"/>
                </a:solidFill>
                <a:latin typeface="Josefin Sans"/>
                <a:ea typeface="Josefin Sans"/>
                <a:cs typeface="Josefin Sans"/>
                <a:sym typeface="Josefi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Apprenticeship consultant</a:t>
            </a:r>
            <a:r>
              <a:rPr lang="en">
                <a:solidFill>
                  <a:srgbClr val="101820"/>
                </a:solidFill>
                <a:latin typeface="Josefin Sans"/>
                <a:ea typeface="Josefin Sans"/>
                <a:cs typeface="Josefin Sans"/>
                <a:sym typeface="Josefin Sans"/>
              </a:rPr>
              <a:t>.  </a:t>
            </a:r>
            <a:endParaRPr>
              <a:solidFill>
                <a:srgbClr val="101820"/>
              </a:solidFill>
              <a:latin typeface="Josefin Sans"/>
              <a:ea typeface="Josefin Sans"/>
              <a:cs typeface="Josefin Sans"/>
              <a:sym typeface="Josefin Sans"/>
            </a:endParaRPr>
          </a:p>
          <a:p>
            <a:pPr marL="457200" lvl="0" indent="-298450" algn="l" rtl="0">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Is prepared jointly by the WBL coordinator/teacher, employer, and student</a:t>
            </a:r>
            <a:endParaRPr>
              <a:solidFill>
                <a:srgbClr val="101820"/>
              </a:solidFill>
              <a:latin typeface="Josefin Sans"/>
              <a:ea typeface="Josefin Sans"/>
              <a:cs typeface="Josefin Sans"/>
              <a:sym typeface="Josefin Sans"/>
            </a:endParaRPr>
          </a:p>
          <a:p>
            <a:pPr marL="457200" lvl="0" indent="-298450" algn="l" rtl="0">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Is developed and revised according to the changing needs of the employer</a:t>
            </a:r>
            <a:endParaRPr>
              <a:solidFill>
                <a:srgbClr val="101820"/>
              </a:solidFill>
              <a:latin typeface="Josefin Sans"/>
              <a:ea typeface="Josefin Sans"/>
              <a:cs typeface="Josefin Sans"/>
              <a:sym typeface="Josefin Sans"/>
            </a:endParaRPr>
          </a:p>
          <a:p>
            <a:pPr marL="457200" lvl="0" indent="-298450" algn="l" rtl="0">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Serves as a record of student progress and documentation for evaluation.</a:t>
            </a:r>
            <a:endParaRPr>
              <a:solidFill>
                <a:srgbClr val="101820"/>
              </a:solidFill>
              <a:latin typeface="Josefin Sans"/>
              <a:ea typeface="Josefin Sans"/>
              <a:cs typeface="Josefin Sans"/>
              <a:sym typeface="Josefin Sans"/>
            </a:endParaRPr>
          </a:p>
          <a:p>
            <a:pPr marL="914400" lvl="1" indent="-298450" algn="l" rtl="0">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The Training Plan is used for on-site visits throughout the school year to document student progress</a:t>
            </a:r>
            <a:endParaRPr>
              <a:solidFill>
                <a:srgbClr val="101820"/>
              </a:solidFill>
              <a:latin typeface="Josefin Sans"/>
              <a:ea typeface="Josefin Sans"/>
              <a:cs typeface="Josefin Sans"/>
              <a:sym typeface="Josefi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3e8b2138f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3e8b2138f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latin typeface="Josefin Sans"/>
                <a:ea typeface="Josefin Sans"/>
                <a:cs typeface="Josefin Sans"/>
                <a:sym typeface="Josefin Sans"/>
              </a:rPr>
              <a:t>Federal and State Labor Regulations</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None/>
            </a:pPr>
            <a:r>
              <a:rPr lang="en">
                <a:solidFill>
                  <a:schemeClr val="dk1"/>
                </a:solidFill>
                <a:latin typeface="Josefin Sans"/>
                <a:ea typeface="Josefin Sans"/>
                <a:cs typeface="Josefin Sans"/>
                <a:sym typeface="Josefin Sans"/>
              </a:rPr>
              <a:t>Safety is important in High-Quality WBL.  </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All WBL experiences must be in compliance with federal and state child labor laws</a:t>
            </a:r>
            <a:endParaRPr>
              <a:solidFill>
                <a:schemeClr val="dk1"/>
              </a:solidFill>
              <a:latin typeface="Josefin Sans"/>
              <a:ea typeface="Josefin Sans"/>
              <a:cs typeface="Josefin Sans"/>
              <a:sym typeface="Josefin Sans"/>
            </a:endParaRPr>
          </a:p>
          <a:p>
            <a:pPr marL="914400" lvl="1"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Many employers and students may be engaging in WBL for the first time. It is extremely important that you understand and communicate to your employers and students the child labor and workplace safety regulations that govern your specific students and industry. </a:t>
            </a:r>
            <a:endParaRPr>
              <a:solidFill>
                <a:schemeClr val="dk1"/>
              </a:solidFill>
              <a:latin typeface="Josefin Sans"/>
              <a:ea typeface="Josefin Sans"/>
              <a:cs typeface="Josefin Sans"/>
              <a:sym typeface="Josefin Sans"/>
            </a:endParaRPr>
          </a:p>
          <a:p>
            <a:pPr marL="914400" lvl="1"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There are both federal and state child labor laws that must be followed. In the cases where both state and federal laws apply but are different, the most protective law applies. </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Students are required to obtain all safety and/or OSHA certifications to perform the necessary job functions included within the WBL experience. </a:t>
            </a:r>
            <a:endParaRPr>
              <a:solidFill>
                <a:srgbClr val="101820"/>
              </a:solidFill>
              <a:latin typeface="Josefin Sans"/>
              <a:ea typeface="Josefin Sans"/>
              <a:cs typeface="Josefin Sans"/>
              <a:sym typeface="Josefin Sans"/>
            </a:endParaRPr>
          </a:p>
          <a:p>
            <a:pPr marL="457200" lvl="0" indent="-298450" algn="l" rtl="0">
              <a:lnSpc>
                <a:spcPct val="115000"/>
              </a:lnSpc>
              <a:spcBef>
                <a:spcPts val="0"/>
              </a:spcBef>
              <a:spcAft>
                <a:spcPts val="0"/>
              </a:spcAft>
              <a:buClr>
                <a:srgbClr val="101820"/>
              </a:buClr>
              <a:buSzPts val="1100"/>
              <a:buFont typeface="Josefin Sans"/>
              <a:buChar char="●"/>
            </a:pPr>
            <a:r>
              <a:rPr lang="en">
                <a:solidFill>
                  <a:srgbClr val="101820"/>
                </a:solidFill>
                <a:latin typeface="Josefin Sans"/>
                <a:ea typeface="Josefin Sans"/>
                <a:cs typeface="Josefin Sans"/>
                <a:sym typeface="Josefin Sans"/>
              </a:rPr>
              <a:t>The Training Plan should meet all U.S. Department of Labor guidelines for student learner exemptions from Hazardous Occupations</a:t>
            </a:r>
            <a:endParaRPr>
              <a:solidFill>
                <a:srgbClr val="101820"/>
              </a:solidFill>
              <a:latin typeface="Josefin Sans"/>
              <a:ea typeface="Josefin Sans"/>
              <a:cs typeface="Josefin Sans"/>
              <a:sym typeface="Josefin Sans"/>
            </a:endParaRPr>
          </a:p>
          <a:p>
            <a:pPr marL="914400" lvl="1" indent="-298450" algn="l" rtl="0">
              <a:lnSpc>
                <a:spcPct val="115000"/>
              </a:lnSpc>
              <a:spcBef>
                <a:spcPts val="0"/>
              </a:spcBef>
              <a:spcAft>
                <a:spcPts val="0"/>
              </a:spcAft>
              <a:buClr>
                <a:srgbClr val="595959"/>
              </a:buClr>
              <a:buSzPts val="1100"/>
              <a:buFont typeface="Josefin Sans"/>
              <a:buChar char="○"/>
            </a:pPr>
            <a:r>
              <a:rPr lang="en">
                <a:solidFill>
                  <a:schemeClr val="dk1"/>
                </a:solidFill>
                <a:latin typeface="Josefin Sans"/>
                <a:ea typeface="Josefin Sans"/>
                <a:cs typeface="Josefin Sans"/>
                <a:sym typeface="Josefin Sans"/>
              </a:rPr>
              <a:t>Once the Training Plan is completed ensure that it complies with guidance regarding </a:t>
            </a:r>
            <a:r>
              <a:rPr lang="en" b="1">
                <a:solidFill>
                  <a:schemeClr val="dk1"/>
                </a:solidFill>
                <a:latin typeface="Josefin Sans"/>
                <a:ea typeface="Josefin Sans"/>
                <a:cs typeface="Josefin Sans"/>
                <a:sym typeface="Josefin Sans"/>
              </a:rPr>
              <a:t>hazardous occupations that are prohibited to all minors under 18</a:t>
            </a:r>
            <a:endParaRPr>
              <a:solidFill>
                <a:srgbClr val="101820"/>
              </a:solidFill>
              <a:latin typeface="Josefin Sans"/>
              <a:ea typeface="Josefin Sans"/>
              <a:cs typeface="Josefin Sans"/>
              <a:sym typeface="Josefin Sans"/>
            </a:endParaRPr>
          </a:p>
          <a:p>
            <a:pPr marL="914400" lvl="1" indent="-298450" algn="l" rtl="0">
              <a:lnSpc>
                <a:spcPct val="115000"/>
              </a:lnSpc>
              <a:spcBef>
                <a:spcPts val="0"/>
              </a:spcBef>
              <a:spcAft>
                <a:spcPts val="0"/>
              </a:spcAft>
              <a:buClr>
                <a:srgbClr val="595959"/>
              </a:buClr>
              <a:buSzPts val="1100"/>
              <a:buFont typeface="Josefin Sans"/>
              <a:buChar char="○"/>
            </a:pPr>
            <a:r>
              <a:rPr lang="en">
                <a:solidFill>
                  <a:srgbClr val="101820"/>
                </a:solidFill>
                <a:latin typeface="Josefin Sans"/>
                <a:ea typeface="Josefin Sans"/>
                <a:cs typeface="Josefin Sans"/>
                <a:sym typeface="Josefin Sans"/>
              </a:rPr>
              <a:t>Specifically regarding clinical experiences, there may be additional regulations that are outlined by the individual health and medical science state boards</a:t>
            </a:r>
            <a:endParaRPr>
              <a:solidFill>
                <a:srgbClr val="101820"/>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You are not alone in navigating the child labor laws. If you have any questions about child labor regulation contact the Virginia Department of Labor and industry and they will be able to assist or point you to their federal counterparts. Their contact information and additional resources are provided on the next slide. </a:t>
            </a:r>
            <a:endParaRPr b="1">
              <a:latin typeface="Josefin Sans"/>
              <a:ea typeface="Josefin Sans"/>
              <a:cs typeface="Josefin Sans"/>
              <a:sym typeface="Josefi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0d003a007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10d003a0074_0_6:notes"/>
          <p:cNvSpPr txBox="1">
            <a:spLocks noGrp="1"/>
          </p:cNvSpPr>
          <p:nvPr>
            <p:ph type="body" idx="1"/>
          </p:nvPr>
        </p:nvSpPr>
        <p:spPr>
          <a:xfrm>
            <a:off x="685801" y="4343401"/>
            <a:ext cx="5486400" cy="41148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323" name="Google Shape;323;g10d003a0074_0_6:notes"/>
          <p:cNvSpPr txBox="1">
            <a:spLocks noGrp="1"/>
          </p:cNvSpPr>
          <p:nvPr>
            <p:ph type="sldNum" idx="12"/>
          </p:nvPr>
        </p:nvSpPr>
        <p:spPr>
          <a:xfrm>
            <a:off x="3884614" y="8685214"/>
            <a:ext cx="2971800" cy="457200"/>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3cd2c19e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3cd2c19e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High-Quality WBL Experiences </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High-Quality Work-Based Learning (WBL) is comprised of experiences related to students’ career interests, based on instructional preparation, and undertaken in partnership with local businesses or organizations. The Virginia Department of Education (VDOE) recognizes 12 WBL experiences. These 12 WBL experiences promote the following:  </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Career Awareness</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Career Exploration</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Career Preparation</a:t>
            </a:r>
            <a:endParaRPr>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This diagram identifies the 12 WBL methods practiced in Virginia and what grade levels the experiences can be offered to students. The experiences for students begin with less intense opportunities such as job shadowing, to more intensive opportunities such as cooperative education and youth registered apprenticeship. </a:t>
            </a:r>
            <a:endParaRPr b="1">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3cd2c19e8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3cd2c19e8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Student Benefits </a:t>
            </a:r>
            <a:endParaRPr b="1">
              <a:solidFill>
                <a:schemeClr val="dk1"/>
              </a:solidFill>
              <a:latin typeface="Josefin Sans"/>
              <a:ea typeface="Josefin Sans"/>
              <a:cs typeface="Josefin Sans"/>
              <a:sym typeface="Josefin Sans"/>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Students’ knowledge, skills, and attitudes are enhanced by participation in supervised, authentic experiences. WBL experiences are valuable because they help students develop careers beyond their secondary and postsecondary education. Students who participate in WBL experiences are often able to continue to work for their placement companies after high school graduation or even after college graduation. Furthermore, employers are increasingly seeking new hires who have WBL experience and can perform well from day one.</a:t>
            </a:r>
            <a:endParaRPr>
              <a:solidFill>
                <a:schemeClr val="dk1"/>
              </a:solidFill>
              <a:latin typeface="Josefin Sans"/>
              <a:ea typeface="Josefin Sans"/>
              <a:cs typeface="Josefin Sans"/>
              <a:sym typeface="Josefin Sans"/>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Student benefits include:</a:t>
            </a:r>
            <a:endParaRPr>
              <a:solidFill>
                <a:schemeClr val="dk1"/>
              </a:solidFill>
              <a:latin typeface="Josefin Sans"/>
              <a:ea typeface="Josefin Sans"/>
              <a:cs typeface="Josefin Sans"/>
              <a:sym typeface="Josefin Sans"/>
            </a:endParaRPr>
          </a:p>
          <a:p>
            <a:pPr marL="457200" lvl="0" indent="-298450" algn="l" rtl="0">
              <a:lnSpc>
                <a:spcPct val="115000"/>
              </a:lnSpc>
              <a:spcBef>
                <a:spcPts val="40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Employability and technical skills (understanding how to apply knowledge that’s necessary to complete job requirements)</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Social capital (developing the ability to communicate and socialize with individuals on all levels; their peers, all customers, supervisors and top management)</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Positive relationships and networking</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Workplace environment experiences</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Academic excellence and opportunities for advancement </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Pathways to careers</a:t>
            </a:r>
            <a:endParaRPr>
              <a:solidFill>
                <a:schemeClr val="dk1"/>
              </a:solidFill>
              <a:latin typeface="Josefin Sans"/>
              <a:ea typeface="Josefin Sans"/>
              <a:cs typeface="Josefin Sans"/>
              <a:sym typeface="Josefin Sans"/>
            </a:endParaRPr>
          </a:p>
          <a:p>
            <a:pPr marL="0" lvl="0" indent="0" algn="l" rtl="0">
              <a:lnSpc>
                <a:spcPct val="115000"/>
              </a:lnSpc>
              <a:spcBef>
                <a:spcPts val="40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Students that participate in WBL are better prepared to transition into the workforce and into higher education.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3cd2c19e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e3cd2c19e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Business Partner Benefits </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As a WBL advocate, you must tell the story! This is the beginning of a beautiful relationship, once business partners understand their benefits! </a:t>
            </a:r>
            <a:endParaRPr>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Business partner benefits include: </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Contribute to economic growth (stress how the individual business prepares students to transition into the workforce, therefore increasing the number of individuals employed and decreasing unemployment)</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Increase workforce diversity and inclusion (closing the skill gap by providing all students the opportunity to participate in High-Quality experiences)</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Enhance educational curriculum (collaborate with educators)</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Prepare youth for evolving workforce by providing employment opportunities</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Meet current workforce needs</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Establish a network with other businesses/employers</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Establish a positive reputation, image and identity within the community</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Increase customer awareness, which should lead to an increase in the bottom-line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de8de42e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de8de42e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Job Shadowing</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Job Shadowing is an excellent foundational experience for students; it allows them to explore careers and observe a workplace to get a feel for a position. It can be in-person, or virtual. There is no minimum duration but it is typically a lower intensity experience, potentially only a few hours. For this reason, although job shadowing is considered a high-quality work-based learning experience, due to the lower intensity, it does not count towards the graduation requirement for students or the CCCRI for school accreditation.  </a:t>
            </a:r>
            <a:endParaRPr sz="1200">
              <a:latin typeface="Josefin Sans"/>
              <a:ea typeface="Josefin Sans"/>
              <a:cs typeface="Josefin Sans"/>
              <a:sym typeface="Josefi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de8de431c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de8de431c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Externship</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A job shadowing experience that totals a minimum of 40 hours is considered an externship and does meet the criteria for fulfilling a work-based learning experience as a part of the graduation requirements for students. The 40 hours can take place at any time during the duration of the CTE course (i.e., 1-2 hours per week throughout the year, all at once in a whole work week, five full 8 hour days, etc.) </a:t>
            </a:r>
            <a:endParaRPr sz="1200">
              <a:latin typeface="Josefin Sans"/>
              <a:ea typeface="Josefin Sans"/>
              <a:cs typeface="Josefin Sans"/>
              <a:sym typeface="Josefi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de8de42e5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de8de42e5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Josefin Sans"/>
                <a:ea typeface="Josefin Sans"/>
                <a:cs typeface="Josefin Sans"/>
                <a:sym typeface="Josefin Sans"/>
              </a:rPr>
              <a:t>Service Learning </a:t>
            </a:r>
            <a:endParaRPr b="1">
              <a:solidFill>
                <a:schemeClr val="dk1"/>
              </a:solidFill>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Josefin Sans"/>
                <a:ea typeface="Josefin Sans"/>
                <a:cs typeface="Josefin Sans"/>
                <a:sym typeface="Josefin Sans"/>
              </a:rPr>
              <a:t>Service learning allows students to give back to the community by identifying a need, conducting research, planning and executing a project, and reflecting on the experience. It goes beyond community service for a number of reasons: </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It must meet the (8) standards from the National Youth Leadership Council </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It must connect to the content of the CTE course (students conduct research in the content area and connect topics learned in the course to the project) </a:t>
            </a:r>
            <a:endParaRPr>
              <a:solidFill>
                <a:schemeClr val="dk1"/>
              </a:solidFill>
              <a:latin typeface="Josefin Sans"/>
              <a:ea typeface="Josefin Sans"/>
              <a:cs typeface="Josefin Sans"/>
              <a:sym typeface="Josefin Sans"/>
            </a:endParaRPr>
          </a:p>
          <a:p>
            <a:pPr marL="457200" lvl="0" indent="-298450" algn="l" rtl="0">
              <a:lnSpc>
                <a:spcPct val="115000"/>
              </a:lnSpc>
              <a:spcBef>
                <a:spcPts val="0"/>
              </a:spcBef>
              <a:spcAft>
                <a:spcPts val="0"/>
              </a:spcAft>
              <a:buClr>
                <a:schemeClr val="dk1"/>
              </a:buClr>
              <a:buSzPts val="1100"/>
              <a:buFont typeface="Josefin Sans"/>
              <a:buChar char="-"/>
            </a:pPr>
            <a:r>
              <a:rPr lang="en">
                <a:solidFill>
                  <a:schemeClr val="dk1"/>
                </a:solidFill>
                <a:latin typeface="Josefin Sans"/>
                <a:ea typeface="Josefin Sans"/>
                <a:cs typeface="Josefin Sans"/>
                <a:sym typeface="Josefin Sans"/>
              </a:rPr>
              <a:t>There is no minimum duration to allow for flexibility, but must be sufficient time throughout course duration to meet expectations </a:t>
            </a:r>
            <a:endParaRPr b="1">
              <a:solidFill>
                <a:schemeClr val="dk1"/>
              </a:solidFill>
              <a:latin typeface="Josefin Sans"/>
              <a:ea typeface="Josefin Sans"/>
              <a:cs typeface="Josefin Sans"/>
              <a:sym typeface="Josefin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6.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6.sv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6.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6.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6.sv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6.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6.sv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2.png"/><Relationship Id="rId11" Type="http://schemas.openxmlformats.org/officeDocument/2006/relationships/image" Target="../media/image16.svg"/><Relationship Id="rId5" Type="http://schemas.openxmlformats.org/officeDocument/2006/relationships/image" Target="../media/image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6.sv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6.svg"/><Relationship Id="rId5" Type="http://schemas.openxmlformats.org/officeDocument/2006/relationships/image" Target="../media/image2.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6.sv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14"/>
          <p:cNvSpPr/>
          <p:nvPr/>
        </p:nvSpPr>
        <p:spPr>
          <a:xfrm>
            <a:off x="0" y="22"/>
            <a:ext cx="12192000" cy="6325255"/>
          </a:xfrm>
          <a:prstGeom prst="rect">
            <a:avLst/>
          </a:prstGeom>
          <a:gradFill>
            <a:gsLst>
              <a:gs pos="0">
                <a:srgbClr val="A64995"/>
              </a:gs>
              <a:gs pos="100000">
                <a:srgbClr val="F19320"/>
              </a:gs>
            </a:gsLst>
            <a:lin ang="0" scaled="0"/>
          </a:gra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17" name="Google Shape;17;p14"/>
          <p:cNvSpPr txBox="1">
            <a:spLocks noGrp="1"/>
          </p:cNvSpPr>
          <p:nvPr>
            <p:ph type="title"/>
          </p:nvPr>
        </p:nvSpPr>
        <p:spPr>
          <a:xfrm>
            <a:off x="454061" y="2574582"/>
            <a:ext cx="5299627" cy="731327"/>
          </a:xfrm>
          <a:prstGeom prst="rect">
            <a:avLst/>
          </a:prstGeom>
          <a:noFill/>
          <a:ln>
            <a:noFill/>
          </a:ln>
        </p:spPr>
        <p:txBody>
          <a:bodyPr spcFirstLastPara="1" wrap="square" lIns="0" tIns="45699" rIns="91423" bIns="45699" anchor="t" anchorCtr="0">
            <a:noAutofit/>
          </a:bodyPr>
          <a:lstStyle>
            <a:lvl1pPr lvl="0" algn="l">
              <a:lnSpc>
                <a:spcPct val="90000"/>
              </a:lnSpc>
              <a:spcBef>
                <a:spcPts val="0"/>
              </a:spcBef>
              <a:spcAft>
                <a:spcPts val="0"/>
              </a:spcAft>
              <a:buClr>
                <a:schemeClr val="lt1"/>
              </a:buClr>
              <a:buSzPts val="5000"/>
              <a:buFont typeface="Open Sans"/>
              <a:buNone/>
              <a:defRPr sz="5100" b="1">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4"/>
          <p:cNvSpPr/>
          <p:nvPr/>
        </p:nvSpPr>
        <p:spPr>
          <a:xfrm>
            <a:off x="8584887" y="754865"/>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19" name="Google Shape;19;p14"/>
          <p:cNvPicPr preferRelativeResize="0"/>
          <p:nvPr/>
        </p:nvPicPr>
        <p:blipFill rotWithShape="1">
          <a:blip r:embed="rId2">
            <a:alphaModFix/>
          </a:blip>
          <a:srcRect/>
          <a:stretch/>
        </p:blipFill>
        <p:spPr>
          <a:xfrm>
            <a:off x="8683637" y="877303"/>
            <a:ext cx="1392291" cy="1344895"/>
          </a:xfrm>
          <a:prstGeom prst="rect">
            <a:avLst/>
          </a:prstGeom>
          <a:noFill/>
          <a:ln>
            <a:noFill/>
          </a:ln>
        </p:spPr>
      </p:pic>
      <p:sp>
        <p:nvSpPr>
          <p:cNvPr id="20" name="Google Shape;20;p14"/>
          <p:cNvSpPr/>
          <p:nvPr/>
        </p:nvSpPr>
        <p:spPr>
          <a:xfrm>
            <a:off x="7677522" y="3891961"/>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21" name="Google Shape;21;p14"/>
          <p:cNvSpPr/>
          <p:nvPr/>
        </p:nvSpPr>
        <p:spPr>
          <a:xfrm>
            <a:off x="9492254" y="3891961"/>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22" name="Google Shape;22;p14"/>
          <p:cNvSpPr/>
          <p:nvPr/>
        </p:nvSpPr>
        <p:spPr>
          <a:xfrm>
            <a:off x="7100746" y="2119431"/>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23" name="Google Shape;23;p14"/>
          <p:cNvSpPr/>
          <p:nvPr/>
        </p:nvSpPr>
        <p:spPr>
          <a:xfrm>
            <a:off x="10069029" y="2119431"/>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24" name="Google Shape;24;p14"/>
          <p:cNvPicPr preferRelativeResize="0"/>
          <p:nvPr/>
        </p:nvPicPr>
        <p:blipFill rotWithShape="1">
          <a:blip r:embed="rId3">
            <a:alphaModFix/>
          </a:blip>
          <a:srcRect/>
          <a:stretch/>
        </p:blipFill>
        <p:spPr>
          <a:xfrm>
            <a:off x="7129892" y="2248045"/>
            <a:ext cx="1531521" cy="1479384"/>
          </a:xfrm>
          <a:prstGeom prst="rect">
            <a:avLst/>
          </a:prstGeom>
          <a:noFill/>
          <a:ln>
            <a:noFill/>
          </a:ln>
        </p:spPr>
      </p:pic>
      <p:pic>
        <p:nvPicPr>
          <p:cNvPr id="25" name="Google Shape;25;p14"/>
          <p:cNvPicPr preferRelativeResize="0"/>
          <p:nvPr/>
        </p:nvPicPr>
        <p:blipFill rotWithShape="1">
          <a:blip r:embed="rId4">
            <a:alphaModFix/>
          </a:blip>
          <a:srcRect/>
          <a:stretch/>
        </p:blipFill>
        <p:spPr>
          <a:xfrm>
            <a:off x="7707680" y="3952347"/>
            <a:ext cx="1531521" cy="1479384"/>
          </a:xfrm>
          <a:prstGeom prst="rect">
            <a:avLst/>
          </a:prstGeom>
          <a:noFill/>
          <a:ln>
            <a:noFill/>
          </a:ln>
        </p:spPr>
      </p:pic>
      <p:pic>
        <p:nvPicPr>
          <p:cNvPr id="26" name="Google Shape;26;p14"/>
          <p:cNvPicPr preferRelativeResize="0"/>
          <p:nvPr/>
        </p:nvPicPr>
        <p:blipFill rotWithShape="1">
          <a:blip r:embed="rId5">
            <a:alphaModFix/>
          </a:blip>
          <a:srcRect/>
          <a:stretch/>
        </p:blipFill>
        <p:spPr>
          <a:xfrm>
            <a:off x="9458296" y="3845048"/>
            <a:ext cx="1684673" cy="1627323"/>
          </a:xfrm>
          <a:prstGeom prst="rect">
            <a:avLst/>
          </a:prstGeom>
          <a:noFill/>
          <a:ln>
            <a:noFill/>
          </a:ln>
        </p:spPr>
      </p:pic>
      <p:pic>
        <p:nvPicPr>
          <p:cNvPr id="27" name="Google Shape;27;p14"/>
          <p:cNvPicPr preferRelativeResize="0"/>
          <p:nvPr/>
        </p:nvPicPr>
        <p:blipFill rotWithShape="1">
          <a:blip r:embed="rId6">
            <a:alphaModFix/>
          </a:blip>
          <a:srcRect/>
          <a:stretch/>
        </p:blipFill>
        <p:spPr>
          <a:xfrm>
            <a:off x="10041173" y="2220435"/>
            <a:ext cx="1265720" cy="1222632"/>
          </a:xfrm>
          <a:prstGeom prst="rect">
            <a:avLst/>
          </a:prstGeom>
          <a:noFill/>
          <a:ln>
            <a:noFill/>
          </a:ln>
        </p:spPr>
      </p:pic>
      <p:pic>
        <p:nvPicPr>
          <p:cNvPr id="28" name="Google Shape;28;p14"/>
          <p:cNvPicPr preferRelativeResize="0"/>
          <p:nvPr/>
        </p:nvPicPr>
        <p:blipFill rotWithShape="1">
          <a:blip r:embed="rId7">
            <a:alphaModFix/>
          </a:blip>
          <a:srcRect/>
          <a:stretch/>
        </p:blipFill>
        <p:spPr>
          <a:xfrm>
            <a:off x="416756" y="502201"/>
            <a:ext cx="1905000" cy="1570183"/>
          </a:xfrm>
          <a:prstGeom prst="rect">
            <a:avLst/>
          </a:prstGeom>
          <a:noFill/>
          <a:ln>
            <a:noFill/>
          </a:ln>
        </p:spPr>
      </p:pic>
      <p:sp>
        <p:nvSpPr>
          <p:cNvPr id="29" name="Google Shape;29;p14"/>
          <p:cNvSpPr txBox="1"/>
          <p:nvPr/>
        </p:nvSpPr>
        <p:spPr>
          <a:xfrm>
            <a:off x="454059" y="6464983"/>
            <a:ext cx="3057888" cy="276959"/>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200" b="1" i="0" u="none" strike="noStrike" cap="none">
                <a:solidFill>
                  <a:srgbClr val="A64995"/>
                </a:solidFill>
                <a:latin typeface="Open Sans"/>
                <a:ea typeface="Open Sans"/>
                <a:cs typeface="Open Sans"/>
                <a:sym typeface="Open Sans"/>
              </a:rPr>
              <a:t>HTTPS://WWW.ACPS.K12.VA.US/2025</a:t>
            </a:r>
            <a:endParaRPr sz="1200" b="1">
              <a:solidFill>
                <a:srgbClr val="F19320"/>
              </a:solidFill>
              <a:latin typeface="Open Sans"/>
              <a:ea typeface="Open Sans"/>
              <a:cs typeface="Open Sans"/>
              <a:sym typeface="Open Sans"/>
            </a:endParaRPr>
          </a:p>
        </p:txBody>
      </p:sp>
      <p:sp>
        <p:nvSpPr>
          <p:cNvPr id="30" name="Google Shape;30;p14"/>
          <p:cNvSpPr txBox="1"/>
          <p:nvPr/>
        </p:nvSpPr>
        <p:spPr>
          <a:xfrm>
            <a:off x="8585199" y="6464983"/>
            <a:ext cx="3317575" cy="276959"/>
          </a:xfrm>
          <a:prstGeom prst="rect">
            <a:avLst/>
          </a:prstGeom>
          <a:noFill/>
          <a:ln>
            <a:noFill/>
          </a:ln>
        </p:spPr>
        <p:txBody>
          <a:bodyPr spcFirstLastPara="1" wrap="square" lIns="0" tIns="45699" rIns="91423" bIns="45699" anchor="t" anchorCtr="0">
            <a:spAutoFit/>
          </a:bodyPr>
          <a:lstStyle/>
          <a:p>
            <a:pPr marL="0" marR="0" lvl="0" indent="0" algn="r" rtl="0">
              <a:spcBef>
                <a:spcPts val="0"/>
              </a:spcBef>
              <a:spcAft>
                <a:spcPts val="0"/>
              </a:spcAft>
              <a:buNone/>
            </a:pPr>
            <a:r>
              <a:rPr lang="en-US" sz="1200" b="1">
                <a:solidFill>
                  <a:srgbClr val="A64995"/>
                </a:solidFill>
                <a:latin typeface="Open Sans"/>
                <a:ea typeface="Open Sans"/>
                <a:cs typeface="Open Sans"/>
                <a:sym typeface="Open Sans"/>
              </a:rPr>
              <a:t>2025 STRATEGIC PLAN: EQUITY FOR ALL</a:t>
            </a:r>
            <a:endParaRPr sz="1200" b="1">
              <a:solidFill>
                <a:srgbClr val="F19320"/>
              </a:solidFill>
              <a:latin typeface="Open Sans"/>
              <a:ea typeface="Open Sans"/>
              <a:cs typeface="Open Sans"/>
              <a:sym typeface="Open Sans"/>
            </a:endParaRPr>
          </a:p>
        </p:txBody>
      </p:sp>
      <p:sp>
        <p:nvSpPr>
          <p:cNvPr id="31" name="Google Shape;31;p14"/>
          <p:cNvSpPr txBox="1">
            <a:spLocks noGrp="1"/>
          </p:cNvSpPr>
          <p:nvPr>
            <p:ph type="body" idx="1"/>
          </p:nvPr>
        </p:nvSpPr>
        <p:spPr>
          <a:xfrm>
            <a:off x="454025" y="4118521"/>
            <a:ext cx="5299075" cy="1136651"/>
          </a:xfrm>
          <a:prstGeom prst="rect">
            <a:avLst/>
          </a:prstGeom>
          <a:noFill/>
          <a:ln>
            <a:noFill/>
          </a:ln>
        </p:spPr>
        <p:txBody>
          <a:bodyPr spcFirstLastPara="1" wrap="square" lIns="91423" tIns="45699" rIns="91423" bIns="45699" anchor="t" anchorCtr="0">
            <a:normAutofit/>
          </a:bodyPr>
          <a:lstStyle>
            <a:lvl1pPr marL="457189" lvl="0" indent="-228594" algn="l">
              <a:lnSpc>
                <a:spcPct val="90000"/>
              </a:lnSpc>
              <a:spcBef>
                <a:spcPts val="1000"/>
              </a:spcBef>
              <a:spcAft>
                <a:spcPts val="0"/>
              </a:spcAft>
              <a:buClr>
                <a:schemeClr val="lt1"/>
              </a:buClr>
              <a:buSzPts val="2800"/>
              <a:buNone/>
              <a:defRPr b="1">
                <a:solidFill>
                  <a:schemeClr val="lt1"/>
                </a:solidFil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7"/>
        <p:cNvGrpSpPr/>
        <p:nvPr/>
      </p:nvGrpSpPr>
      <p:grpSpPr>
        <a:xfrm>
          <a:off x="0" y="0"/>
          <a:ext cx="0" cy="0"/>
          <a:chOff x="0" y="0"/>
          <a:chExt cx="0" cy="0"/>
        </a:xfrm>
      </p:grpSpPr>
      <p:sp>
        <p:nvSpPr>
          <p:cNvPr id="208" name="Google Shape;208;p28"/>
          <p:cNvSpPr/>
          <p:nvPr/>
        </p:nvSpPr>
        <p:spPr>
          <a:xfrm>
            <a:off x="0" y="0"/>
            <a:ext cx="1960880" cy="6858000"/>
          </a:xfrm>
          <a:prstGeom prst="rect">
            <a:avLst/>
          </a:prstGeom>
          <a:solidFill>
            <a:srgbClr val="F19320"/>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09" name="Google Shape;209;p28"/>
          <p:cNvSpPr txBox="1"/>
          <p:nvPr/>
        </p:nvSpPr>
        <p:spPr>
          <a:xfrm rot="5400000">
            <a:off x="-1600491" y="4319123"/>
            <a:ext cx="5161869" cy="564216"/>
          </a:xfrm>
          <a:prstGeom prst="rect">
            <a:avLst/>
          </a:prstGeom>
          <a:noFill/>
          <a:ln>
            <a:noFill/>
          </a:ln>
        </p:spPr>
        <p:txBody>
          <a:bodyPr spcFirstLastPara="1" wrap="square" lIns="91423" tIns="45699" rIns="91423" bIns="45699" anchor="t" anchorCtr="0">
            <a:spAutoFit/>
          </a:bodyPr>
          <a:lstStyle/>
          <a:p>
            <a:pPr marL="0" marR="0" lvl="0" indent="0" algn="l" rtl="0">
              <a:spcBef>
                <a:spcPts val="0"/>
              </a:spcBef>
              <a:spcAft>
                <a:spcPts val="0"/>
              </a:spcAft>
              <a:buNone/>
            </a:pPr>
            <a:r>
              <a:rPr lang="en-US" sz="3100" b="1" i="0">
                <a:solidFill>
                  <a:schemeClr val="lt1"/>
                </a:solidFill>
                <a:latin typeface="Open Sans"/>
                <a:ea typeface="Open Sans"/>
                <a:cs typeface="Open Sans"/>
                <a:sym typeface="Open Sans"/>
              </a:rPr>
              <a:t>RESULTS-DRIVEN</a:t>
            </a:r>
            <a:endParaRPr/>
          </a:p>
        </p:txBody>
      </p:sp>
      <p:pic>
        <p:nvPicPr>
          <p:cNvPr id="210" name="Google Shape;210;p28"/>
          <p:cNvPicPr preferRelativeResize="0"/>
          <p:nvPr/>
        </p:nvPicPr>
        <p:blipFill rotWithShape="1">
          <a:blip r:embed="rId2">
            <a:alphaModFix/>
          </a:blip>
          <a:srcRect/>
          <a:stretch/>
        </p:blipFill>
        <p:spPr>
          <a:xfrm>
            <a:off x="-13917" y="459916"/>
            <a:ext cx="1531521" cy="1479385"/>
          </a:xfrm>
          <a:prstGeom prst="rect">
            <a:avLst/>
          </a:prstGeom>
          <a:noFill/>
          <a:ln>
            <a:noFill/>
          </a:ln>
        </p:spPr>
      </p:pic>
      <p:sp>
        <p:nvSpPr>
          <p:cNvPr id="211" name="Google Shape;211;p28"/>
          <p:cNvSpPr txBox="1">
            <a:spLocks noGrp="1"/>
          </p:cNvSpPr>
          <p:nvPr>
            <p:ph type="title"/>
          </p:nvPr>
        </p:nvSpPr>
        <p:spPr>
          <a:xfrm>
            <a:off x="2388127" y="668576"/>
            <a:ext cx="8965687" cy="718659"/>
          </a:xfrm>
          <a:prstGeom prst="rect">
            <a:avLst/>
          </a:prstGeom>
          <a:noFill/>
          <a:ln>
            <a:noFill/>
          </a:ln>
        </p:spPr>
        <p:txBody>
          <a:bodyPr spcFirstLastPara="1" wrap="square" lIns="91423" tIns="45699" rIns="91423" bIns="45699"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28"/>
          <p:cNvSpPr txBox="1">
            <a:spLocks noGrp="1"/>
          </p:cNvSpPr>
          <p:nvPr>
            <p:ph type="body" idx="1"/>
          </p:nvPr>
        </p:nvSpPr>
        <p:spPr>
          <a:xfrm>
            <a:off x="2388127" y="1825646"/>
            <a:ext cx="8965687" cy="1851533"/>
          </a:xfrm>
          <a:prstGeom prst="rect">
            <a:avLst/>
          </a:prstGeom>
          <a:noFill/>
          <a:ln>
            <a:noFill/>
          </a:ln>
        </p:spPr>
        <p:txBody>
          <a:bodyPr spcFirstLastPara="1" wrap="square" lIns="91423" tIns="45699" rIns="91423" bIns="45699" anchor="t" anchorCtr="0">
            <a:noAutofit/>
          </a:bodyPr>
          <a:lstStyle>
            <a:lvl1pPr marL="457189" lvl="0" indent="-228594"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377" lvl="1" indent="-228594"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566" lvl="2" indent="-228594"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754" lvl="3"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5943" lvl="4"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13" name="Google Shape;213;p28"/>
          <p:cNvSpPr txBox="1">
            <a:spLocks noGrp="1"/>
          </p:cNvSpPr>
          <p:nvPr>
            <p:ph type="sldNum" idx="12"/>
          </p:nvPr>
        </p:nvSpPr>
        <p:spPr>
          <a:xfrm>
            <a:off x="9805350" y="6400434"/>
            <a:ext cx="1548465" cy="276999"/>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sp>
        <p:nvSpPr>
          <p:cNvPr id="214" name="Google Shape;214;p28"/>
          <p:cNvSpPr txBox="1"/>
          <p:nvPr/>
        </p:nvSpPr>
        <p:spPr>
          <a:xfrm>
            <a:off x="2375589" y="6450905"/>
            <a:ext cx="5792611" cy="461624"/>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200" b="1">
                <a:solidFill>
                  <a:srgbClr val="A64995"/>
                </a:solidFill>
                <a:latin typeface="Open Sans"/>
                <a:ea typeface="Open Sans"/>
                <a:cs typeface="Open Sans"/>
                <a:sym typeface="Open Sans"/>
              </a:rPr>
              <a:t>ALEXANDRIA CITY PUBLIC SCHOOLS </a:t>
            </a:r>
            <a:r>
              <a:rPr lang="en-US" sz="1200" b="1">
                <a:solidFill>
                  <a:srgbClr val="757070"/>
                </a:solidFill>
                <a:latin typeface="Open Sans"/>
                <a:ea typeface="Open Sans"/>
                <a:cs typeface="Open Sans"/>
                <a:sym typeface="Open Sans"/>
              </a:rPr>
              <a:t>| </a:t>
            </a:r>
            <a:r>
              <a:rPr lang="en-US" sz="1200" b="1">
                <a:solidFill>
                  <a:srgbClr val="F19320"/>
                </a:solidFill>
                <a:latin typeface="Open Sans"/>
                <a:ea typeface="Open Sans"/>
                <a:cs typeface="Open Sans"/>
                <a:sym typeface="Open Sans"/>
              </a:rPr>
              <a:t>2020-2025 STRATEGIC PLAN: EQUITY FOR ALL</a:t>
            </a:r>
            <a:endParaRPr/>
          </a:p>
        </p:txBody>
      </p:sp>
      <p:cxnSp>
        <p:nvCxnSpPr>
          <p:cNvPr id="215" name="Google Shape;215;p28"/>
          <p:cNvCxnSpPr/>
          <p:nvPr/>
        </p:nvCxnSpPr>
        <p:spPr>
          <a:xfrm>
            <a:off x="1960880" y="6325257"/>
            <a:ext cx="10231120" cy="0"/>
          </a:xfrm>
          <a:prstGeom prst="straightConnector1">
            <a:avLst/>
          </a:prstGeom>
          <a:noFill/>
          <a:ln w="12700" cap="flat" cmpd="sng">
            <a:solidFill>
              <a:srgbClr val="D0CECE"/>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6"/>
        <p:cNvGrpSpPr/>
        <p:nvPr/>
      </p:nvGrpSpPr>
      <p:grpSpPr>
        <a:xfrm>
          <a:off x="0" y="0"/>
          <a:ext cx="0" cy="0"/>
          <a:chOff x="0" y="0"/>
          <a:chExt cx="0" cy="0"/>
        </a:xfrm>
      </p:grpSpPr>
      <p:sp>
        <p:nvSpPr>
          <p:cNvPr id="217" name="Google Shape;217;p29"/>
          <p:cNvSpPr/>
          <p:nvPr/>
        </p:nvSpPr>
        <p:spPr>
          <a:xfrm>
            <a:off x="1" y="22"/>
            <a:ext cx="6060523" cy="751559"/>
          </a:xfrm>
          <a:prstGeom prst="rect">
            <a:avLst/>
          </a:prstGeom>
          <a:gradFill>
            <a:gsLst>
              <a:gs pos="0">
                <a:srgbClr val="A64995"/>
              </a:gs>
              <a:gs pos="100000">
                <a:srgbClr val="F19320"/>
              </a:gs>
            </a:gsLst>
            <a:lin ang="0" scaled="0"/>
          </a:gra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18" name="Google Shape;218;p29"/>
          <p:cNvSpPr/>
          <p:nvPr/>
        </p:nvSpPr>
        <p:spPr>
          <a:xfrm>
            <a:off x="11440455"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19" name="Google Shape;219;p29"/>
          <p:cNvSpPr txBox="1">
            <a:spLocks noGrp="1"/>
          </p:cNvSpPr>
          <p:nvPr>
            <p:ph type="title"/>
          </p:nvPr>
        </p:nvSpPr>
        <p:spPr>
          <a:xfrm>
            <a:off x="454073" y="1356205"/>
            <a:ext cx="8965687" cy="718659"/>
          </a:xfrm>
          <a:prstGeom prst="rect">
            <a:avLst/>
          </a:prstGeom>
          <a:noFill/>
          <a:ln>
            <a:noFill/>
          </a:ln>
        </p:spPr>
        <p:txBody>
          <a:bodyPr spcFirstLastPara="1" wrap="square" lIns="0" tIns="45699" rIns="91423" bIns="45699"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29"/>
          <p:cNvSpPr txBox="1">
            <a:spLocks noGrp="1"/>
          </p:cNvSpPr>
          <p:nvPr>
            <p:ph type="body" idx="1"/>
          </p:nvPr>
        </p:nvSpPr>
        <p:spPr>
          <a:xfrm>
            <a:off x="454073" y="2513253"/>
            <a:ext cx="8965687" cy="1851533"/>
          </a:xfrm>
          <a:prstGeom prst="rect">
            <a:avLst/>
          </a:prstGeom>
          <a:noFill/>
          <a:ln>
            <a:noFill/>
          </a:ln>
        </p:spPr>
        <p:txBody>
          <a:bodyPr spcFirstLastPara="1" wrap="square" lIns="0" tIns="45699" rIns="91423" bIns="45699" anchor="t" anchorCtr="0">
            <a:noAutofit/>
          </a:bodyPr>
          <a:lstStyle>
            <a:lvl1pPr marL="457189" lvl="0" indent="-228594"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377" lvl="1" indent="-228594"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566" lvl="2" indent="-228594"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754" lvl="3"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5943" lvl="4"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cxnSp>
        <p:nvCxnSpPr>
          <p:cNvPr id="221" name="Google Shape;221;p29"/>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222" name="Google Shape;222;p29"/>
          <p:cNvSpPr/>
          <p:nvPr/>
        </p:nvSpPr>
        <p:spPr>
          <a:xfrm>
            <a:off x="10663842"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23" name="Google Shape;223;p29"/>
          <p:cNvSpPr/>
          <p:nvPr/>
        </p:nvSpPr>
        <p:spPr>
          <a:xfrm>
            <a:off x="9887227"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24" name="Google Shape;224;p29"/>
          <p:cNvSpPr/>
          <p:nvPr/>
        </p:nvSpPr>
        <p:spPr>
          <a:xfrm>
            <a:off x="9110615"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25" name="Google Shape;225;p29"/>
          <p:cNvSpPr/>
          <p:nvPr/>
        </p:nvSpPr>
        <p:spPr>
          <a:xfrm>
            <a:off x="6096014" y="22"/>
            <a:ext cx="2989545" cy="751559"/>
          </a:xfrm>
          <a:prstGeom prst="rect">
            <a:avLst/>
          </a:prstGeom>
          <a:solidFill>
            <a:srgbClr val="263A83"/>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226" name="Google Shape;226;p29"/>
          <p:cNvPicPr preferRelativeResize="0"/>
          <p:nvPr/>
        </p:nvPicPr>
        <p:blipFill rotWithShape="1">
          <a:blip r:embed="rId2">
            <a:alphaModFix/>
          </a:blip>
          <a:srcRect/>
          <a:stretch/>
        </p:blipFill>
        <p:spPr>
          <a:xfrm>
            <a:off x="6171157" y="-112"/>
            <a:ext cx="785915" cy="759159"/>
          </a:xfrm>
          <a:prstGeom prst="rect">
            <a:avLst/>
          </a:prstGeom>
          <a:noFill/>
          <a:ln>
            <a:noFill/>
          </a:ln>
        </p:spPr>
      </p:pic>
      <p:sp>
        <p:nvSpPr>
          <p:cNvPr id="227" name="Google Shape;227;p29"/>
          <p:cNvSpPr txBox="1"/>
          <p:nvPr/>
        </p:nvSpPr>
        <p:spPr>
          <a:xfrm>
            <a:off x="6894444" y="202663"/>
            <a:ext cx="5161869" cy="400111"/>
          </a:xfrm>
          <a:prstGeom prst="rect">
            <a:avLst/>
          </a:prstGeom>
          <a:noFill/>
          <a:ln>
            <a:noFill/>
          </a:ln>
        </p:spPr>
        <p:txBody>
          <a:bodyPr spcFirstLastPara="1" wrap="square" lIns="91423" tIns="45699" rIns="91423" bIns="45699" anchor="t" anchorCtr="0">
            <a:spAutoFit/>
          </a:bodyPr>
          <a:lstStyle/>
          <a:p>
            <a:pPr marL="0" marR="0" lvl="0" indent="0" algn="l" rtl="0">
              <a:spcBef>
                <a:spcPts val="0"/>
              </a:spcBef>
              <a:spcAft>
                <a:spcPts val="0"/>
              </a:spcAft>
              <a:buNone/>
            </a:pPr>
            <a:r>
              <a:rPr lang="en-US" sz="2000" b="1">
                <a:solidFill>
                  <a:schemeClr val="lt1"/>
                </a:solidFill>
                <a:latin typeface="Open Sans"/>
                <a:ea typeface="Open Sans"/>
                <a:cs typeface="Open Sans"/>
                <a:sym typeface="Open Sans"/>
              </a:rPr>
              <a:t>WELCOMING</a:t>
            </a:r>
            <a:endParaRPr/>
          </a:p>
        </p:txBody>
      </p:sp>
      <p:pic>
        <p:nvPicPr>
          <p:cNvPr id="228" name="Google Shape;228;p29"/>
          <p:cNvPicPr preferRelativeResize="0"/>
          <p:nvPr/>
        </p:nvPicPr>
        <p:blipFill rotWithShape="1">
          <a:blip r:embed="rId3">
            <a:alphaModFix/>
          </a:blip>
          <a:srcRect/>
          <a:stretch/>
        </p:blipFill>
        <p:spPr>
          <a:xfrm>
            <a:off x="9141673" y="34416"/>
            <a:ext cx="714467" cy="690145"/>
          </a:xfrm>
          <a:prstGeom prst="rect">
            <a:avLst/>
          </a:prstGeom>
          <a:noFill/>
          <a:ln>
            <a:noFill/>
          </a:ln>
        </p:spPr>
      </p:pic>
      <p:pic>
        <p:nvPicPr>
          <p:cNvPr id="229" name="Google Shape;229;p29"/>
          <p:cNvPicPr preferRelativeResize="0"/>
          <p:nvPr/>
        </p:nvPicPr>
        <p:blipFill rotWithShape="1">
          <a:blip r:embed="rId4">
            <a:alphaModFix/>
          </a:blip>
          <a:srcRect/>
          <a:stretch/>
        </p:blipFill>
        <p:spPr>
          <a:xfrm>
            <a:off x="11431853" y="65784"/>
            <a:ext cx="649515" cy="627405"/>
          </a:xfrm>
          <a:prstGeom prst="rect">
            <a:avLst/>
          </a:prstGeom>
          <a:noFill/>
          <a:ln>
            <a:noFill/>
          </a:ln>
        </p:spPr>
      </p:pic>
      <p:pic>
        <p:nvPicPr>
          <p:cNvPr id="230" name="Google Shape;230;p29"/>
          <p:cNvPicPr preferRelativeResize="0"/>
          <p:nvPr/>
        </p:nvPicPr>
        <p:blipFill rotWithShape="1">
          <a:blip r:embed="rId5">
            <a:alphaModFix/>
          </a:blip>
          <a:srcRect/>
          <a:stretch/>
        </p:blipFill>
        <p:spPr>
          <a:xfrm>
            <a:off x="9911781" y="34393"/>
            <a:ext cx="714467" cy="690147"/>
          </a:xfrm>
          <a:prstGeom prst="rect">
            <a:avLst/>
          </a:prstGeom>
          <a:noFill/>
          <a:ln>
            <a:noFill/>
          </a:ln>
        </p:spPr>
      </p:pic>
      <p:pic>
        <p:nvPicPr>
          <p:cNvPr id="231" name="Google Shape;231;p29"/>
          <p:cNvPicPr preferRelativeResize="0"/>
          <p:nvPr/>
        </p:nvPicPr>
        <p:blipFill rotWithShape="1">
          <a:blip r:embed="rId6">
            <a:alphaModFix/>
          </a:blip>
          <a:srcRect/>
          <a:stretch/>
        </p:blipFill>
        <p:spPr>
          <a:xfrm>
            <a:off x="10732253" y="34416"/>
            <a:ext cx="714467" cy="690145"/>
          </a:xfrm>
          <a:prstGeom prst="rect">
            <a:avLst/>
          </a:prstGeom>
          <a:noFill/>
          <a:ln>
            <a:noFill/>
          </a:ln>
        </p:spPr>
      </p:pic>
      <p:sp>
        <p:nvSpPr>
          <p:cNvPr id="232" name="Google Shape;232;p29"/>
          <p:cNvSpPr txBox="1"/>
          <p:nvPr/>
        </p:nvSpPr>
        <p:spPr>
          <a:xfrm>
            <a:off x="454059" y="214218"/>
            <a:ext cx="5040804" cy="677066"/>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900" b="1">
                <a:solidFill>
                  <a:schemeClr val="lt1"/>
                </a:solidFill>
                <a:latin typeface="Open Sans"/>
                <a:ea typeface="Open Sans"/>
                <a:cs typeface="Open Sans"/>
                <a:sym typeface="Open Sans"/>
              </a:rPr>
              <a:t>2020-2025 STRATEGIC PLAN: EQUITY FOR ALL</a:t>
            </a:r>
            <a:endParaRPr/>
          </a:p>
        </p:txBody>
      </p:sp>
      <p:sp>
        <p:nvSpPr>
          <p:cNvPr id="233" name="Google Shape;233;p29"/>
          <p:cNvSpPr txBox="1">
            <a:spLocks noGrp="1"/>
          </p:cNvSpPr>
          <p:nvPr>
            <p:ph type="sldNum" idx="12"/>
          </p:nvPr>
        </p:nvSpPr>
        <p:spPr>
          <a:xfrm>
            <a:off x="10189490" y="6450926"/>
            <a:ext cx="1548465" cy="276999"/>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sp>
        <p:nvSpPr>
          <p:cNvPr id="234" name="Google Shape;234;p29"/>
          <p:cNvSpPr txBox="1"/>
          <p:nvPr/>
        </p:nvSpPr>
        <p:spPr>
          <a:xfrm>
            <a:off x="454061" y="6450915"/>
            <a:ext cx="3049875" cy="276959"/>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200" b="1">
                <a:solidFill>
                  <a:srgbClr val="A64995"/>
                </a:solidFill>
                <a:latin typeface="Open Sans"/>
                <a:ea typeface="Open Sans"/>
                <a:cs typeface="Open Sans"/>
                <a:sym typeface="Open Sans"/>
              </a:rPr>
              <a:t>ALEXANDRIA CITY PUBLIC SCHOOLS </a:t>
            </a:r>
            <a:endParaRPr sz="1200" b="1">
              <a:solidFill>
                <a:srgbClr val="F19320"/>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35"/>
        <p:cNvGrpSpPr/>
        <p:nvPr/>
      </p:nvGrpSpPr>
      <p:grpSpPr>
        <a:xfrm>
          <a:off x="0" y="0"/>
          <a:ext cx="0" cy="0"/>
          <a:chOff x="0" y="0"/>
          <a:chExt cx="0" cy="0"/>
        </a:xfrm>
      </p:grpSpPr>
      <p:sp>
        <p:nvSpPr>
          <p:cNvPr id="236" name="Google Shape;236;p30"/>
          <p:cNvSpPr/>
          <p:nvPr/>
        </p:nvSpPr>
        <p:spPr>
          <a:xfrm>
            <a:off x="1" y="22"/>
            <a:ext cx="6060523" cy="751559"/>
          </a:xfrm>
          <a:prstGeom prst="rect">
            <a:avLst/>
          </a:prstGeom>
          <a:gradFill>
            <a:gsLst>
              <a:gs pos="0">
                <a:srgbClr val="A64995"/>
              </a:gs>
              <a:gs pos="100000">
                <a:srgbClr val="F19320"/>
              </a:gs>
            </a:gsLst>
            <a:lin ang="0" scaled="0"/>
          </a:gra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37" name="Google Shape;237;p30"/>
          <p:cNvSpPr/>
          <p:nvPr/>
        </p:nvSpPr>
        <p:spPr>
          <a:xfrm>
            <a:off x="8423770" y="22"/>
            <a:ext cx="2989545" cy="751559"/>
          </a:xfrm>
          <a:prstGeom prst="rect">
            <a:avLst/>
          </a:prstGeom>
          <a:solidFill>
            <a:srgbClr val="A64995"/>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38" name="Google Shape;238;p30"/>
          <p:cNvSpPr/>
          <p:nvPr/>
        </p:nvSpPr>
        <p:spPr>
          <a:xfrm>
            <a:off x="11440455"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39" name="Google Shape;239;p30"/>
          <p:cNvSpPr txBox="1">
            <a:spLocks noGrp="1"/>
          </p:cNvSpPr>
          <p:nvPr>
            <p:ph type="title"/>
          </p:nvPr>
        </p:nvSpPr>
        <p:spPr>
          <a:xfrm>
            <a:off x="454073" y="1356205"/>
            <a:ext cx="8965687" cy="718659"/>
          </a:xfrm>
          <a:prstGeom prst="rect">
            <a:avLst/>
          </a:prstGeom>
          <a:noFill/>
          <a:ln>
            <a:noFill/>
          </a:ln>
        </p:spPr>
        <p:txBody>
          <a:bodyPr spcFirstLastPara="1" wrap="square" lIns="0" tIns="45699" rIns="91423" bIns="45699"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30"/>
          <p:cNvSpPr txBox="1">
            <a:spLocks noGrp="1"/>
          </p:cNvSpPr>
          <p:nvPr>
            <p:ph type="body" idx="1"/>
          </p:nvPr>
        </p:nvSpPr>
        <p:spPr>
          <a:xfrm>
            <a:off x="454073" y="2513253"/>
            <a:ext cx="8965687" cy="1851533"/>
          </a:xfrm>
          <a:prstGeom prst="rect">
            <a:avLst/>
          </a:prstGeom>
          <a:noFill/>
          <a:ln>
            <a:noFill/>
          </a:ln>
        </p:spPr>
        <p:txBody>
          <a:bodyPr spcFirstLastPara="1" wrap="square" lIns="0" tIns="45699" rIns="91423" bIns="45699" anchor="t" anchorCtr="0">
            <a:noAutofit/>
          </a:bodyPr>
          <a:lstStyle>
            <a:lvl1pPr marL="457189" lvl="0" indent="-228594"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377" lvl="1" indent="-228594"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566" lvl="2" indent="-228594"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754" lvl="3"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5943" lvl="4"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41" name="Google Shape;241;p30"/>
          <p:cNvSpPr txBox="1">
            <a:spLocks noGrp="1"/>
          </p:cNvSpPr>
          <p:nvPr>
            <p:ph type="sldNum" idx="12"/>
          </p:nvPr>
        </p:nvSpPr>
        <p:spPr>
          <a:xfrm>
            <a:off x="10189490" y="6450926"/>
            <a:ext cx="1548465" cy="276999"/>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cxnSp>
        <p:nvCxnSpPr>
          <p:cNvPr id="242" name="Google Shape;242;p30"/>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243" name="Google Shape;243;p30"/>
          <p:cNvSpPr/>
          <p:nvPr/>
        </p:nvSpPr>
        <p:spPr>
          <a:xfrm>
            <a:off x="7645071"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44" name="Google Shape;244;p30"/>
          <p:cNvSpPr/>
          <p:nvPr/>
        </p:nvSpPr>
        <p:spPr>
          <a:xfrm>
            <a:off x="6866368"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45" name="Google Shape;245;p30"/>
          <p:cNvSpPr/>
          <p:nvPr/>
        </p:nvSpPr>
        <p:spPr>
          <a:xfrm>
            <a:off x="6087675"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246" name="Google Shape;246;p30"/>
          <p:cNvPicPr preferRelativeResize="0"/>
          <p:nvPr/>
        </p:nvPicPr>
        <p:blipFill rotWithShape="1">
          <a:blip r:embed="rId2">
            <a:alphaModFix/>
          </a:blip>
          <a:srcRect/>
          <a:stretch/>
        </p:blipFill>
        <p:spPr>
          <a:xfrm>
            <a:off x="6079713" y="-112"/>
            <a:ext cx="785915" cy="759159"/>
          </a:xfrm>
          <a:prstGeom prst="rect">
            <a:avLst/>
          </a:prstGeom>
          <a:noFill/>
          <a:ln>
            <a:noFill/>
          </a:ln>
        </p:spPr>
      </p:pic>
      <p:sp>
        <p:nvSpPr>
          <p:cNvPr id="247" name="Google Shape;247;p30"/>
          <p:cNvSpPr txBox="1"/>
          <p:nvPr/>
        </p:nvSpPr>
        <p:spPr>
          <a:xfrm>
            <a:off x="9327148" y="209643"/>
            <a:ext cx="5161869" cy="400111"/>
          </a:xfrm>
          <a:prstGeom prst="rect">
            <a:avLst/>
          </a:prstGeom>
          <a:noFill/>
          <a:ln>
            <a:noFill/>
          </a:ln>
        </p:spPr>
        <p:txBody>
          <a:bodyPr spcFirstLastPara="1" wrap="square" lIns="91423" tIns="45699" rIns="91423" bIns="45699" anchor="t" anchorCtr="0">
            <a:spAutoFit/>
          </a:bodyPr>
          <a:lstStyle/>
          <a:p>
            <a:pPr marL="0" marR="0" lvl="0" indent="0" algn="l" rtl="0">
              <a:spcBef>
                <a:spcPts val="0"/>
              </a:spcBef>
              <a:spcAft>
                <a:spcPts val="0"/>
              </a:spcAft>
              <a:buNone/>
            </a:pPr>
            <a:r>
              <a:rPr lang="en-US" sz="2000" b="1">
                <a:solidFill>
                  <a:schemeClr val="lt1"/>
                </a:solidFill>
                <a:latin typeface="Open Sans"/>
                <a:ea typeface="Open Sans"/>
                <a:cs typeface="Open Sans"/>
                <a:sym typeface="Open Sans"/>
              </a:rPr>
              <a:t>INNOVATIVE</a:t>
            </a:r>
            <a:endParaRPr/>
          </a:p>
        </p:txBody>
      </p:sp>
      <p:pic>
        <p:nvPicPr>
          <p:cNvPr id="248" name="Google Shape;248;p30"/>
          <p:cNvPicPr preferRelativeResize="0"/>
          <p:nvPr/>
        </p:nvPicPr>
        <p:blipFill rotWithShape="1">
          <a:blip r:embed="rId3">
            <a:alphaModFix/>
          </a:blip>
          <a:srcRect/>
          <a:stretch/>
        </p:blipFill>
        <p:spPr>
          <a:xfrm>
            <a:off x="6907797" y="34416"/>
            <a:ext cx="714467" cy="690145"/>
          </a:xfrm>
          <a:prstGeom prst="rect">
            <a:avLst/>
          </a:prstGeom>
          <a:noFill/>
          <a:ln>
            <a:noFill/>
          </a:ln>
        </p:spPr>
      </p:pic>
      <p:pic>
        <p:nvPicPr>
          <p:cNvPr id="249" name="Google Shape;249;p30"/>
          <p:cNvPicPr preferRelativeResize="0"/>
          <p:nvPr/>
        </p:nvPicPr>
        <p:blipFill rotWithShape="1">
          <a:blip r:embed="rId4">
            <a:alphaModFix/>
          </a:blip>
          <a:srcRect/>
          <a:stretch/>
        </p:blipFill>
        <p:spPr>
          <a:xfrm>
            <a:off x="11431853" y="65784"/>
            <a:ext cx="649515" cy="627405"/>
          </a:xfrm>
          <a:prstGeom prst="rect">
            <a:avLst/>
          </a:prstGeom>
          <a:noFill/>
          <a:ln>
            <a:noFill/>
          </a:ln>
        </p:spPr>
      </p:pic>
      <p:pic>
        <p:nvPicPr>
          <p:cNvPr id="250" name="Google Shape;250;p30"/>
          <p:cNvPicPr preferRelativeResize="0"/>
          <p:nvPr/>
        </p:nvPicPr>
        <p:blipFill rotWithShape="1">
          <a:blip r:embed="rId5">
            <a:alphaModFix/>
          </a:blip>
          <a:srcRect/>
          <a:stretch/>
        </p:blipFill>
        <p:spPr>
          <a:xfrm>
            <a:off x="7700885" y="34393"/>
            <a:ext cx="714467" cy="690147"/>
          </a:xfrm>
          <a:prstGeom prst="rect">
            <a:avLst/>
          </a:prstGeom>
          <a:noFill/>
          <a:ln>
            <a:noFill/>
          </a:ln>
        </p:spPr>
      </p:pic>
      <p:pic>
        <p:nvPicPr>
          <p:cNvPr id="251" name="Google Shape;251;p30"/>
          <p:cNvPicPr preferRelativeResize="0"/>
          <p:nvPr/>
        </p:nvPicPr>
        <p:blipFill rotWithShape="1">
          <a:blip r:embed="rId6">
            <a:alphaModFix/>
          </a:blip>
          <a:srcRect/>
          <a:stretch/>
        </p:blipFill>
        <p:spPr>
          <a:xfrm>
            <a:off x="8710792" y="11265"/>
            <a:ext cx="714467" cy="690145"/>
          </a:xfrm>
          <a:prstGeom prst="rect">
            <a:avLst/>
          </a:prstGeom>
          <a:noFill/>
          <a:ln>
            <a:noFill/>
          </a:ln>
        </p:spPr>
      </p:pic>
      <p:sp>
        <p:nvSpPr>
          <p:cNvPr id="252" name="Google Shape;252;p30"/>
          <p:cNvSpPr txBox="1"/>
          <p:nvPr/>
        </p:nvSpPr>
        <p:spPr>
          <a:xfrm>
            <a:off x="454059" y="214218"/>
            <a:ext cx="5040804" cy="677066"/>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900" b="1">
                <a:solidFill>
                  <a:schemeClr val="lt1"/>
                </a:solidFill>
                <a:latin typeface="Open Sans"/>
                <a:ea typeface="Open Sans"/>
                <a:cs typeface="Open Sans"/>
                <a:sym typeface="Open Sans"/>
              </a:rPr>
              <a:t>2020-2025 STRATEGIC PLAN: EQUITY FOR ALL</a:t>
            </a:r>
            <a:endParaRPr/>
          </a:p>
        </p:txBody>
      </p:sp>
      <p:sp>
        <p:nvSpPr>
          <p:cNvPr id="253" name="Google Shape;253;p30"/>
          <p:cNvSpPr txBox="1"/>
          <p:nvPr/>
        </p:nvSpPr>
        <p:spPr>
          <a:xfrm>
            <a:off x="454059" y="6450915"/>
            <a:ext cx="2950488" cy="276959"/>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254"/>
        <p:cNvGrpSpPr/>
        <p:nvPr/>
      </p:nvGrpSpPr>
      <p:grpSpPr>
        <a:xfrm>
          <a:off x="0" y="0"/>
          <a:ext cx="0" cy="0"/>
          <a:chOff x="0" y="0"/>
          <a:chExt cx="0" cy="0"/>
        </a:xfrm>
      </p:grpSpPr>
      <p:sp>
        <p:nvSpPr>
          <p:cNvPr id="255" name="Google Shape;255;p31"/>
          <p:cNvSpPr/>
          <p:nvPr/>
        </p:nvSpPr>
        <p:spPr>
          <a:xfrm>
            <a:off x="1" y="22"/>
            <a:ext cx="6060523" cy="751559"/>
          </a:xfrm>
          <a:prstGeom prst="rect">
            <a:avLst/>
          </a:prstGeom>
          <a:gradFill>
            <a:gsLst>
              <a:gs pos="0">
                <a:srgbClr val="A64995"/>
              </a:gs>
              <a:gs pos="100000">
                <a:srgbClr val="F19320"/>
              </a:gs>
            </a:gsLst>
            <a:lin ang="0" scaled="0"/>
          </a:gra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56" name="Google Shape;256;p31"/>
          <p:cNvSpPr/>
          <p:nvPr/>
        </p:nvSpPr>
        <p:spPr>
          <a:xfrm>
            <a:off x="9221632" y="-112"/>
            <a:ext cx="2989545" cy="751559"/>
          </a:xfrm>
          <a:prstGeom prst="rect">
            <a:avLst/>
          </a:prstGeom>
          <a:solidFill>
            <a:srgbClr val="F19320"/>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57" name="Google Shape;257;p31"/>
          <p:cNvSpPr/>
          <p:nvPr/>
        </p:nvSpPr>
        <p:spPr>
          <a:xfrm>
            <a:off x="8439102" y="-11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58" name="Google Shape;258;p31"/>
          <p:cNvSpPr txBox="1">
            <a:spLocks noGrp="1"/>
          </p:cNvSpPr>
          <p:nvPr>
            <p:ph type="title"/>
          </p:nvPr>
        </p:nvSpPr>
        <p:spPr>
          <a:xfrm>
            <a:off x="454073" y="1356205"/>
            <a:ext cx="8965687" cy="718659"/>
          </a:xfrm>
          <a:prstGeom prst="rect">
            <a:avLst/>
          </a:prstGeom>
          <a:noFill/>
          <a:ln>
            <a:noFill/>
          </a:ln>
        </p:spPr>
        <p:txBody>
          <a:bodyPr spcFirstLastPara="1" wrap="square" lIns="0" tIns="45699" rIns="91423" bIns="45699"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31"/>
          <p:cNvSpPr txBox="1">
            <a:spLocks noGrp="1"/>
          </p:cNvSpPr>
          <p:nvPr>
            <p:ph type="body" idx="1"/>
          </p:nvPr>
        </p:nvSpPr>
        <p:spPr>
          <a:xfrm>
            <a:off x="454073" y="2513253"/>
            <a:ext cx="8965687" cy="1851533"/>
          </a:xfrm>
          <a:prstGeom prst="rect">
            <a:avLst/>
          </a:prstGeom>
          <a:noFill/>
          <a:ln>
            <a:noFill/>
          </a:ln>
        </p:spPr>
        <p:txBody>
          <a:bodyPr spcFirstLastPara="1" wrap="square" lIns="0" tIns="45699" rIns="91423" bIns="45699" anchor="t" anchorCtr="0">
            <a:noAutofit/>
          </a:bodyPr>
          <a:lstStyle>
            <a:lvl1pPr marL="457189" lvl="0" indent="-228594"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377" lvl="1" indent="-228594"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566" lvl="2" indent="-228594"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754" lvl="3"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5943" lvl="4"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60" name="Google Shape;260;p31"/>
          <p:cNvSpPr txBox="1">
            <a:spLocks noGrp="1"/>
          </p:cNvSpPr>
          <p:nvPr>
            <p:ph type="sldNum" idx="12"/>
          </p:nvPr>
        </p:nvSpPr>
        <p:spPr>
          <a:xfrm>
            <a:off x="10189490" y="6450926"/>
            <a:ext cx="1548465" cy="276999"/>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cxnSp>
        <p:nvCxnSpPr>
          <p:cNvPr id="261" name="Google Shape;261;p31"/>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262" name="Google Shape;262;p31"/>
          <p:cNvSpPr/>
          <p:nvPr/>
        </p:nvSpPr>
        <p:spPr>
          <a:xfrm>
            <a:off x="7656571" y="-11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63" name="Google Shape;263;p31"/>
          <p:cNvSpPr/>
          <p:nvPr/>
        </p:nvSpPr>
        <p:spPr>
          <a:xfrm>
            <a:off x="6874039" y="-11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64" name="Google Shape;264;p31"/>
          <p:cNvSpPr/>
          <p:nvPr/>
        </p:nvSpPr>
        <p:spPr>
          <a:xfrm>
            <a:off x="6091509"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65" name="Google Shape;265;p31"/>
          <p:cNvSpPr txBox="1"/>
          <p:nvPr/>
        </p:nvSpPr>
        <p:spPr>
          <a:xfrm>
            <a:off x="9955252" y="209643"/>
            <a:ext cx="5161869" cy="400111"/>
          </a:xfrm>
          <a:prstGeom prst="rect">
            <a:avLst/>
          </a:prstGeom>
          <a:noFill/>
          <a:ln>
            <a:noFill/>
          </a:ln>
        </p:spPr>
        <p:txBody>
          <a:bodyPr spcFirstLastPara="1" wrap="square" lIns="91423" tIns="45699" rIns="91423" bIns="45699" anchor="t" anchorCtr="0">
            <a:spAutoFit/>
          </a:bodyPr>
          <a:lstStyle/>
          <a:p>
            <a:pPr marL="0" marR="0" lvl="0" indent="0" algn="l" rtl="0">
              <a:spcBef>
                <a:spcPts val="0"/>
              </a:spcBef>
              <a:spcAft>
                <a:spcPts val="0"/>
              </a:spcAft>
              <a:buNone/>
            </a:pPr>
            <a:r>
              <a:rPr lang="en-US" sz="2000" b="1">
                <a:solidFill>
                  <a:schemeClr val="lt1"/>
                </a:solidFill>
                <a:latin typeface="Open Sans"/>
                <a:ea typeface="Open Sans"/>
                <a:cs typeface="Open Sans"/>
                <a:sym typeface="Open Sans"/>
              </a:rPr>
              <a:t>RESULTS-DRIVEN</a:t>
            </a:r>
            <a:endParaRPr/>
          </a:p>
        </p:txBody>
      </p:sp>
      <p:pic>
        <p:nvPicPr>
          <p:cNvPr id="266" name="Google Shape;266;p31"/>
          <p:cNvPicPr preferRelativeResize="0"/>
          <p:nvPr/>
        </p:nvPicPr>
        <p:blipFill rotWithShape="1">
          <a:blip r:embed="rId2">
            <a:alphaModFix/>
          </a:blip>
          <a:srcRect/>
          <a:stretch/>
        </p:blipFill>
        <p:spPr>
          <a:xfrm>
            <a:off x="9305737" y="65784"/>
            <a:ext cx="649515" cy="627405"/>
          </a:xfrm>
          <a:prstGeom prst="rect">
            <a:avLst/>
          </a:prstGeom>
          <a:noFill/>
          <a:ln>
            <a:noFill/>
          </a:ln>
        </p:spPr>
      </p:pic>
      <p:sp>
        <p:nvSpPr>
          <p:cNvPr id="267" name="Google Shape;267;p31"/>
          <p:cNvSpPr txBox="1"/>
          <p:nvPr/>
        </p:nvSpPr>
        <p:spPr>
          <a:xfrm>
            <a:off x="454059" y="214218"/>
            <a:ext cx="5040804" cy="677066"/>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900" b="1">
                <a:solidFill>
                  <a:schemeClr val="lt1"/>
                </a:solidFill>
                <a:latin typeface="Open Sans"/>
                <a:ea typeface="Open Sans"/>
                <a:cs typeface="Open Sans"/>
                <a:sym typeface="Open Sans"/>
              </a:rPr>
              <a:t>2020-2025 STRATEGIC PLAN: EQUITY FOR ALL</a:t>
            </a:r>
            <a:endParaRPr/>
          </a:p>
        </p:txBody>
      </p:sp>
      <p:pic>
        <p:nvPicPr>
          <p:cNvPr id="268" name="Google Shape;268;p31"/>
          <p:cNvPicPr preferRelativeResize="0"/>
          <p:nvPr/>
        </p:nvPicPr>
        <p:blipFill rotWithShape="1">
          <a:blip r:embed="rId3">
            <a:alphaModFix/>
          </a:blip>
          <a:srcRect/>
          <a:stretch/>
        </p:blipFill>
        <p:spPr>
          <a:xfrm>
            <a:off x="6079713" y="-112"/>
            <a:ext cx="785915" cy="759159"/>
          </a:xfrm>
          <a:prstGeom prst="rect">
            <a:avLst/>
          </a:prstGeom>
          <a:noFill/>
          <a:ln>
            <a:noFill/>
          </a:ln>
        </p:spPr>
      </p:pic>
      <p:pic>
        <p:nvPicPr>
          <p:cNvPr id="269" name="Google Shape;269;p31"/>
          <p:cNvPicPr preferRelativeResize="0"/>
          <p:nvPr/>
        </p:nvPicPr>
        <p:blipFill rotWithShape="1">
          <a:blip r:embed="rId4">
            <a:alphaModFix/>
          </a:blip>
          <a:srcRect/>
          <a:stretch/>
        </p:blipFill>
        <p:spPr>
          <a:xfrm>
            <a:off x="6907797" y="34416"/>
            <a:ext cx="714467" cy="690145"/>
          </a:xfrm>
          <a:prstGeom prst="rect">
            <a:avLst/>
          </a:prstGeom>
          <a:noFill/>
          <a:ln>
            <a:noFill/>
          </a:ln>
        </p:spPr>
      </p:pic>
      <p:pic>
        <p:nvPicPr>
          <p:cNvPr id="270" name="Google Shape;270;p31"/>
          <p:cNvPicPr preferRelativeResize="0"/>
          <p:nvPr/>
        </p:nvPicPr>
        <p:blipFill rotWithShape="1">
          <a:blip r:embed="rId5">
            <a:alphaModFix/>
          </a:blip>
          <a:srcRect/>
          <a:stretch/>
        </p:blipFill>
        <p:spPr>
          <a:xfrm>
            <a:off x="7700885" y="34393"/>
            <a:ext cx="714467" cy="690147"/>
          </a:xfrm>
          <a:prstGeom prst="rect">
            <a:avLst/>
          </a:prstGeom>
          <a:noFill/>
          <a:ln>
            <a:noFill/>
          </a:ln>
        </p:spPr>
      </p:pic>
      <p:pic>
        <p:nvPicPr>
          <p:cNvPr id="271" name="Google Shape;271;p31"/>
          <p:cNvPicPr preferRelativeResize="0"/>
          <p:nvPr/>
        </p:nvPicPr>
        <p:blipFill rotWithShape="1">
          <a:blip r:embed="rId6">
            <a:alphaModFix/>
          </a:blip>
          <a:srcRect/>
          <a:stretch/>
        </p:blipFill>
        <p:spPr>
          <a:xfrm>
            <a:off x="8441853" y="18649"/>
            <a:ext cx="714467" cy="690145"/>
          </a:xfrm>
          <a:prstGeom prst="rect">
            <a:avLst/>
          </a:prstGeom>
          <a:noFill/>
          <a:ln>
            <a:noFill/>
          </a:ln>
        </p:spPr>
      </p:pic>
      <p:sp>
        <p:nvSpPr>
          <p:cNvPr id="272" name="Google Shape;272;p31"/>
          <p:cNvSpPr txBox="1"/>
          <p:nvPr/>
        </p:nvSpPr>
        <p:spPr>
          <a:xfrm>
            <a:off x="454061" y="6450915"/>
            <a:ext cx="3049875" cy="276959"/>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200" b="1">
                <a:solidFill>
                  <a:srgbClr val="A64995"/>
                </a:solidFill>
                <a:latin typeface="Open Sans"/>
                <a:ea typeface="Open Sans"/>
                <a:cs typeface="Open Sans"/>
                <a:sym typeface="Open Sans"/>
              </a:rPr>
              <a:t>ALEXANDRIA CITY PUBLIC SCHOOLS </a:t>
            </a:r>
            <a:endParaRPr sz="1200" b="1">
              <a:solidFill>
                <a:srgbClr val="F19320"/>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73"/>
        <p:cNvGrpSpPr/>
        <p:nvPr/>
      </p:nvGrpSpPr>
      <p:grpSpPr>
        <a:xfrm>
          <a:off x="0" y="0"/>
          <a:ext cx="0" cy="0"/>
          <a:chOff x="0" y="0"/>
          <a:chExt cx="0" cy="0"/>
        </a:xfrm>
      </p:grpSpPr>
      <p:sp>
        <p:nvSpPr>
          <p:cNvPr id="274" name="Google Shape;274;g10ac7ffd79d_2_37"/>
          <p:cNvSpPr txBox="1">
            <a:spLocks noGrp="1"/>
          </p:cNvSpPr>
          <p:nvPr>
            <p:ph type="title"/>
          </p:nvPr>
        </p:nvSpPr>
        <p:spPr>
          <a:xfrm>
            <a:off x="1929003" y="593367"/>
            <a:ext cx="9847500" cy="763500"/>
          </a:xfrm>
          <a:prstGeom prst="rect">
            <a:avLst/>
          </a:prstGeom>
          <a:noFill/>
          <a:ln>
            <a:noFill/>
          </a:ln>
        </p:spPr>
        <p:txBody>
          <a:bodyPr spcFirstLastPara="1" wrap="square" lIns="121897" tIns="121897" rIns="121897" bIns="121897" anchor="t" anchorCtr="0">
            <a:no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275" name="Google Shape;275;g10ac7ffd79d_2_37"/>
          <p:cNvSpPr txBox="1">
            <a:spLocks noGrp="1"/>
          </p:cNvSpPr>
          <p:nvPr>
            <p:ph type="body" idx="1"/>
          </p:nvPr>
        </p:nvSpPr>
        <p:spPr>
          <a:xfrm>
            <a:off x="1929003" y="1536633"/>
            <a:ext cx="9847500" cy="4555200"/>
          </a:xfrm>
          <a:prstGeom prst="rect">
            <a:avLst/>
          </a:prstGeom>
          <a:noFill/>
          <a:ln>
            <a:noFill/>
          </a:ln>
        </p:spPr>
        <p:txBody>
          <a:bodyPr spcFirstLastPara="1" wrap="square" lIns="121897" tIns="121897" rIns="121897" bIns="121897" anchor="t" anchorCtr="0">
            <a:noAutofit/>
          </a:bodyPr>
          <a:lstStyle>
            <a:lvl1pPr marL="457189" lvl="0" indent="-431789" algn="l" rtl="0">
              <a:lnSpc>
                <a:spcPct val="115000"/>
              </a:lnSpc>
              <a:spcBef>
                <a:spcPts val="0"/>
              </a:spcBef>
              <a:spcAft>
                <a:spcPts val="0"/>
              </a:spcAft>
              <a:buSzPts val="3200"/>
              <a:buChar char="●"/>
              <a:defRPr/>
            </a:lvl1pPr>
            <a:lvl2pPr marL="914377" lvl="1" indent="-380990" algn="l" rtl="0">
              <a:lnSpc>
                <a:spcPct val="115000"/>
              </a:lnSpc>
              <a:spcBef>
                <a:spcPts val="2100"/>
              </a:spcBef>
              <a:spcAft>
                <a:spcPts val="0"/>
              </a:spcAft>
              <a:buSzPts val="2400"/>
              <a:buChar char="○"/>
              <a:defRPr/>
            </a:lvl2pPr>
            <a:lvl3pPr marL="1371566" lvl="2" indent="-361942" algn="l" rtl="0">
              <a:lnSpc>
                <a:spcPct val="115000"/>
              </a:lnSpc>
              <a:spcBef>
                <a:spcPts val="2100"/>
              </a:spcBef>
              <a:spcAft>
                <a:spcPts val="0"/>
              </a:spcAft>
              <a:buSzPts val="2100"/>
              <a:buChar char="■"/>
              <a:defRPr/>
            </a:lvl3pPr>
            <a:lvl4pPr marL="1828754" lvl="3" indent="-349242" algn="l" rtl="0">
              <a:lnSpc>
                <a:spcPct val="115000"/>
              </a:lnSpc>
              <a:spcBef>
                <a:spcPts val="2100"/>
              </a:spcBef>
              <a:spcAft>
                <a:spcPts val="0"/>
              </a:spcAft>
              <a:buSzPts val="1900"/>
              <a:buChar char="●"/>
              <a:defRPr/>
            </a:lvl4pPr>
            <a:lvl5pPr marL="2285943" lvl="4" indent="-349242" algn="l" rtl="0">
              <a:lnSpc>
                <a:spcPct val="115000"/>
              </a:lnSpc>
              <a:spcBef>
                <a:spcPts val="2100"/>
              </a:spcBef>
              <a:spcAft>
                <a:spcPts val="0"/>
              </a:spcAft>
              <a:buSzPts val="1900"/>
              <a:buChar char="○"/>
              <a:defRPr/>
            </a:lvl5pPr>
            <a:lvl6pPr marL="2743131" lvl="5" indent="-349242" algn="l" rtl="0">
              <a:lnSpc>
                <a:spcPct val="115000"/>
              </a:lnSpc>
              <a:spcBef>
                <a:spcPts val="2100"/>
              </a:spcBef>
              <a:spcAft>
                <a:spcPts val="0"/>
              </a:spcAft>
              <a:buSzPts val="1900"/>
              <a:buChar char="■"/>
              <a:defRPr/>
            </a:lvl6pPr>
            <a:lvl7pPr marL="3200320" lvl="6" indent="-349242" algn="l" rtl="0">
              <a:lnSpc>
                <a:spcPct val="115000"/>
              </a:lnSpc>
              <a:spcBef>
                <a:spcPts val="2100"/>
              </a:spcBef>
              <a:spcAft>
                <a:spcPts val="0"/>
              </a:spcAft>
              <a:buSzPts val="1900"/>
              <a:buChar char="●"/>
              <a:defRPr/>
            </a:lvl7pPr>
            <a:lvl8pPr marL="3657509" lvl="7" indent="-349242" algn="l" rtl="0">
              <a:lnSpc>
                <a:spcPct val="115000"/>
              </a:lnSpc>
              <a:spcBef>
                <a:spcPts val="2100"/>
              </a:spcBef>
              <a:spcAft>
                <a:spcPts val="0"/>
              </a:spcAft>
              <a:buSzPts val="1900"/>
              <a:buChar char="○"/>
              <a:defRPr/>
            </a:lvl8pPr>
            <a:lvl9pPr marL="4114697" lvl="8" indent="-349242" algn="l" rtl="0">
              <a:lnSpc>
                <a:spcPct val="115000"/>
              </a:lnSpc>
              <a:spcBef>
                <a:spcPts val="2100"/>
              </a:spcBef>
              <a:spcAft>
                <a:spcPts val="2100"/>
              </a:spcAft>
              <a:buSzPts val="1900"/>
              <a:buChar char="■"/>
              <a:defRPr/>
            </a:lvl9pPr>
          </a:lstStyle>
          <a:p>
            <a:endParaRPr/>
          </a:p>
        </p:txBody>
      </p:sp>
      <p:sp>
        <p:nvSpPr>
          <p:cNvPr id="276" name="Google Shape;276;g10ac7ffd79d_2_37"/>
          <p:cNvSpPr txBox="1"/>
          <p:nvPr/>
        </p:nvSpPr>
        <p:spPr>
          <a:xfrm>
            <a:off x="11256767" y="6189534"/>
            <a:ext cx="697200" cy="476100"/>
          </a:xfrm>
          <a:prstGeom prst="rect">
            <a:avLst/>
          </a:prstGeom>
          <a:noFill/>
          <a:ln>
            <a:noFill/>
          </a:ln>
        </p:spPr>
        <p:txBody>
          <a:bodyPr spcFirstLastPara="1" wrap="square" lIns="121897" tIns="121897" rIns="121897" bIns="121897"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sp>
        <p:nvSpPr>
          <p:cNvPr id="277" name="Google Shape;277;g10ac7ffd79d_2_37"/>
          <p:cNvSpPr txBox="1">
            <a:spLocks noGrp="1"/>
          </p:cNvSpPr>
          <p:nvPr>
            <p:ph type="sldNum" idx="12"/>
          </p:nvPr>
        </p:nvSpPr>
        <p:spPr>
          <a:xfrm>
            <a:off x="11045003" y="6333133"/>
            <a:ext cx="731700" cy="33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415600" y="1084967"/>
            <a:ext cx="11360800" cy="763600"/>
          </a:xfrm>
          <a:prstGeom prst="rect">
            <a:avLst/>
          </a:prstGeom>
        </p:spPr>
        <p:txBody>
          <a:bodyPr spcFirstLastPara="1" wrap="square" lIns="121894" tIns="121894" rIns="121894" bIns="121894"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415600" y="1536633"/>
            <a:ext cx="5333200" cy="4555200"/>
          </a:xfrm>
          <a:prstGeom prst="rect">
            <a:avLst/>
          </a:prstGeom>
        </p:spPr>
        <p:txBody>
          <a:bodyPr spcFirstLastPara="1" wrap="square" lIns="121894" tIns="121894" rIns="121894" bIns="121894" anchor="t" anchorCtr="0">
            <a:noAutofit/>
          </a:bodyPr>
          <a:lstStyle>
            <a:lvl1pPr marL="609570" lvl="0" indent="-423312">
              <a:spcBef>
                <a:spcPts val="0"/>
              </a:spcBef>
              <a:spcAft>
                <a:spcPts val="0"/>
              </a:spcAft>
              <a:buSzPts val="1400"/>
              <a:buChar char="●"/>
              <a:defRPr sz="1900"/>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30" name="Google Shape;30;p6"/>
          <p:cNvSpPr txBox="1">
            <a:spLocks noGrp="1"/>
          </p:cNvSpPr>
          <p:nvPr>
            <p:ph type="body" idx="2"/>
          </p:nvPr>
        </p:nvSpPr>
        <p:spPr>
          <a:xfrm>
            <a:off x="6443200" y="1536633"/>
            <a:ext cx="5333200" cy="4555200"/>
          </a:xfrm>
          <a:prstGeom prst="rect">
            <a:avLst/>
          </a:prstGeom>
        </p:spPr>
        <p:txBody>
          <a:bodyPr spcFirstLastPara="1" wrap="square" lIns="121894" tIns="121894" rIns="121894" bIns="121894" anchor="t" anchorCtr="0">
            <a:noAutofit/>
          </a:bodyPr>
          <a:lstStyle>
            <a:lvl1pPr marL="609570" lvl="0" indent="-423312">
              <a:spcBef>
                <a:spcPts val="0"/>
              </a:spcBef>
              <a:spcAft>
                <a:spcPts val="0"/>
              </a:spcAft>
              <a:buSzPts val="1400"/>
              <a:buChar char="●"/>
              <a:defRPr sz="1900"/>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
        <p:nvSpPr>
          <p:cNvPr id="31" name="Google Shape;31;p6"/>
          <p:cNvSpPr txBox="1">
            <a:spLocks noGrp="1"/>
          </p:cNvSpPr>
          <p:nvPr>
            <p:ph type="sldNum" idx="12"/>
          </p:nvPr>
        </p:nvSpPr>
        <p:spPr>
          <a:xfrm>
            <a:off x="316344" y="6143189"/>
            <a:ext cx="731600" cy="524800"/>
          </a:xfrm>
          <a:prstGeom prst="rect">
            <a:avLst/>
          </a:prstGeom>
        </p:spPr>
        <p:txBody>
          <a:bodyPr spcFirstLastPara="1" wrap="square" lIns="121894" tIns="121894" rIns="121894" bIns="12189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3054773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14"/>
          <p:cNvSpPr/>
          <p:nvPr/>
        </p:nvSpPr>
        <p:spPr>
          <a:xfrm>
            <a:off x="0" y="32"/>
            <a:ext cx="12192000" cy="6325255"/>
          </a:xfrm>
          <a:prstGeom prst="rect">
            <a:avLst/>
          </a:prstGeom>
          <a:gradFill>
            <a:gsLst>
              <a:gs pos="0">
                <a:srgbClr val="A64995"/>
              </a:gs>
              <a:gs pos="100000">
                <a:srgbClr val="F19320"/>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 name="Google Shape;17;p14"/>
          <p:cNvSpPr txBox="1">
            <a:spLocks noGrp="1"/>
          </p:cNvSpPr>
          <p:nvPr>
            <p:ph type="title"/>
          </p:nvPr>
        </p:nvSpPr>
        <p:spPr>
          <a:xfrm>
            <a:off x="454061" y="2574581"/>
            <a:ext cx="5299627" cy="731326"/>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lt1"/>
              </a:buClr>
              <a:buSzPts val="5000"/>
              <a:buFont typeface="Open Sans"/>
              <a:buNone/>
              <a:defRPr sz="5000" b="1">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4"/>
          <p:cNvSpPr/>
          <p:nvPr/>
        </p:nvSpPr>
        <p:spPr>
          <a:xfrm>
            <a:off x="8584894" y="754875"/>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9" name="Google Shape;19;p14"/>
          <p:cNvPicPr preferRelativeResize="0"/>
          <p:nvPr/>
        </p:nvPicPr>
        <p:blipFill rotWithShape="1">
          <a:blip r:embed="rId2">
            <a:alphaModFix/>
          </a:blip>
          <a:srcRect/>
          <a:stretch/>
        </p:blipFill>
        <p:spPr>
          <a:xfrm>
            <a:off x="8683637" y="877303"/>
            <a:ext cx="1392291" cy="1344894"/>
          </a:xfrm>
          <a:prstGeom prst="rect">
            <a:avLst/>
          </a:prstGeom>
          <a:noFill/>
          <a:ln>
            <a:noFill/>
          </a:ln>
        </p:spPr>
      </p:pic>
      <p:sp>
        <p:nvSpPr>
          <p:cNvPr id="20" name="Google Shape;20;p14"/>
          <p:cNvSpPr/>
          <p:nvPr/>
        </p:nvSpPr>
        <p:spPr>
          <a:xfrm>
            <a:off x="7677529" y="3891971"/>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14"/>
          <p:cNvSpPr/>
          <p:nvPr/>
        </p:nvSpPr>
        <p:spPr>
          <a:xfrm>
            <a:off x="9492261" y="3891971"/>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 name="Google Shape;22;p14"/>
          <p:cNvSpPr/>
          <p:nvPr/>
        </p:nvSpPr>
        <p:spPr>
          <a:xfrm>
            <a:off x="7100752" y="2119442"/>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Google Shape;23;p14"/>
          <p:cNvSpPr/>
          <p:nvPr/>
        </p:nvSpPr>
        <p:spPr>
          <a:xfrm>
            <a:off x="10069035" y="2119442"/>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24" name="Google Shape;24;p14"/>
          <p:cNvPicPr preferRelativeResize="0"/>
          <p:nvPr/>
        </p:nvPicPr>
        <p:blipFill rotWithShape="1">
          <a:blip r:embed="rId3">
            <a:alphaModFix/>
          </a:blip>
          <a:srcRect/>
          <a:stretch/>
        </p:blipFill>
        <p:spPr>
          <a:xfrm>
            <a:off x="7129898" y="2248045"/>
            <a:ext cx="1531521" cy="1479384"/>
          </a:xfrm>
          <a:prstGeom prst="rect">
            <a:avLst/>
          </a:prstGeom>
          <a:noFill/>
          <a:ln>
            <a:noFill/>
          </a:ln>
        </p:spPr>
      </p:pic>
      <p:pic>
        <p:nvPicPr>
          <p:cNvPr id="25" name="Google Shape;25;p14"/>
          <p:cNvPicPr preferRelativeResize="0"/>
          <p:nvPr/>
        </p:nvPicPr>
        <p:blipFill rotWithShape="1">
          <a:blip r:embed="rId4">
            <a:alphaModFix/>
          </a:blip>
          <a:srcRect/>
          <a:stretch/>
        </p:blipFill>
        <p:spPr>
          <a:xfrm>
            <a:off x="7707686" y="3952347"/>
            <a:ext cx="1531521" cy="1479384"/>
          </a:xfrm>
          <a:prstGeom prst="rect">
            <a:avLst/>
          </a:prstGeom>
          <a:noFill/>
          <a:ln>
            <a:noFill/>
          </a:ln>
        </p:spPr>
      </p:pic>
      <p:pic>
        <p:nvPicPr>
          <p:cNvPr id="26" name="Google Shape;26;p14"/>
          <p:cNvPicPr preferRelativeResize="0"/>
          <p:nvPr/>
        </p:nvPicPr>
        <p:blipFill rotWithShape="1">
          <a:blip r:embed="rId5">
            <a:alphaModFix/>
          </a:blip>
          <a:srcRect/>
          <a:stretch/>
        </p:blipFill>
        <p:spPr>
          <a:xfrm>
            <a:off x="9458302" y="3845048"/>
            <a:ext cx="1684673" cy="1627322"/>
          </a:xfrm>
          <a:prstGeom prst="rect">
            <a:avLst/>
          </a:prstGeom>
          <a:noFill/>
          <a:ln>
            <a:noFill/>
          </a:ln>
        </p:spPr>
      </p:pic>
      <p:pic>
        <p:nvPicPr>
          <p:cNvPr id="27" name="Google Shape;27;p14"/>
          <p:cNvPicPr preferRelativeResize="0"/>
          <p:nvPr/>
        </p:nvPicPr>
        <p:blipFill rotWithShape="1">
          <a:blip r:embed="rId6">
            <a:alphaModFix/>
          </a:blip>
          <a:srcRect/>
          <a:stretch/>
        </p:blipFill>
        <p:spPr>
          <a:xfrm>
            <a:off x="10041173" y="2220435"/>
            <a:ext cx="1265720" cy="1222632"/>
          </a:xfrm>
          <a:prstGeom prst="rect">
            <a:avLst/>
          </a:prstGeom>
          <a:noFill/>
          <a:ln>
            <a:noFill/>
          </a:ln>
        </p:spPr>
      </p:pic>
      <p:pic>
        <p:nvPicPr>
          <p:cNvPr id="28" name="Google Shape;28;p14"/>
          <p:cNvPicPr preferRelativeResize="0"/>
          <p:nvPr/>
        </p:nvPicPr>
        <p:blipFill rotWithShape="1">
          <a:blip r:embed="rId7">
            <a:alphaModFix/>
          </a:blip>
          <a:srcRect/>
          <a:stretch/>
        </p:blipFill>
        <p:spPr>
          <a:xfrm>
            <a:off x="416756" y="502200"/>
            <a:ext cx="1905000" cy="1570182"/>
          </a:xfrm>
          <a:prstGeom prst="rect">
            <a:avLst/>
          </a:prstGeom>
          <a:noFill/>
          <a:ln>
            <a:noFill/>
          </a:ln>
        </p:spPr>
      </p:pic>
      <p:sp>
        <p:nvSpPr>
          <p:cNvPr id="29" name="Google Shape;29;p14"/>
          <p:cNvSpPr txBox="1"/>
          <p:nvPr/>
        </p:nvSpPr>
        <p:spPr>
          <a:xfrm>
            <a:off x="454059" y="6464988"/>
            <a:ext cx="3057888" cy="276959"/>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HTTPS://WWW.ACPS.K12.VA.US/2025</a:t>
            </a:r>
            <a:endParaRPr sz="1200" b="1">
              <a:solidFill>
                <a:srgbClr val="F19320"/>
              </a:solidFill>
              <a:latin typeface="Open Sans"/>
              <a:ea typeface="Open Sans"/>
              <a:cs typeface="Open Sans"/>
              <a:sym typeface="Open Sans"/>
            </a:endParaRPr>
          </a:p>
        </p:txBody>
      </p:sp>
      <p:sp>
        <p:nvSpPr>
          <p:cNvPr id="30" name="Google Shape;30;p14"/>
          <p:cNvSpPr txBox="1"/>
          <p:nvPr/>
        </p:nvSpPr>
        <p:spPr>
          <a:xfrm>
            <a:off x="8585206" y="6464988"/>
            <a:ext cx="3317575" cy="276959"/>
          </a:xfrm>
          <a:prstGeom prst="rect">
            <a:avLst/>
          </a:prstGeom>
          <a:noFill/>
          <a:ln>
            <a:noFill/>
          </a:ln>
        </p:spPr>
        <p:txBody>
          <a:bodyPr spcFirstLastPara="1" wrap="square" lIns="0" tIns="45700" rIns="91425" bIns="45700" anchor="t" anchorCtr="0">
            <a:spAutoFit/>
          </a:bodyPr>
          <a:lstStyle/>
          <a:p>
            <a:pPr algn="r"/>
            <a:r>
              <a:rPr lang="en-US" sz="1200" b="1">
                <a:solidFill>
                  <a:srgbClr val="A64995"/>
                </a:solidFill>
                <a:latin typeface="Open Sans"/>
                <a:ea typeface="Open Sans"/>
                <a:cs typeface="Open Sans"/>
                <a:sym typeface="Open Sans"/>
              </a:rPr>
              <a:t>2025 STRATEGIC PLAN: EQUITY FOR ALL</a:t>
            </a:r>
            <a:endParaRPr sz="1200" b="1">
              <a:solidFill>
                <a:srgbClr val="F19320"/>
              </a:solidFill>
              <a:latin typeface="Open Sans"/>
              <a:ea typeface="Open Sans"/>
              <a:cs typeface="Open Sans"/>
              <a:sym typeface="Open Sans"/>
            </a:endParaRPr>
          </a:p>
        </p:txBody>
      </p:sp>
      <p:sp>
        <p:nvSpPr>
          <p:cNvPr id="31" name="Google Shape;31;p14"/>
          <p:cNvSpPr txBox="1">
            <a:spLocks noGrp="1"/>
          </p:cNvSpPr>
          <p:nvPr>
            <p:ph type="body" idx="1"/>
          </p:nvPr>
        </p:nvSpPr>
        <p:spPr>
          <a:xfrm>
            <a:off x="454025" y="4118521"/>
            <a:ext cx="5299075" cy="1136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41281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32"/>
        <p:cNvGrpSpPr/>
        <p:nvPr/>
      </p:nvGrpSpPr>
      <p:grpSpPr>
        <a:xfrm>
          <a:off x="0" y="0"/>
          <a:ext cx="0" cy="0"/>
          <a:chOff x="0" y="0"/>
          <a:chExt cx="0" cy="0"/>
        </a:xfrm>
      </p:grpSpPr>
      <p:sp>
        <p:nvSpPr>
          <p:cNvPr id="33" name="Google Shape;33;p15"/>
          <p:cNvSpPr/>
          <p:nvPr/>
        </p:nvSpPr>
        <p:spPr>
          <a:xfrm>
            <a:off x="1" y="32"/>
            <a:ext cx="8274800" cy="751559"/>
          </a:xfrm>
          <a:prstGeom prst="rect">
            <a:avLst/>
          </a:prstGeom>
          <a:gradFill>
            <a:gsLst>
              <a:gs pos="0">
                <a:srgbClr val="A64995"/>
              </a:gs>
              <a:gs pos="100000">
                <a:srgbClr val="F19320"/>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 name="Google Shape;34;p15"/>
          <p:cNvSpPr/>
          <p:nvPr/>
        </p:nvSpPr>
        <p:spPr>
          <a:xfrm>
            <a:off x="11440462" y="-113"/>
            <a:ext cx="751559" cy="751559"/>
          </a:xfrm>
          <a:prstGeom prst="rect">
            <a:avLst/>
          </a:prstGeom>
          <a:solidFill>
            <a:srgbClr val="F19320"/>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 name="Google Shape;35;p15"/>
          <p:cNvSpPr/>
          <p:nvPr/>
        </p:nvSpPr>
        <p:spPr>
          <a:xfrm>
            <a:off x="10657933" y="-113"/>
            <a:ext cx="751559" cy="751559"/>
          </a:xfrm>
          <a:prstGeom prst="rect">
            <a:avLst/>
          </a:prstGeom>
          <a:solidFill>
            <a:srgbClr val="A6499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 name="Google Shape;36;p15"/>
          <p:cNvSpPr txBox="1">
            <a:spLocks noGrp="1"/>
          </p:cNvSpPr>
          <p:nvPr>
            <p:ph type="title"/>
          </p:nvPr>
        </p:nvSpPr>
        <p:spPr>
          <a:xfrm>
            <a:off x="454079" y="1356205"/>
            <a:ext cx="8965687" cy="718658"/>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5"/>
          <p:cNvSpPr txBox="1">
            <a:spLocks noGrp="1"/>
          </p:cNvSpPr>
          <p:nvPr>
            <p:ph type="body" idx="1"/>
          </p:nvPr>
        </p:nvSpPr>
        <p:spPr>
          <a:xfrm>
            <a:off x="454079" y="2513253"/>
            <a:ext cx="8965687" cy="1851533"/>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400" lvl="1" indent="-228600"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600" lvl="2" indent="-228600"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800" lvl="3"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6000" lvl="4"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5"/>
          <p:cNvSpPr txBox="1">
            <a:spLocks noGrp="1"/>
          </p:cNvSpPr>
          <p:nvPr>
            <p:ph type="sldNum" idx="12"/>
          </p:nvPr>
        </p:nvSpPr>
        <p:spPr>
          <a:xfrm>
            <a:off x="10189497" y="6450936"/>
            <a:ext cx="1548465" cy="27699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a:pPr/>
              <a:t>‹#›</a:t>
            </a:fld>
            <a:endParaRPr/>
          </a:p>
        </p:txBody>
      </p:sp>
      <p:cxnSp>
        <p:nvCxnSpPr>
          <p:cNvPr id="39" name="Google Shape;39;p15"/>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40" name="Google Shape;40;p15"/>
          <p:cNvSpPr/>
          <p:nvPr/>
        </p:nvSpPr>
        <p:spPr>
          <a:xfrm>
            <a:off x="9875402" y="-113"/>
            <a:ext cx="751559" cy="751559"/>
          </a:xfrm>
          <a:prstGeom prst="rect">
            <a:avLst/>
          </a:prstGeom>
          <a:solidFill>
            <a:srgbClr val="6EA84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15"/>
          <p:cNvSpPr/>
          <p:nvPr/>
        </p:nvSpPr>
        <p:spPr>
          <a:xfrm>
            <a:off x="9092870" y="-113"/>
            <a:ext cx="751559" cy="751559"/>
          </a:xfrm>
          <a:prstGeom prst="rect">
            <a:avLst/>
          </a:prstGeom>
          <a:solidFill>
            <a:srgbClr val="0295C7"/>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 name="Google Shape;42;p15"/>
          <p:cNvSpPr/>
          <p:nvPr/>
        </p:nvSpPr>
        <p:spPr>
          <a:xfrm>
            <a:off x="8310339" y="32"/>
            <a:ext cx="751559" cy="751559"/>
          </a:xfrm>
          <a:prstGeom prst="rect">
            <a:avLst/>
          </a:prstGeom>
          <a:solidFill>
            <a:srgbClr val="263A8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43" name="Google Shape;43;p15"/>
          <p:cNvPicPr preferRelativeResize="0"/>
          <p:nvPr/>
        </p:nvPicPr>
        <p:blipFill rotWithShape="1">
          <a:blip r:embed="rId2">
            <a:alphaModFix/>
          </a:blip>
          <a:srcRect/>
          <a:stretch/>
        </p:blipFill>
        <p:spPr>
          <a:xfrm>
            <a:off x="11433209" y="65796"/>
            <a:ext cx="649515" cy="627405"/>
          </a:xfrm>
          <a:prstGeom prst="rect">
            <a:avLst/>
          </a:prstGeom>
          <a:noFill/>
          <a:ln>
            <a:noFill/>
          </a:ln>
        </p:spPr>
      </p:pic>
      <p:sp>
        <p:nvSpPr>
          <p:cNvPr id="44" name="Google Shape;44;p15"/>
          <p:cNvSpPr txBox="1"/>
          <p:nvPr/>
        </p:nvSpPr>
        <p:spPr>
          <a:xfrm>
            <a:off x="454059" y="214217"/>
            <a:ext cx="5040804" cy="646290"/>
          </a:xfrm>
          <a:prstGeom prst="rect">
            <a:avLst/>
          </a:prstGeom>
          <a:noFill/>
          <a:ln>
            <a:noFill/>
          </a:ln>
        </p:spPr>
        <p:txBody>
          <a:bodyPr spcFirstLastPara="1" wrap="square" lIns="0" tIns="45700" rIns="91425" bIns="45700" anchor="t" anchorCtr="0">
            <a:spAutoFit/>
          </a:bodyPr>
          <a:lstStyle/>
          <a:p>
            <a:r>
              <a:rPr lang="en-US" sz="1800" b="1">
                <a:solidFill>
                  <a:srgbClr val="FFFFFF"/>
                </a:solidFill>
                <a:latin typeface="Open Sans"/>
                <a:ea typeface="Open Sans"/>
                <a:cs typeface="Open Sans"/>
                <a:sym typeface="Open Sans"/>
              </a:rPr>
              <a:t>2020-2025 STRATEGIC PLAN: EQUITY FOR ALL</a:t>
            </a:r>
            <a:endParaRPr sz="1400"/>
          </a:p>
        </p:txBody>
      </p:sp>
      <p:sp>
        <p:nvSpPr>
          <p:cNvPr id="45" name="Google Shape;45;p15"/>
          <p:cNvSpPr txBox="1"/>
          <p:nvPr/>
        </p:nvSpPr>
        <p:spPr>
          <a:xfrm>
            <a:off x="454061" y="6450920"/>
            <a:ext cx="3049875" cy="276959"/>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ALEXANDRIA CITY PUBLIC SCHOOLS </a:t>
            </a:r>
            <a:endParaRPr sz="1200" b="1">
              <a:solidFill>
                <a:srgbClr val="F19320"/>
              </a:solidFill>
              <a:latin typeface="Open Sans"/>
              <a:ea typeface="Open Sans"/>
              <a:cs typeface="Open Sans"/>
              <a:sym typeface="Open Sans"/>
            </a:endParaRPr>
          </a:p>
        </p:txBody>
      </p:sp>
      <p:pic>
        <p:nvPicPr>
          <p:cNvPr id="46" name="Google Shape;46;p15"/>
          <p:cNvPicPr preferRelativeResize="0"/>
          <p:nvPr/>
        </p:nvPicPr>
        <p:blipFill rotWithShape="1">
          <a:blip r:embed="rId3">
            <a:alphaModFix/>
          </a:blip>
          <a:srcRect/>
          <a:stretch/>
        </p:blipFill>
        <p:spPr>
          <a:xfrm>
            <a:off x="8298537" y="-113"/>
            <a:ext cx="785915" cy="759159"/>
          </a:xfrm>
          <a:prstGeom prst="rect">
            <a:avLst/>
          </a:prstGeom>
          <a:noFill/>
          <a:ln>
            <a:noFill/>
          </a:ln>
        </p:spPr>
      </p:pic>
      <p:pic>
        <p:nvPicPr>
          <p:cNvPr id="47" name="Google Shape;47;p15"/>
          <p:cNvPicPr preferRelativeResize="0"/>
          <p:nvPr/>
        </p:nvPicPr>
        <p:blipFill rotWithShape="1">
          <a:blip r:embed="rId4">
            <a:alphaModFix/>
          </a:blip>
          <a:srcRect/>
          <a:stretch/>
        </p:blipFill>
        <p:spPr>
          <a:xfrm>
            <a:off x="9126621" y="34426"/>
            <a:ext cx="714467" cy="690145"/>
          </a:xfrm>
          <a:prstGeom prst="rect">
            <a:avLst/>
          </a:prstGeom>
          <a:noFill/>
          <a:ln>
            <a:noFill/>
          </a:ln>
        </p:spPr>
      </p:pic>
      <p:pic>
        <p:nvPicPr>
          <p:cNvPr id="48" name="Google Shape;48;p15"/>
          <p:cNvPicPr preferRelativeResize="0"/>
          <p:nvPr/>
        </p:nvPicPr>
        <p:blipFill rotWithShape="1">
          <a:blip r:embed="rId5">
            <a:alphaModFix/>
          </a:blip>
          <a:srcRect/>
          <a:stretch/>
        </p:blipFill>
        <p:spPr>
          <a:xfrm>
            <a:off x="9919709" y="34393"/>
            <a:ext cx="714467" cy="690146"/>
          </a:xfrm>
          <a:prstGeom prst="rect">
            <a:avLst/>
          </a:prstGeom>
          <a:noFill/>
          <a:ln>
            <a:noFill/>
          </a:ln>
        </p:spPr>
      </p:pic>
      <p:pic>
        <p:nvPicPr>
          <p:cNvPr id="49" name="Google Shape;49;p15"/>
          <p:cNvPicPr preferRelativeResize="0"/>
          <p:nvPr/>
        </p:nvPicPr>
        <p:blipFill rotWithShape="1">
          <a:blip r:embed="rId6">
            <a:alphaModFix/>
          </a:blip>
          <a:srcRect/>
          <a:stretch/>
        </p:blipFill>
        <p:spPr>
          <a:xfrm>
            <a:off x="10660677" y="18660"/>
            <a:ext cx="714467" cy="690145"/>
          </a:xfrm>
          <a:prstGeom prst="rect">
            <a:avLst/>
          </a:prstGeom>
          <a:noFill/>
          <a:ln>
            <a:noFill/>
          </a:ln>
        </p:spPr>
      </p:pic>
    </p:spTree>
    <p:extLst>
      <p:ext uri="{BB962C8B-B14F-4D97-AF65-F5344CB8AC3E}">
        <p14:creationId xmlns:p14="http://schemas.microsoft.com/office/powerpoint/2010/main" val="357668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62"/>
        <p:cNvGrpSpPr/>
        <p:nvPr/>
      </p:nvGrpSpPr>
      <p:grpSpPr>
        <a:xfrm>
          <a:off x="0" y="0"/>
          <a:ext cx="0" cy="0"/>
          <a:chOff x="0" y="0"/>
          <a:chExt cx="0" cy="0"/>
        </a:xfrm>
      </p:grpSpPr>
      <p:sp>
        <p:nvSpPr>
          <p:cNvPr id="63" name="Google Shape;63;p17"/>
          <p:cNvSpPr/>
          <p:nvPr/>
        </p:nvSpPr>
        <p:spPr>
          <a:xfrm>
            <a:off x="-28755" y="32"/>
            <a:ext cx="12220755" cy="6325255"/>
          </a:xfrm>
          <a:prstGeom prst="rect">
            <a:avLst/>
          </a:prstGeom>
          <a:solidFill>
            <a:srgbClr val="6EA84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4" name="Google Shape;64;p17"/>
          <p:cNvSpPr txBox="1">
            <a:spLocks noGrp="1"/>
          </p:cNvSpPr>
          <p:nvPr>
            <p:ph type="title"/>
          </p:nvPr>
        </p:nvSpPr>
        <p:spPr>
          <a:xfrm>
            <a:off x="454061" y="2574581"/>
            <a:ext cx="5299627" cy="731326"/>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lt1"/>
              </a:buClr>
              <a:buSzPts val="5000"/>
              <a:buFont typeface="Open Sans"/>
              <a:buNone/>
              <a:defRPr sz="5000" b="1">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5" name="Google Shape;65;p17"/>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66" name="Google Shape;66;p17"/>
          <p:cNvSpPr txBox="1">
            <a:spLocks noGrp="1"/>
          </p:cNvSpPr>
          <p:nvPr>
            <p:ph type="sldNum" idx="12"/>
          </p:nvPr>
        </p:nvSpPr>
        <p:spPr>
          <a:xfrm>
            <a:off x="10189497" y="6450936"/>
            <a:ext cx="1548465" cy="27699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a:pPr/>
              <a:t>‹#›</a:t>
            </a:fld>
            <a:endParaRPr/>
          </a:p>
        </p:txBody>
      </p:sp>
      <p:sp>
        <p:nvSpPr>
          <p:cNvPr id="67" name="Google Shape;67;p17"/>
          <p:cNvSpPr/>
          <p:nvPr/>
        </p:nvSpPr>
        <p:spPr>
          <a:xfrm>
            <a:off x="6478104" y="667898"/>
            <a:ext cx="4989521" cy="4989521"/>
          </a:xfrm>
          <a:prstGeom prst="ellipse">
            <a:avLst/>
          </a:prstGeom>
          <a:noFill/>
          <a:ln w="730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68" name="Google Shape;68;p17"/>
          <p:cNvPicPr preferRelativeResize="0"/>
          <p:nvPr/>
        </p:nvPicPr>
        <p:blipFill rotWithShape="1">
          <a:blip r:embed="rId2">
            <a:alphaModFix/>
          </a:blip>
          <a:srcRect/>
          <a:stretch/>
        </p:blipFill>
        <p:spPr>
          <a:xfrm>
            <a:off x="6986657" y="1200613"/>
            <a:ext cx="3972371" cy="3837140"/>
          </a:xfrm>
          <a:prstGeom prst="rect">
            <a:avLst/>
          </a:prstGeom>
          <a:noFill/>
          <a:ln>
            <a:noFill/>
          </a:ln>
        </p:spPr>
      </p:pic>
      <p:sp>
        <p:nvSpPr>
          <p:cNvPr id="69" name="Google Shape;69;p17"/>
          <p:cNvSpPr txBox="1"/>
          <p:nvPr/>
        </p:nvSpPr>
        <p:spPr>
          <a:xfrm>
            <a:off x="454059" y="6464988"/>
            <a:ext cx="2950488" cy="276959"/>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pic>
        <p:nvPicPr>
          <p:cNvPr id="70" name="Google Shape;70;p17"/>
          <p:cNvPicPr preferRelativeResize="0"/>
          <p:nvPr/>
        </p:nvPicPr>
        <p:blipFill rotWithShape="1">
          <a:blip r:embed="rId3">
            <a:alphaModFix/>
          </a:blip>
          <a:srcRect/>
          <a:stretch/>
        </p:blipFill>
        <p:spPr>
          <a:xfrm>
            <a:off x="10963729" y="309433"/>
            <a:ext cx="977567" cy="805751"/>
          </a:xfrm>
          <a:prstGeom prst="rect">
            <a:avLst/>
          </a:prstGeom>
          <a:noFill/>
          <a:ln>
            <a:noFill/>
          </a:ln>
        </p:spPr>
      </p:pic>
      <p:sp>
        <p:nvSpPr>
          <p:cNvPr id="71" name="Google Shape;71;p17"/>
          <p:cNvSpPr txBox="1"/>
          <p:nvPr/>
        </p:nvSpPr>
        <p:spPr>
          <a:xfrm>
            <a:off x="454081" y="1149641"/>
            <a:ext cx="4624023" cy="707846"/>
          </a:xfrm>
          <a:prstGeom prst="rect">
            <a:avLst/>
          </a:prstGeom>
          <a:noFill/>
          <a:ln>
            <a:noFill/>
          </a:ln>
        </p:spPr>
        <p:txBody>
          <a:bodyPr spcFirstLastPara="1" wrap="square" lIns="0" tIns="45700" rIns="91425" bIns="45700" anchor="t" anchorCtr="0">
            <a:spAutoFit/>
          </a:bodyPr>
          <a:lstStyle/>
          <a:p>
            <a:r>
              <a:rPr lang="en-US" sz="2000" b="1">
                <a:solidFill>
                  <a:srgbClr val="FFFFFF"/>
                </a:solidFill>
                <a:latin typeface="Open Sans"/>
                <a:ea typeface="Open Sans"/>
                <a:cs typeface="Open Sans"/>
                <a:sym typeface="Open Sans"/>
              </a:rPr>
              <a:t>2020-2025 Strategic Plan: Equity for All</a:t>
            </a:r>
            <a:endParaRPr sz="1400"/>
          </a:p>
        </p:txBody>
      </p:sp>
      <p:cxnSp>
        <p:nvCxnSpPr>
          <p:cNvPr id="72" name="Google Shape;72;p17"/>
          <p:cNvCxnSpPr/>
          <p:nvPr/>
        </p:nvCxnSpPr>
        <p:spPr>
          <a:xfrm>
            <a:off x="454078" y="1688122"/>
            <a:ext cx="4392263" cy="0"/>
          </a:xfrm>
          <a:prstGeom prst="straightConnector1">
            <a:avLst/>
          </a:prstGeom>
          <a:noFill/>
          <a:ln w="9525" cap="flat" cmpd="sng">
            <a:solidFill>
              <a:schemeClr val="lt1"/>
            </a:solidFill>
            <a:prstDash val="solid"/>
            <a:miter lim="800000"/>
            <a:headEnd type="none" w="sm" len="sm"/>
            <a:tailEnd type="none" w="sm" len="sm"/>
          </a:ln>
        </p:spPr>
      </p:cxnSp>
      <p:sp>
        <p:nvSpPr>
          <p:cNvPr id="73" name="Google Shape;73;p17"/>
          <p:cNvSpPr txBox="1">
            <a:spLocks noGrp="1"/>
          </p:cNvSpPr>
          <p:nvPr>
            <p:ph type="body" idx="1"/>
          </p:nvPr>
        </p:nvSpPr>
        <p:spPr>
          <a:xfrm>
            <a:off x="454025" y="3648075"/>
            <a:ext cx="5299075" cy="1136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19629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92"/>
        <p:cNvGrpSpPr/>
        <p:nvPr/>
      </p:nvGrpSpPr>
      <p:grpSpPr>
        <a:xfrm>
          <a:off x="0" y="0"/>
          <a:ext cx="0" cy="0"/>
          <a:chOff x="0" y="0"/>
          <a:chExt cx="0" cy="0"/>
        </a:xfrm>
      </p:grpSpPr>
      <p:sp>
        <p:nvSpPr>
          <p:cNvPr id="93" name="Google Shape;93;p20"/>
          <p:cNvSpPr/>
          <p:nvPr/>
        </p:nvSpPr>
        <p:spPr>
          <a:xfrm>
            <a:off x="1" y="32"/>
            <a:ext cx="6060523" cy="751559"/>
          </a:xfrm>
          <a:prstGeom prst="rect">
            <a:avLst/>
          </a:prstGeom>
          <a:gradFill>
            <a:gsLst>
              <a:gs pos="0">
                <a:srgbClr val="A64995"/>
              </a:gs>
              <a:gs pos="100000">
                <a:srgbClr val="F19320"/>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20"/>
          <p:cNvSpPr/>
          <p:nvPr/>
        </p:nvSpPr>
        <p:spPr>
          <a:xfrm>
            <a:off x="6864443" y="32"/>
            <a:ext cx="2989545" cy="751559"/>
          </a:xfrm>
          <a:prstGeom prst="rect">
            <a:avLst/>
          </a:prstGeom>
          <a:solidFill>
            <a:srgbClr val="0295C7"/>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20"/>
          <p:cNvSpPr/>
          <p:nvPr/>
        </p:nvSpPr>
        <p:spPr>
          <a:xfrm>
            <a:off x="11440462"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6" name="Google Shape;96;p20"/>
          <p:cNvSpPr txBox="1">
            <a:spLocks noGrp="1"/>
          </p:cNvSpPr>
          <p:nvPr>
            <p:ph type="title"/>
          </p:nvPr>
        </p:nvSpPr>
        <p:spPr>
          <a:xfrm>
            <a:off x="454079" y="1356205"/>
            <a:ext cx="8965687" cy="718658"/>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0"/>
          <p:cNvSpPr txBox="1">
            <a:spLocks noGrp="1"/>
          </p:cNvSpPr>
          <p:nvPr>
            <p:ph type="body" idx="1"/>
          </p:nvPr>
        </p:nvSpPr>
        <p:spPr>
          <a:xfrm>
            <a:off x="454079" y="2513253"/>
            <a:ext cx="8965687" cy="1851533"/>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400" lvl="1" indent="-228600"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600" lvl="2" indent="-228600"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800" lvl="3"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6000" lvl="4"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0"/>
          <p:cNvSpPr txBox="1">
            <a:spLocks noGrp="1"/>
          </p:cNvSpPr>
          <p:nvPr>
            <p:ph type="sldNum" idx="12"/>
          </p:nvPr>
        </p:nvSpPr>
        <p:spPr>
          <a:xfrm>
            <a:off x="10189497" y="6450936"/>
            <a:ext cx="1548465" cy="27699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a:pPr/>
              <a:t>‹#›</a:t>
            </a:fld>
            <a:endParaRPr/>
          </a:p>
        </p:txBody>
      </p:sp>
      <p:cxnSp>
        <p:nvCxnSpPr>
          <p:cNvPr id="99" name="Google Shape;99;p20"/>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100" name="Google Shape;100;p20"/>
          <p:cNvSpPr/>
          <p:nvPr/>
        </p:nvSpPr>
        <p:spPr>
          <a:xfrm>
            <a:off x="10661122"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0"/>
          <p:cNvSpPr/>
          <p:nvPr/>
        </p:nvSpPr>
        <p:spPr>
          <a:xfrm>
            <a:off x="9881779"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2" name="Google Shape;102;p20"/>
          <p:cNvSpPr/>
          <p:nvPr/>
        </p:nvSpPr>
        <p:spPr>
          <a:xfrm>
            <a:off x="6085110"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03" name="Google Shape;103;p20"/>
          <p:cNvPicPr preferRelativeResize="0"/>
          <p:nvPr/>
        </p:nvPicPr>
        <p:blipFill rotWithShape="1">
          <a:blip r:embed="rId2">
            <a:alphaModFix/>
          </a:blip>
          <a:srcRect/>
          <a:stretch/>
        </p:blipFill>
        <p:spPr>
          <a:xfrm>
            <a:off x="6079713" y="-113"/>
            <a:ext cx="785915" cy="759159"/>
          </a:xfrm>
          <a:prstGeom prst="rect">
            <a:avLst/>
          </a:prstGeom>
          <a:noFill/>
          <a:ln>
            <a:noFill/>
          </a:ln>
        </p:spPr>
      </p:pic>
      <p:sp>
        <p:nvSpPr>
          <p:cNvPr id="104" name="Google Shape;104;p20"/>
          <p:cNvSpPr txBox="1"/>
          <p:nvPr/>
        </p:nvSpPr>
        <p:spPr>
          <a:xfrm>
            <a:off x="7576616" y="202663"/>
            <a:ext cx="5161869" cy="400110"/>
          </a:xfrm>
          <a:prstGeom prst="rect">
            <a:avLst/>
          </a:prstGeom>
          <a:noFill/>
          <a:ln>
            <a:noFill/>
          </a:ln>
        </p:spPr>
        <p:txBody>
          <a:bodyPr spcFirstLastPara="1" wrap="square" lIns="91425" tIns="45700" rIns="91425" bIns="45700" anchor="t" anchorCtr="0">
            <a:spAutoFit/>
          </a:bodyPr>
          <a:lstStyle/>
          <a:p>
            <a:r>
              <a:rPr lang="en-US" sz="2000" b="1">
                <a:solidFill>
                  <a:srgbClr val="FFFFFF"/>
                </a:solidFill>
                <a:latin typeface="Open Sans"/>
                <a:ea typeface="Open Sans"/>
                <a:cs typeface="Open Sans"/>
                <a:sym typeface="Open Sans"/>
              </a:rPr>
              <a:t>EQUITY-FOCUSED</a:t>
            </a:r>
            <a:endParaRPr sz="1400"/>
          </a:p>
        </p:txBody>
      </p:sp>
      <p:pic>
        <p:nvPicPr>
          <p:cNvPr id="105" name="Google Shape;105;p20"/>
          <p:cNvPicPr preferRelativeResize="0"/>
          <p:nvPr/>
        </p:nvPicPr>
        <p:blipFill rotWithShape="1">
          <a:blip r:embed="rId3">
            <a:alphaModFix/>
          </a:blip>
          <a:srcRect/>
          <a:stretch/>
        </p:blipFill>
        <p:spPr>
          <a:xfrm>
            <a:off x="6907797" y="34426"/>
            <a:ext cx="714467" cy="690145"/>
          </a:xfrm>
          <a:prstGeom prst="rect">
            <a:avLst/>
          </a:prstGeom>
          <a:noFill/>
          <a:ln>
            <a:noFill/>
          </a:ln>
        </p:spPr>
      </p:pic>
      <p:pic>
        <p:nvPicPr>
          <p:cNvPr id="106" name="Google Shape;106;p20"/>
          <p:cNvPicPr preferRelativeResize="0"/>
          <p:nvPr/>
        </p:nvPicPr>
        <p:blipFill rotWithShape="1">
          <a:blip r:embed="rId4">
            <a:alphaModFix/>
          </a:blip>
          <a:srcRect/>
          <a:stretch/>
        </p:blipFill>
        <p:spPr>
          <a:xfrm>
            <a:off x="11431853" y="65796"/>
            <a:ext cx="649515" cy="627405"/>
          </a:xfrm>
          <a:prstGeom prst="rect">
            <a:avLst/>
          </a:prstGeom>
          <a:noFill/>
          <a:ln>
            <a:noFill/>
          </a:ln>
        </p:spPr>
      </p:pic>
      <p:pic>
        <p:nvPicPr>
          <p:cNvPr id="107" name="Google Shape;107;p20"/>
          <p:cNvPicPr preferRelativeResize="0"/>
          <p:nvPr/>
        </p:nvPicPr>
        <p:blipFill rotWithShape="1">
          <a:blip r:embed="rId5">
            <a:alphaModFix/>
          </a:blip>
          <a:srcRect/>
          <a:stretch/>
        </p:blipFill>
        <p:spPr>
          <a:xfrm>
            <a:off x="9911781" y="34393"/>
            <a:ext cx="714467" cy="690146"/>
          </a:xfrm>
          <a:prstGeom prst="rect">
            <a:avLst/>
          </a:prstGeom>
          <a:noFill/>
          <a:ln>
            <a:noFill/>
          </a:ln>
        </p:spPr>
      </p:pic>
      <p:pic>
        <p:nvPicPr>
          <p:cNvPr id="108" name="Google Shape;108;p20"/>
          <p:cNvPicPr preferRelativeResize="0"/>
          <p:nvPr/>
        </p:nvPicPr>
        <p:blipFill rotWithShape="1">
          <a:blip r:embed="rId6">
            <a:alphaModFix/>
          </a:blip>
          <a:srcRect/>
          <a:stretch/>
        </p:blipFill>
        <p:spPr>
          <a:xfrm>
            <a:off x="10732253" y="34426"/>
            <a:ext cx="714467" cy="690145"/>
          </a:xfrm>
          <a:prstGeom prst="rect">
            <a:avLst/>
          </a:prstGeom>
          <a:noFill/>
          <a:ln>
            <a:noFill/>
          </a:ln>
        </p:spPr>
      </p:pic>
      <p:sp>
        <p:nvSpPr>
          <p:cNvPr id="109" name="Google Shape;109;p20"/>
          <p:cNvSpPr txBox="1"/>
          <p:nvPr/>
        </p:nvSpPr>
        <p:spPr>
          <a:xfrm>
            <a:off x="454059" y="214217"/>
            <a:ext cx="5040804" cy="646290"/>
          </a:xfrm>
          <a:prstGeom prst="rect">
            <a:avLst/>
          </a:prstGeom>
          <a:noFill/>
          <a:ln>
            <a:noFill/>
          </a:ln>
        </p:spPr>
        <p:txBody>
          <a:bodyPr spcFirstLastPara="1" wrap="square" lIns="0" tIns="45700" rIns="91425" bIns="45700" anchor="t" anchorCtr="0">
            <a:spAutoFit/>
          </a:bodyPr>
          <a:lstStyle/>
          <a:p>
            <a:r>
              <a:rPr lang="en-US" sz="1800" b="1">
                <a:solidFill>
                  <a:srgbClr val="FFFFFF"/>
                </a:solidFill>
                <a:latin typeface="Open Sans"/>
                <a:ea typeface="Open Sans"/>
                <a:cs typeface="Open Sans"/>
                <a:sym typeface="Open Sans"/>
              </a:rPr>
              <a:t>2020-2025 STRATEGIC PLAN: EQUITY FOR ALL</a:t>
            </a:r>
            <a:endParaRPr sz="1400"/>
          </a:p>
        </p:txBody>
      </p:sp>
      <p:sp>
        <p:nvSpPr>
          <p:cNvPr id="110" name="Google Shape;110;p20"/>
          <p:cNvSpPr txBox="1"/>
          <p:nvPr/>
        </p:nvSpPr>
        <p:spPr>
          <a:xfrm>
            <a:off x="454059" y="6450920"/>
            <a:ext cx="2950488" cy="276959"/>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spTree>
    <p:extLst>
      <p:ext uri="{BB962C8B-B14F-4D97-AF65-F5344CB8AC3E}">
        <p14:creationId xmlns:p14="http://schemas.microsoft.com/office/powerpoint/2010/main" val="159260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32"/>
        <p:cNvGrpSpPr/>
        <p:nvPr/>
      </p:nvGrpSpPr>
      <p:grpSpPr>
        <a:xfrm>
          <a:off x="0" y="0"/>
          <a:ext cx="0" cy="0"/>
          <a:chOff x="0" y="0"/>
          <a:chExt cx="0" cy="0"/>
        </a:xfrm>
      </p:grpSpPr>
      <p:sp>
        <p:nvSpPr>
          <p:cNvPr id="33" name="Google Shape;33;p15"/>
          <p:cNvSpPr/>
          <p:nvPr/>
        </p:nvSpPr>
        <p:spPr>
          <a:xfrm>
            <a:off x="1" y="22"/>
            <a:ext cx="8274800" cy="751559"/>
          </a:xfrm>
          <a:prstGeom prst="rect">
            <a:avLst/>
          </a:prstGeom>
          <a:gradFill>
            <a:gsLst>
              <a:gs pos="0">
                <a:srgbClr val="A64995"/>
              </a:gs>
              <a:gs pos="100000">
                <a:srgbClr val="F19320"/>
              </a:gs>
            </a:gsLst>
            <a:lin ang="0" scaled="0"/>
          </a:gra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4" name="Google Shape;34;p15"/>
          <p:cNvSpPr/>
          <p:nvPr/>
        </p:nvSpPr>
        <p:spPr>
          <a:xfrm>
            <a:off x="11440455" y="-112"/>
            <a:ext cx="751559" cy="751559"/>
          </a:xfrm>
          <a:prstGeom prst="rect">
            <a:avLst/>
          </a:prstGeom>
          <a:solidFill>
            <a:srgbClr val="F19320"/>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5" name="Google Shape;35;p15"/>
          <p:cNvSpPr/>
          <p:nvPr/>
        </p:nvSpPr>
        <p:spPr>
          <a:xfrm>
            <a:off x="10657926" y="-112"/>
            <a:ext cx="751559" cy="751559"/>
          </a:xfrm>
          <a:prstGeom prst="rect">
            <a:avLst/>
          </a:prstGeom>
          <a:solidFill>
            <a:srgbClr val="A64995"/>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6" name="Google Shape;36;p15"/>
          <p:cNvSpPr txBox="1">
            <a:spLocks noGrp="1"/>
          </p:cNvSpPr>
          <p:nvPr>
            <p:ph type="title"/>
          </p:nvPr>
        </p:nvSpPr>
        <p:spPr>
          <a:xfrm>
            <a:off x="454073" y="1356205"/>
            <a:ext cx="8965687" cy="718659"/>
          </a:xfrm>
          <a:prstGeom prst="rect">
            <a:avLst/>
          </a:prstGeom>
          <a:noFill/>
          <a:ln>
            <a:noFill/>
          </a:ln>
        </p:spPr>
        <p:txBody>
          <a:bodyPr spcFirstLastPara="1" wrap="square" lIns="0" tIns="45699" rIns="91423" bIns="45699"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5"/>
          <p:cNvSpPr txBox="1">
            <a:spLocks noGrp="1"/>
          </p:cNvSpPr>
          <p:nvPr>
            <p:ph type="body" idx="1"/>
          </p:nvPr>
        </p:nvSpPr>
        <p:spPr>
          <a:xfrm>
            <a:off x="454073" y="2513253"/>
            <a:ext cx="8965687" cy="1851533"/>
          </a:xfrm>
          <a:prstGeom prst="rect">
            <a:avLst/>
          </a:prstGeom>
          <a:noFill/>
          <a:ln>
            <a:noFill/>
          </a:ln>
        </p:spPr>
        <p:txBody>
          <a:bodyPr spcFirstLastPara="1" wrap="square" lIns="0" tIns="45699" rIns="91423" bIns="45699" anchor="t" anchorCtr="0">
            <a:noAutofit/>
          </a:bodyPr>
          <a:lstStyle>
            <a:lvl1pPr marL="457189" lvl="0" indent="-228594"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377" lvl="1" indent="-228594"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566" lvl="2" indent="-228594"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754" lvl="3"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5943" lvl="4"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8" name="Google Shape;38;p15"/>
          <p:cNvSpPr txBox="1">
            <a:spLocks noGrp="1"/>
          </p:cNvSpPr>
          <p:nvPr>
            <p:ph type="sldNum" idx="12"/>
          </p:nvPr>
        </p:nvSpPr>
        <p:spPr>
          <a:xfrm>
            <a:off x="10189490" y="6450926"/>
            <a:ext cx="1548465" cy="276999"/>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cxnSp>
        <p:nvCxnSpPr>
          <p:cNvPr id="39" name="Google Shape;39;p15"/>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40" name="Google Shape;40;p15"/>
          <p:cNvSpPr/>
          <p:nvPr/>
        </p:nvSpPr>
        <p:spPr>
          <a:xfrm>
            <a:off x="9875395" y="-112"/>
            <a:ext cx="751559" cy="751559"/>
          </a:xfrm>
          <a:prstGeom prst="rect">
            <a:avLst/>
          </a:prstGeom>
          <a:solidFill>
            <a:srgbClr val="6EA842"/>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1" name="Google Shape;41;p15"/>
          <p:cNvSpPr/>
          <p:nvPr/>
        </p:nvSpPr>
        <p:spPr>
          <a:xfrm>
            <a:off x="9092863" y="-112"/>
            <a:ext cx="751559" cy="751559"/>
          </a:xfrm>
          <a:prstGeom prst="rect">
            <a:avLst/>
          </a:prstGeom>
          <a:solidFill>
            <a:srgbClr val="0295C7"/>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2" name="Google Shape;42;p15"/>
          <p:cNvSpPr/>
          <p:nvPr/>
        </p:nvSpPr>
        <p:spPr>
          <a:xfrm>
            <a:off x="8310333" y="22"/>
            <a:ext cx="751559" cy="751559"/>
          </a:xfrm>
          <a:prstGeom prst="rect">
            <a:avLst/>
          </a:prstGeom>
          <a:solidFill>
            <a:srgbClr val="263A83"/>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3" name="Google Shape;43;p15"/>
          <p:cNvPicPr preferRelativeResize="0"/>
          <p:nvPr/>
        </p:nvPicPr>
        <p:blipFill rotWithShape="1">
          <a:blip r:embed="rId2">
            <a:alphaModFix/>
          </a:blip>
          <a:srcRect/>
          <a:stretch/>
        </p:blipFill>
        <p:spPr>
          <a:xfrm>
            <a:off x="11433209" y="65784"/>
            <a:ext cx="649515" cy="627405"/>
          </a:xfrm>
          <a:prstGeom prst="rect">
            <a:avLst/>
          </a:prstGeom>
          <a:noFill/>
          <a:ln>
            <a:noFill/>
          </a:ln>
        </p:spPr>
      </p:pic>
      <p:sp>
        <p:nvSpPr>
          <p:cNvPr id="44" name="Google Shape;44;p15"/>
          <p:cNvSpPr txBox="1"/>
          <p:nvPr/>
        </p:nvSpPr>
        <p:spPr>
          <a:xfrm>
            <a:off x="454059" y="214218"/>
            <a:ext cx="5040804" cy="677066"/>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900" b="1">
                <a:solidFill>
                  <a:schemeClr val="lt1"/>
                </a:solidFill>
                <a:latin typeface="Open Sans"/>
                <a:ea typeface="Open Sans"/>
                <a:cs typeface="Open Sans"/>
                <a:sym typeface="Open Sans"/>
              </a:rPr>
              <a:t>2020-2025 STRATEGIC PLAN: EQUITY FOR ALL</a:t>
            </a:r>
            <a:endParaRPr/>
          </a:p>
        </p:txBody>
      </p:sp>
      <p:sp>
        <p:nvSpPr>
          <p:cNvPr id="45" name="Google Shape;45;p15"/>
          <p:cNvSpPr txBox="1"/>
          <p:nvPr/>
        </p:nvSpPr>
        <p:spPr>
          <a:xfrm>
            <a:off x="454061" y="6450915"/>
            <a:ext cx="3049875" cy="276959"/>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200" b="1">
                <a:solidFill>
                  <a:srgbClr val="A64995"/>
                </a:solidFill>
                <a:latin typeface="Open Sans"/>
                <a:ea typeface="Open Sans"/>
                <a:cs typeface="Open Sans"/>
                <a:sym typeface="Open Sans"/>
              </a:rPr>
              <a:t>ALEXANDRIA CITY PUBLIC SCHOOLS </a:t>
            </a:r>
            <a:endParaRPr sz="1200" b="1">
              <a:solidFill>
                <a:srgbClr val="F19320"/>
              </a:solidFill>
              <a:latin typeface="Open Sans"/>
              <a:ea typeface="Open Sans"/>
              <a:cs typeface="Open Sans"/>
              <a:sym typeface="Open Sans"/>
            </a:endParaRPr>
          </a:p>
        </p:txBody>
      </p:sp>
      <p:pic>
        <p:nvPicPr>
          <p:cNvPr id="46" name="Google Shape;46;p15"/>
          <p:cNvPicPr preferRelativeResize="0"/>
          <p:nvPr/>
        </p:nvPicPr>
        <p:blipFill rotWithShape="1">
          <a:blip r:embed="rId3">
            <a:alphaModFix/>
          </a:blip>
          <a:srcRect/>
          <a:stretch/>
        </p:blipFill>
        <p:spPr>
          <a:xfrm>
            <a:off x="8298537" y="-112"/>
            <a:ext cx="785915" cy="759159"/>
          </a:xfrm>
          <a:prstGeom prst="rect">
            <a:avLst/>
          </a:prstGeom>
          <a:noFill/>
          <a:ln>
            <a:noFill/>
          </a:ln>
        </p:spPr>
      </p:pic>
      <p:pic>
        <p:nvPicPr>
          <p:cNvPr id="47" name="Google Shape;47;p15"/>
          <p:cNvPicPr preferRelativeResize="0"/>
          <p:nvPr/>
        </p:nvPicPr>
        <p:blipFill rotWithShape="1">
          <a:blip r:embed="rId4">
            <a:alphaModFix/>
          </a:blip>
          <a:srcRect/>
          <a:stretch/>
        </p:blipFill>
        <p:spPr>
          <a:xfrm>
            <a:off x="9126621" y="34416"/>
            <a:ext cx="714467" cy="690145"/>
          </a:xfrm>
          <a:prstGeom prst="rect">
            <a:avLst/>
          </a:prstGeom>
          <a:noFill/>
          <a:ln>
            <a:noFill/>
          </a:ln>
        </p:spPr>
      </p:pic>
      <p:pic>
        <p:nvPicPr>
          <p:cNvPr id="48" name="Google Shape;48;p15"/>
          <p:cNvPicPr preferRelativeResize="0"/>
          <p:nvPr/>
        </p:nvPicPr>
        <p:blipFill rotWithShape="1">
          <a:blip r:embed="rId5">
            <a:alphaModFix/>
          </a:blip>
          <a:srcRect/>
          <a:stretch/>
        </p:blipFill>
        <p:spPr>
          <a:xfrm>
            <a:off x="9919709" y="34393"/>
            <a:ext cx="714467" cy="690147"/>
          </a:xfrm>
          <a:prstGeom prst="rect">
            <a:avLst/>
          </a:prstGeom>
          <a:noFill/>
          <a:ln>
            <a:noFill/>
          </a:ln>
        </p:spPr>
      </p:pic>
      <p:pic>
        <p:nvPicPr>
          <p:cNvPr id="49" name="Google Shape;49;p15"/>
          <p:cNvPicPr preferRelativeResize="0"/>
          <p:nvPr/>
        </p:nvPicPr>
        <p:blipFill rotWithShape="1">
          <a:blip r:embed="rId6">
            <a:alphaModFix/>
          </a:blip>
          <a:srcRect/>
          <a:stretch/>
        </p:blipFill>
        <p:spPr>
          <a:xfrm>
            <a:off x="10660677" y="18649"/>
            <a:ext cx="714467" cy="69014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11"/>
        <p:cNvGrpSpPr/>
        <p:nvPr/>
      </p:nvGrpSpPr>
      <p:grpSpPr>
        <a:xfrm>
          <a:off x="0" y="0"/>
          <a:ext cx="0" cy="0"/>
          <a:chOff x="0" y="0"/>
          <a:chExt cx="0" cy="0"/>
        </a:xfrm>
      </p:grpSpPr>
      <p:sp>
        <p:nvSpPr>
          <p:cNvPr id="112" name="Google Shape;112;p21"/>
          <p:cNvSpPr/>
          <p:nvPr/>
        </p:nvSpPr>
        <p:spPr>
          <a:xfrm>
            <a:off x="1" y="32"/>
            <a:ext cx="6060523" cy="751559"/>
          </a:xfrm>
          <a:prstGeom prst="rect">
            <a:avLst/>
          </a:prstGeom>
          <a:gradFill>
            <a:gsLst>
              <a:gs pos="0">
                <a:srgbClr val="A64995"/>
              </a:gs>
              <a:gs pos="100000">
                <a:srgbClr val="F19320"/>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3" name="Google Shape;113;p21"/>
          <p:cNvSpPr/>
          <p:nvPr/>
        </p:nvSpPr>
        <p:spPr>
          <a:xfrm>
            <a:off x="7645078" y="7012"/>
            <a:ext cx="2989545" cy="751559"/>
          </a:xfrm>
          <a:prstGeom prst="rect">
            <a:avLst/>
          </a:prstGeom>
          <a:solidFill>
            <a:srgbClr val="6EA84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4" name="Google Shape;114;p21"/>
          <p:cNvSpPr/>
          <p:nvPr/>
        </p:nvSpPr>
        <p:spPr>
          <a:xfrm>
            <a:off x="11440462"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1"/>
          <p:cNvSpPr txBox="1">
            <a:spLocks noGrp="1"/>
          </p:cNvSpPr>
          <p:nvPr>
            <p:ph type="title"/>
          </p:nvPr>
        </p:nvSpPr>
        <p:spPr>
          <a:xfrm>
            <a:off x="454079" y="1356205"/>
            <a:ext cx="8965687" cy="718658"/>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1"/>
          <p:cNvSpPr txBox="1">
            <a:spLocks noGrp="1"/>
          </p:cNvSpPr>
          <p:nvPr>
            <p:ph type="body" idx="1"/>
          </p:nvPr>
        </p:nvSpPr>
        <p:spPr>
          <a:xfrm>
            <a:off x="454079" y="2513253"/>
            <a:ext cx="8965687" cy="1851533"/>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400" lvl="1" indent="-228600"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600" lvl="2" indent="-228600"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800" lvl="3"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6000" lvl="4"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1"/>
          <p:cNvSpPr txBox="1">
            <a:spLocks noGrp="1"/>
          </p:cNvSpPr>
          <p:nvPr>
            <p:ph type="sldNum" idx="12"/>
          </p:nvPr>
        </p:nvSpPr>
        <p:spPr>
          <a:xfrm>
            <a:off x="10189497" y="6450936"/>
            <a:ext cx="1548465" cy="27699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a:pPr/>
              <a:t>‹#›</a:t>
            </a:fld>
            <a:endParaRPr/>
          </a:p>
        </p:txBody>
      </p:sp>
      <p:cxnSp>
        <p:nvCxnSpPr>
          <p:cNvPr id="118" name="Google Shape;118;p21"/>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119" name="Google Shape;119;p21"/>
          <p:cNvSpPr/>
          <p:nvPr/>
        </p:nvSpPr>
        <p:spPr>
          <a:xfrm>
            <a:off x="10661762"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0" name="Google Shape;120;p21"/>
          <p:cNvSpPr/>
          <p:nvPr/>
        </p:nvSpPr>
        <p:spPr>
          <a:xfrm>
            <a:off x="6866368"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21"/>
          <p:cNvSpPr/>
          <p:nvPr/>
        </p:nvSpPr>
        <p:spPr>
          <a:xfrm>
            <a:off x="6087682"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22" name="Google Shape;122;p21"/>
          <p:cNvPicPr preferRelativeResize="0"/>
          <p:nvPr/>
        </p:nvPicPr>
        <p:blipFill rotWithShape="1">
          <a:blip r:embed="rId2">
            <a:alphaModFix/>
          </a:blip>
          <a:srcRect/>
          <a:stretch/>
        </p:blipFill>
        <p:spPr>
          <a:xfrm>
            <a:off x="6079713" y="-113"/>
            <a:ext cx="785915" cy="759159"/>
          </a:xfrm>
          <a:prstGeom prst="rect">
            <a:avLst/>
          </a:prstGeom>
          <a:noFill/>
          <a:ln>
            <a:noFill/>
          </a:ln>
        </p:spPr>
      </p:pic>
      <p:sp>
        <p:nvSpPr>
          <p:cNvPr id="123" name="Google Shape;123;p21"/>
          <p:cNvSpPr txBox="1"/>
          <p:nvPr/>
        </p:nvSpPr>
        <p:spPr>
          <a:xfrm>
            <a:off x="8561132" y="209643"/>
            <a:ext cx="5161869" cy="400110"/>
          </a:xfrm>
          <a:prstGeom prst="rect">
            <a:avLst/>
          </a:prstGeom>
          <a:noFill/>
          <a:ln>
            <a:noFill/>
          </a:ln>
        </p:spPr>
        <p:txBody>
          <a:bodyPr spcFirstLastPara="1" wrap="square" lIns="91425" tIns="45700" rIns="91425" bIns="45700" anchor="t" anchorCtr="0">
            <a:spAutoFit/>
          </a:bodyPr>
          <a:lstStyle/>
          <a:p>
            <a:r>
              <a:rPr lang="en-US" sz="2000" b="1">
                <a:solidFill>
                  <a:srgbClr val="FFFFFF"/>
                </a:solidFill>
                <a:latin typeface="Open Sans"/>
                <a:ea typeface="Open Sans"/>
                <a:cs typeface="Open Sans"/>
                <a:sym typeface="Open Sans"/>
              </a:rPr>
              <a:t>EMPOWERING</a:t>
            </a:r>
            <a:endParaRPr sz="1400"/>
          </a:p>
        </p:txBody>
      </p:sp>
      <p:pic>
        <p:nvPicPr>
          <p:cNvPr id="124" name="Google Shape;124;p21"/>
          <p:cNvPicPr preferRelativeResize="0"/>
          <p:nvPr/>
        </p:nvPicPr>
        <p:blipFill rotWithShape="1">
          <a:blip r:embed="rId3">
            <a:alphaModFix/>
          </a:blip>
          <a:srcRect/>
          <a:stretch/>
        </p:blipFill>
        <p:spPr>
          <a:xfrm>
            <a:off x="6907797" y="34426"/>
            <a:ext cx="714467" cy="690145"/>
          </a:xfrm>
          <a:prstGeom prst="rect">
            <a:avLst/>
          </a:prstGeom>
          <a:noFill/>
          <a:ln>
            <a:noFill/>
          </a:ln>
        </p:spPr>
      </p:pic>
      <p:pic>
        <p:nvPicPr>
          <p:cNvPr id="125" name="Google Shape;125;p21"/>
          <p:cNvPicPr preferRelativeResize="0"/>
          <p:nvPr/>
        </p:nvPicPr>
        <p:blipFill rotWithShape="1">
          <a:blip r:embed="rId4">
            <a:alphaModFix/>
          </a:blip>
          <a:srcRect/>
          <a:stretch/>
        </p:blipFill>
        <p:spPr>
          <a:xfrm>
            <a:off x="11431853" y="65796"/>
            <a:ext cx="649515" cy="627405"/>
          </a:xfrm>
          <a:prstGeom prst="rect">
            <a:avLst/>
          </a:prstGeom>
          <a:noFill/>
          <a:ln>
            <a:noFill/>
          </a:ln>
        </p:spPr>
      </p:pic>
      <p:pic>
        <p:nvPicPr>
          <p:cNvPr id="126" name="Google Shape;126;p21"/>
          <p:cNvPicPr preferRelativeResize="0"/>
          <p:nvPr/>
        </p:nvPicPr>
        <p:blipFill rotWithShape="1">
          <a:blip r:embed="rId5">
            <a:alphaModFix/>
          </a:blip>
          <a:srcRect/>
          <a:stretch/>
        </p:blipFill>
        <p:spPr>
          <a:xfrm>
            <a:off x="7906625" y="34393"/>
            <a:ext cx="714467" cy="690146"/>
          </a:xfrm>
          <a:prstGeom prst="rect">
            <a:avLst/>
          </a:prstGeom>
          <a:noFill/>
          <a:ln>
            <a:noFill/>
          </a:ln>
        </p:spPr>
      </p:pic>
      <p:pic>
        <p:nvPicPr>
          <p:cNvPr id="127" name="Google Shape;127;p21"/>
          <p:cNvPicPr preferRelativeResize="0"/>
          <p:nvPr/>
        </p:nvPicPr>
        <p:blipFill rotWithShape="1">
          <a:blip r:embed="rId6">
            <a:alphaModFix/>
          </a:blip>
          <a:srcRect/>
          <a:stretch/>
        </p:blipFill>
        <p:spPr>
          <a:xfrm>
            <a:off x="10732253" y="34426"/>
            <a:ext cx="714467" cy="690145"/>
          </a:xfrm>
          <a:prstGeom prst="rect">
            <a:avLst/>
          </a:prstGeom>
          <a:noFill/>
          <a:ln>
            <a:noFill/>
          </a:ln>
        </p:spPr>
      </p:pic>
      <p:sp>
        <p:nvSpPr>
          <p:cNvPr id="128" name="Google Shape;128;p21"/>
          <p:cNvSpPr txBox="1"/>
          <p:nvPr/>
        </p:nvSpPr>
        <p:spPr>
          <a:xfrm>
            <a:off x="454059" y="214217"/>
            <a:ext cx="5040804" cy="646290"/>
          </a:xfrm>
          <a:prstGeom prst="rect">
            <a:avLst/>
          </a:prstGeom>
          <a:noFill/>
          <a:ln>
            <a:noFill/>
          </a:ln>
        </p:spPr>
        <p:txBody>
          <a:bodyPr spcFirstLastPara="1" wrap="square" lIns="0" tIns="45700" rIns="91425" bIns="45700" anchor="t" anchorCtr="0">
            <a:spAutoFit/>
          </a:bodyPr>
          <a:lstStyle/>
          <a:p>
            <a:r>
              <a:rPr lang="en-US" sz="1800" b="1">
                <a:solidFill>
                  <a:srgbClr val="FFFFFF"/>
                </a:solidFill>
                <a:latin typeface="Open Sans"/>
                <a:ea typeface="Open Sans"/>
                <a:cs typeface="Open Sans"/>
                <a:sym typeface="Open Sans"/>
              </a:rPr>
              <a:t>2020-2025 STRATEGIC PLAN: EQUITY FOR ALL</a:t>
            </a:r>
            <a:endParaRPr sz="1400"/>
          </a:p>
        </p:txBody>
      </p:sp>
      <p:sp>
        <p:nvSpPr>
          <p:cNvPr id="129" name="Google Shape;129;p21"/>
          <p:cNvSpPr txBox="1"/>
          <p:nvPr/>
        </p:nvSpPr>
        <p:spPr>
          <a:xfrm>
            <a:off x="454059" y="6450920"/>
            <a:ext cx="2950488" cy="276959"/>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spTree>
    <p:extLst>
      <p:ext uri="{BB962C8B-B14F-4D97-AF65-F5344CB8AC3E}">
        <p14:creationId xmlns:p14="http://schemas.microsoft.com/office/powerpoint/2010/main" val="4244487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0"/>
        <p:cNvGrpSpPr/>
        <p:nvPr/>
      </p:nvGrpSpPr>
      <p:grpSpPr>
        <a:xfrm>
          <a:off x="0" y="0"/>
          <a:ext cx="0" cy="0"/>
          <a:chOff x="0" y="0"/>
          <a:chExt cx="0" cy="0"/>
        </a:xfrm>
      </p:grpSpPr>
      <p:sp>
        <p:nvSpPr>
          <p:cNvPr id="131" name="Google Shape;131;p22"/>
          <p:cNvSpPr/>
          <p:nvPr/>
        </p:nvSpPr>
        <p:spPr>
          <a:xfrm>
            <a:off x="0" y="32"/>
            <a:ext cx="12192000" cy="5431731"/>
          </a:xfrm>
          <a:prstGeom prst="rect">
            <a:avLst/>
          </a:prstGeom>
          <a:gradFill>
            <a:gsLst>
              <a:gs pos="0">
                <a:srgbClr val="A64995"/>
              </a:gs>
              <a:gs pos="100000">
                <a:srgbClr val="F19320"/>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32" name="Google Shape;132;p22"/>
          <p:cNvGrpSpPr/>
          <p:nvPr/>
        </p:nvGrpSpPr>
        <p:grpSpPr>
          <a:xfrm>
            <a:off x="7375052" y="654918"/>
            <a:ext cx="3974749" cy="4121957"/>
            <a:chOff x="7100731" y="754843"/>
            <a:chExt cx="4558098" cy="4726911"/>
          </a:xfrm>
        </p:grpSpPr>
        <p:sp>
          <p:nvSpPr>
            <p:cNvPr id="133" name="Google Shape;133;p22"/>
            <p:cNvSpPr/>
            <p:nvPr/>
          </p:nvSpPr>
          <p:spPr>
            <a:xfrm>
              <a:off x="8584873" y="754843"/>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34" name="Google Shape;134;p22"/>
            <p:cNvPicPr preferRelativeResize="0"/>
            <p:nvPr/>
          </p:nvPicPr>
          <p:blipFill rotWithShape="1">
            <a:blip r:embed="rId2">
              <a:alphaModFix/>
            </a:blip>
            <a:srcRect/>
            <a:stretch/>
          </p:blipFill>
          <p:spPr>
            <a:xfrm>
              <a:off x="8683635" y="877303"/>
              <a:ext cx="1392291" cy="1344894"/>
            </a:xfrm>
            <a:prstGeom prst="rect">
              <a:avLst/>
            </a:prstGeom>
            <a:noFill/>
            <a:ln>
              <a:noFill/>
            </a:ln>
          </p:spPr>
        </p:pic>
        <p:sp>
          <p:nvSpPr>
            <p:cNvPr id="135" name="Google Shape;135;p22"/>
            <p:cNvSpPr/>
            <p:nvPr/>
          </p:nvSpPr>
          <p:spPr>
            <a:xfrm>
              <a:off x="7677507" y="3891939"/>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6" name="Google Shape;136;p22"/>
            <p:cNvSpPr/>
            <p:nvPr/>
          </p:nvSpPr>
          <p:spPr>
            <a:xfrm>
              <a:off x="9492239" y="3891939"/>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7" name="Google Shape;137;p22"/>
            <p:cNvSpPr/>
            <p:nvPr/>
          </p:nvSpPr>
          <p:spPr>
            <a:xfrm>
              <a:off x="7100731" y="2119410"/>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22"/>
            <p:cNvSpPr/>
            <p:nvPr/>
          </p:nvSpPr>
          <p:spPr>
            <a:xfrm>
              <a:off x="10069014" y="2119410"/>
              <a:ext cx="1589815" cy="1589815"/>
            </a:xfrm>
            <a:prstGeom prst="ellipse">
              <a:avLst/>
            </a:prstGeom>
            <a:noFill/>
            <a:ln w="476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39" name="Google Shape;139;p22"/>
            <p:cNvPicPr preferRelativeResize="0"/>
            <p:nvPr/>
          </p:nvPicPr>
          <p:blipFill rotWithShape="1">
            <a:blip r:embed="rId3">
              <a:alphaModFix/>
            </a:blip>
            <a:srcRect/>
            <a:stretch/>
          </p:blipFill>
          <p:spPr>
            <a:xfrm>
              <a:off x="7129877" y="2248045"/>
              <a:ext cx="1531521" cy="1479384"/>
            </a:xfrm>
            <a:prstGeom prst="rect">
              <a:avLst/>
            </a:prstGeom>
            <a:noFill/>
            <a:ln>
              <a:noFill/>
            </a:ln>
          </p:spPr>
        </p:pic>
        <p:pic>
          <p:nvPicPr>
            <p:cNvPr id="140" name="Google Shape;140;p22"/>
            <p:cNvPicPr preferRelativeResize="0"/>
            <p:nvPr/>
          </p:nvPicPr>
          <p:blipFill rotWithShape="1">
            <a:blip r:embed="rId4">
              <a:alphaModFix/>
            </a:blip>
            <a:srcRect/>
            <a:stretch/>
          </p:blipFill>
          <p:spPr>
            <a:xfrm>
              <a:off x="7707665" y="3952347"/>
              <a:ext cx="1531521" cy="1479384"/>
            </a:xfrm>
            <a:prstGeom prst="rect">
              <a:avLst/>
            </a:prstGeom>
            <a:noFill/>
            <a:ln>
              <a:noFill/>
            </a:ln>
          </p:spPr>
        </p:pic>
        <p:pic>
          <p:nvPicPr>
            <p:cNvPr id="141" name="Google Shape;141;p22"/>
            <p:cNvPicPr preferRelativeResize="0"/>
            <p:nvPr/>
          </p:nvPicPr>
          <p:blipFill rotWithShape="1">
            <a:blip r:embed="rId5">
              <a:alphaModFix/>
            </a:blip>
            <a:srcRect/>
            <a:stretch/>
          </p:blipFill>
          <p:spPr>
            <a:xfrm>
              <a:off x="9458281" y="3845048"/>
              <a:ext cx="1684673" cy="1627322"/>
            </a:xfrm>
            <a:prstGeom prst="rect">
              <a:avLst/>
            </a:prstGeom>
            <a:noFill/>
            <a:ln>
              <a:noFill/>
            </a:ln>
          </p:spPr>
        </p:pic>
        <p:pic>
          <p:nvPicPr>
            <p:cNvPr id="142" name="Google Shape;142;p22"/>
            <p:cNvPicPr preferRelativeResize="0"/>
            <p:nvPr/>
          </p:nvPicPr>
          <p:blipFill rotWithShape="1">
            <a:blip r:embed="rId6">
              <a:alphaModFix/>
            </a:blip>
            <a:srcRect/>
            <a:stretch/>
          </p:blipFill>
          <p:spPr>
            <a:xfrm>
              <a:off x="10041173" y="2220435"/>
              <a:ext cx="1265720" cy="1222632"/>
            </a:xfrm>
            <a:prstGeom prst="rect">
              <a:avLst/>
            </a:prstGeom>
            <a:noFill/>
            <a:ln>
              <a:noFill/>
            </a:ln>
          </p:spPr>
        </p:pic>
      </p:grpSp>
      <p:pic>
        <p:nvPicPr>
          <p:cNvPr id="143" name="Google Shape;143;p22"/>
          <p:cNvPicPr preferRelativeResize="0"/>
          <p:nvPr/>
        </p:nvPicPr>
        <p:blipFill rotWithShape="1">
          <a:blip r:embed="rId7">
            <a:alphaModFix/>
          </a:blip>
          <a:srcRect/>
          <a:stretch/>
        </p:blipFill>
        <p:spPr>
          <a:xfrm>
            <a:off x="416756" y="502200"/>
            <a:ext cx="1905000" cy="1570182"/>
          </a:xfrm>
          <a:prstGeom prst="rect">
            <a:avLst/>
          </a:prstGeom>
          <a:noFill/>
          <a:ln>
            <a:noFill/>
          </a:ln>
        </p:spPr>
      </p:pic>
      <p:sp>
        <p:nvSpPr>
          <p:cNvPr id="144" name="Google Shape;144;p22"/>
          <p:cNvSpPr txBox="1">
            <a:spLocks noGrp="1"/>
          </p:cNvSpPr>
          <p:nvPr>
            <p:ph type="body" idx="1"/>
          </p:nvPr>
        </p:nvSpPr>
        <p:spPr>
          <a:xfrm>
            <a:off x="454025" y="3490838"/>
            <a:ext cx="5299075" cy="16603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22"/>
          <p:cNvSpPr txBox="1"/>
          <p:nvPr/>
        </p:nvSpPr>
        <p:spPr>
          <a:xfrm>
            <a:off x="454027" y="5628283"/>
            <a:ext cx="2620948" cy="572700"/>
          </a:xfrm>
          <a:prstGeom prst="rect">
            <a:avLst/>
          </a:prstGeom>
          <a:noFill/>
          <a:ln>
            <a:noFill/>
          </a:ln>
        </p:spPr>
        <p:txBody>
          <a:bodyPr spcFirstLastPara="1" wrap="square" lIns="0" tIns="0" rIns="0" bIns="0" anchor="t" anchorCtr="0">
            <a:noAutofit/>
          </a:bodyPr>
          <a:lstStyle/>
          <a:p>
            <a:pPr>
              <a:buClr>
                <a:srgbClr val="A64995"/>
              </a:buClr>
              <a:buSzPts val="1200"/>
              <a:buFont typeface="Open Sans"/>
              <a:buNone/>
            </a:pPr>
            <a:r>
              <a:rPr lang="en-US" sz="1200" b="1">
                <a:solidFill>
                  <a:srgbClr val="A64995"/>
                </a:solidFill>
                <a:latin typeface="Open Sans"/>
                <a:ea typeface="Open Sans"/>
                <a:cs typeface="Open Sans"/>
                <a:sym typeface="Open Sans"/>
              </a:rPr>
              <a:t>Superintendent</a:t>
            </a:r>
            <a:endParaRPr sz="1200" b="1">
              <a:solidFill>
                <a:srgbClr val="A64995"/>
              </a:solidFill>
              <a:latin typeface="Open Sans"/>
              <a:ea typeface="Open Sans"/>
              <a:cs typeface="Open Sans"/>
              <a:sym typeface="Open Sans"/>
            </a:endParaRPr>
          </a:p>
          <a:p>
            <a:pPr>
              <a:buSzPts val="1200"/>
              <a:buFont typeface="Open Sans"/>
              <a:buNone/>
            </a:pPr>
            <a:r>
              <a:rPr lang="en-US" sz="1200">
                <a:latin typeface="Open Sans"/>
                <a:ea typeface="Open Sans"/>
                <a:cs typeface="Open Sans"/>
                <a:sym typeface="Open Sans"/>
              </a:rPr>
              <a:t>Dr. Gregory C. Hutchings, Jr.</a:t>
            </a:r>
            <a:endParaRPr sz="1200">
              <a:latin typeface="Open Sans"/>
              <a:ea typeface="Open Sans"/>
              <a:cs typeface="Open Sans"/>
              <a:sym typeface="Open Sans"/>
            </a:endParaRPr>
          </a:p>
        </p:txBody>
      </p:sp>
      <p:sp>
        <p:nvSpPr>
          <p:cNvPr id="146" name="Google Shape;146;p22"/>
          <p:cNvSpPr txBox="1"/>
          <p:nvPr/>
        </p:nvSpPr>
        <p:spPr>
          <a:xfrm>
            <a:off x="3028338" y="5640902"/>
            <a:ext cx="2617145" cy="836689"/>
          </a:xfrm>
          <a:prstGeom prst="rect">
            <a:avLst/>
          </a:prstGeom>
          <a:noFill/>
          <a:ln>
            <a:noFill/>
          </a:ln>
        </p:spPr>
        <p:txBody>
          <a:bodyPr spcFirstLastPara="1" wrap="square" lIns="0" tIns="0" rIns="0" bIns="0" anchor="t" anchorCtr="0">
            <a:noAutofit/>
          </a:bodyPr>
          <a:lstStyle/>
          <a:p>
            <a:pPr>
              <a:buClr>
                <a:srgbClr val="A64995"/>
              </a:buClr>
              <a:buSzPts val="1200"/>
              <a:buFont typeface="Open Sans"/>
              <a:buNone/>
            </a:pPr>
            <a:r>
              <a:rPr lang="en-US" sz="1200" b="1">
                <a:solidFill>
                  <a:srgbClr val="A64995"/>
                </a:solidFill>
                <a:latin typeface="Open Sans"/>
                <a:ea typeface="Open Sans"/>
                <a:cs typeface="Open Sans"/>
                <a:sym typeface="Open Sans"/>
              </a:rPr>
              <a:t>School Board</a:t>
            </a:r>
            <a:endParaRPr sz="1200" b="1">
              <a:solidFill>
                <a:srgbClr val="A64995"/>
              </a:solidFill>
              <a:latin typeface="Open Sans"/>
              <a:ea typeface="Open Sans"/>
              <a:cs typeface="Open Sans"/>
              <a:sym typeface="Open Sans"/>
            </a:endParaRPr>
          </a:p>
          <a:p>
            <a:pPr>
              <a:buSzPts val="1200"/>
              <a:buFont typeface="Open Sans"/>
              <a:buNone/>
            </a:pPr>
            <a:r>
              <a:rPr lang="en-US" sz="1200">
                <a:latin typeface="Open Sans"/>
                <a:ea typeface="Open Sans"/>
                <a:cs typeface="Open Sans"/>
                <a:sym typeface="Open Sans"/>
              </a:rPr>
              <a:t>Meagan L. Alderton, Chair</a:t>
            </a:r>
            <a:endParaRPr sz="1200">
              <a:latin typeface="Open Sans"/>
              <a:ea typeface="Open Sans"/>
              <a:cs typeface="Open Sans"/>
              <a:sym typeface="Open Sans"/>
            </a:endParaRPr>
          </a:p>
          <a:p>
            <a:pPr>
              <a:buSzPts val="1200"/>
              <a:buFont typeface="Open Sans"/>
              <a:buNone/>
            </a:pPr>
            <a:r>
              <a:rPr lang="en-US" sz="1200">
                <a:latin typeface="Open Sans"/>
                <a:ea typeface="Open Sans"/>
                <a:cs typeface="Open Sans"/>
                <a:sym typeface="Open Sans"/>
              </a:rPr>
              <a:t>Jacinta Greene, Vice Chair</a:t>
            </a:r>
            <a:endParaRPr sz="1400"/>
          </a:p>
        </p:txBody>
      </p:sp>
      <p:sp>
        <p:nvSpPr>
          <p:cNvPr id="147" name="Google Shape;147;p22"/>
          <p:cNvSpPr txBox="1"/>
          <p:nvPr/>
        </p:nvSpPr>
        <p:spPr>
          <a:xfrm>
            <a:off x="5620567" y="5819462"/>
            <a:ext cx="2617145" cy="572700"/>
          </a:xfrm>
          <a:prstGeom prst="rect">
            <a:avLst/>
          </a:prstGeom>
          <a:noFill/>
          <a:ln>
            <a:noFill/>
          </a:ln>
        </p:spPr>
        <p:txBody>
          <a:bodyPr spcFirstLastPara="1" wrap="square" lIns="0" tIns="0" rIns="0" bIns="0" anchor="t" anchorCtr="0">
            <a:noAutofit/>
          </a:bodyPr>
          <a:lstStyle/>
          <a:p>
            <a:r>
              <a:rPr lang="en-US" sz="1200">
                <a:latin typeface="Open Sans"/>
                <a:ea typeface="Open Sans"/>
                <a:cs typeface="Open Sans"/>
                <a:sym typeface="Open Sans"/>
              </a:rPr>
              <a:t>Willie F. Bailey, Sr. </a:t>
            </a:r>
            <a:endParaRPr sz="1400"/>
          </a:p>
          <a:p>
            <a:r>
              <a:rPr lang="en-US" sz="1200">
                <a:latin typeface="Open Sans"/>
                <a:ea typeface="Open Sans"/>
                <a:cs typeface="Open Sans"/>
                <a:sym typeface="Open Sans"/>
              </a:rPr>
              <a:t>Kelly Carmichael Booz</a:t>
            </a:r>
            <a:endParaRPr sz="1400"/>
          </a:p>
          <a:p>
            <a:r>
              <a:rPr lang="en-US" sz="1200">
                <a:latin typeface="Open Sans"/>
                <a:ea typeface="Open Sans"/>
                <a:cs typeface="Open Sans"/>
                <a:sym typeface="Open Sans"/>
              </a:rPr>
              <a:t>Abdel-Rahman Elnoubi</a:t>
            </a:r>
            <a:endParaRPr sz="1400"/>
          </a:p>
        </p:txBody>
      </p:sp>
      <p:sp>
        <p:nvSpPr>
          <p:cNvPr id="148" name="Google Shape;148;p22"/>
          <p:cNvSpPr txBox="1"/>
          <p:nvPr/>
        </p:nvSpPr>
        <p:spPr>
          <a:xfrm>
            <a:off x="7883569" y="5837600"/>
            <a:ext cx="2257371" cy="572700"/>
          </a:xfrm>
          <a:prstGeom prst="rect">
            <a:avLst/>
          </a:prstGeom>
          <a:noFill/>
          <a:ln>
            <a:noFill/>
          </a:ln>
        </p:spPr>
        <p:txBody>
          <a:bodyPr spcFirstLastPara="1" wrap="square" lIns="0" tIns="0" rIns="0" bIns="0" anchor="t" anchorCtr="0">
            <a:noAutofit/>
          </a:bodyPr>
          <a:lstStyle/>
          <a:p>
            <a:pPr>
              <a:buSzPts val="1200"/>
              <a:buFont typeface="Open Sans"/>
              <a:buNone/>
            </a:pPr>
            <a:r>
              <a:rPr lang="en-US" sz="1200">
                <a:latin typeface="Open Sans"/>
                <a:ea typeface="Open Sans"/>
                <a:cs typeface="Open Sans"/>
                <a:sym typeface="Open Sans"/>
              </a:rPr>
              <a:t>W. Christopher Harris </a:t>
            </a:r>
            <a:endParaRPr sz="1400"/>
          </a:p>
          <a:p>
            <a:r>
              <a:rPr lang="en-US" sz="1200">
                <a:latin typeface="Open Sans"/>
                <a:ea typeface="Open Sans"/>
                <a:cs typeface="Open Sans"/>
                <a:sym typeface="Open Sans"/>
              </a:rPr>
              <a:t>Tammy Ignacio</a:t>
            </a:r>
            <a:endParaRPr sz="1400"/>
          </a:p>
        </p:txBody>
      </p:sp>
      <p:sp>
        <p:nvSpPr>
          <p:cNvPr id="149" name="Google Shape;149;p22"/>
          <p:cNvSpPr txBox="1"/>
          <p:nvPr/>
        </p:nvSpPr>
        <p:spPr>
          <a:xfrm>
            <a:off x="454059" y="6464988"/>
            <a:ext cx="3057888" cy="276959"/>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HTTPS://WWW.ACPS.K12.VA.US/2025</a:t>
            </a:r>
            <a:endParaRPr sz="1200" b="1">
              <a:solidFill>
                <a:srgbClr val="F19320"/>
              </a:solidFill>
              <a:latin typeface="Open Sans"/>
              <a:ea typeface="Open Sans"/>
              <a:cs typeface="Open Sans"/>
              <a:sym typeface="Open Sans"/>
            </a:endParaRPr>
          </a:p>
        </p:txBody>
      </p:sp>
      <p:sp>
        <p:nvSpPr>
          <p:cNvPr id="150" name="Google Shape;150;p22"/>
          <p:cNvSpPr txBox="1"/>
          <p:nvPr/>
        </p:nvSpPr>
        <p:spPr>
          <a:xfrm>
            <a:off x="8585206" y="6464988"/>
            <a:ext cx="3317575" cy="276959"/>
          </a:xfrm>
          <a:prstGeom prst="rect">
            <a:avLst/>
          </a:prstGeom>
          <a:noFill/>
          <a:ln>
            <a:noFill/>
          </a:ln>
        </p:spPr>
        <p:txBody>
          <a:bodyPr spcFirstLastPara="1" wrap="square" lIns="0" tIns="45700" rIns="91425" bIns="45700" anchor="t" anchorCtr="0">
            <a:spAutoFit/>
          </a:bodyPr>
          <a:lstStyle/>
          <a:p>
            <a:pPr algn="r"/>
            <a:r>
              <a:rPr lang="en-US" sz="1200" b="1">
                <a:solidFill>
                  <a:srgbClr val="A64995"/>
                </a:solidFill>
                <a:latin typeface="Open Sans"/>
                <a:ea typeface="Open Sans"/>
                <a:cs typeface="Open Sans"/>
                <a:sym typeface="Open Sans"/>
              </a:rPr>
              <a:t>2025 STRATEGIC PLAN: EQUITY FOR ALL</a:t>
            </a:r>
            <a:endParaRPr sz="1200" b="1">
              <a:solidFill>
                <a:srgbClr val="F19320"/>
              </a:solidFill>
              <a:latin typeface="Open Sans"/>
              <a:ea typeface="Open Sans"/>
              <a:cs typeface="Open Sans"/>
              <a:sym typeface="Open Sans"/>
            </a:endParaRPr>
          </a:p>
        </p:txBody>
      </p:sp>
      <p:sp>
        <p:nvSpPr>
          <p:cNvPr id="151" name="Google Shape;151;p22"/>
          <p:cNvSpPr txBox="1"/>
          <p:nvPr/>
        </p:nvSpPr>
        <p:spPr>
          <a:xfrm>
            <a:off x="454025" y="2528720"/>
            <a:ext cx="5299075" cy="861774"/>
          </a:xfrm>
          <a:prstGeom prst="rect">
            <a:avLst/>
          </a:prstGeom>
          <a:noFill/>
          <a:ln>
            <a:noFill/>
          </a:ln>
        </p:spPr>
        <p:txBody>
          <a:bodyPr spcFirstLastPara="1" wrap="square" lIns="0" tIns="45700" rIns="0" bIns="45700" anchor="t" anchorCtr="0">
            <a:spAutoFit/>
          </a:bodyPr>
          <a:lstStyle/>
          <a:p>
            <a:r>
              <a:rPr lang="en-US" sz="5000" b="1">
                <a:solidFill>
                  <a:srgbClr val="FFFFFF"/>
                </a:solidFill>
                <a:latin typeface="Open Sans"/>
                <a:ea typeface="Open Sans"/>
                <a:cs typeface="Open Sans"/>
                <a:sym typeface="Open Sans"/>
              </a:rPr>
              <a:t>Questions?</a:t>
            </a:r>
            <a:endParaRPr sz="1400"/>
          </a:p>
        </p:txBody>
      </p:sp>
      <p:sp>
        <p:nvSpPr>
          <p:cNvPr id="152" name="Google Shape;152;p22"/>
          <p:cNvSpPr txBox="1"/>
          <p:nvPr/>
        </p:nvSpPr>
        <p:spPr>
          <a:xfrm>
            <a:off x="9925665" y="5834366"/>
            <a:ext cx="2257371" cy="572700"/>
          </a:xfrm>
          <a:prstGeom prst="rect">
            <a:avLst/>
          </a:prstGeom>
          <a:noFill/>
          <a:ln>
            <a:noFill/>
          </a:ln>
        </p:spPr>
        <p:txBody>
          <a:bodyPr spcFirstLastPara="1" wrap="square" lIns="0" tIns="0" rIns="0" bIns="0" anchor="t" anchorCtr="0">
            <a:noAutofit/>
          </a:bodyPr>
          <a:lstStyle/>
          <a:p>
            <a:r>
              <a:rPr lang="en-US" sz="1200">
                <a:latin typeface="Open Sans"/>
                <a:ea typeface="Open Sans"/>
                <a:cs typeface="Open Sans"/>
                <a:sym typeface="Open Sans"/>
              </a:rPr>
              <a:t>Michelle Rief</a:t>
            </a:r>
            <a:endParaRPr sz="1200">
              <a:latin typeface="Open Sans"/>
              <a:ea typeface="Open Sans"/>
              <a:cs typeface="Open Sans"/>
              <a:sym typeface="Open Sans"/>
            </a:endParaRPr>
          </a:p>
          <a:p>
            <a:r>
              <a:rPr lang="en-US" sz="1200">
                <a:latin typeface="Open Sans"/>
                <a:ea typeface="Open Sans"/>
                <a:cs typeface="Open Sans"/>
                <a:sym typeface="Open Sans"/>
              </a:rPr>
              <a:t>Ashley Simpson Baird</a:t>
            </a:r>
            <a:endParaRPr sz="1400"/>
          </a:p>
        </p:txBody>
      </p:sp>
    </p:spTree>
    <p:extLst>
      <p:ext uri="{BB962C8B-B14F-4D97-AF65-F5344CB8AC3E}">
        <p14:creationId xmlns:p14="http://schemas.microsoft.com/office/powerpoint/2010/main" val="2423736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53"/>
        <p:cNvGrpSpPr/>
        <p:nvPr/>
      </p:nvGrpSpPr>
      <p:grpSpPr>
        <a:xfrm>
          <a:off x="0" y="0"/>
          <a:ext cx="0" cy="0"/>
          <a:chOff x="0" y="0"/>
          <a:chExt cx="0" cy="0"/>
        </a:xfrm>
      </p:grpSpPr>
      <p:sp>
        <p:nvSpPr>
          <p:cNvPr id="154" name="Google Shape;154;p23"/>
          <p:cNvSpPr/>
          <p:nvPr/>
        </p:nvSpPr>
        <p:spPr>
          <a:xfrm>
            <a:off x="-28755" y="32"/>
            <a:ext cx="12220755" cy="6325255"/>
          </a:xfrm>
          <a:prstGeom prst="rect">
            <a:avLst/>
          </a:prstGeom>
          <a:solidFill>
            <a:srgbClr val="263A8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5" name="Google Shape;155;p23"/>
          <p:cNvSpPr txBox="1">
            <a:spLocks noGrp="1"/>
          </p:cNvSpPr>
          <p:nvPr>
            <p:ph type="title"/>
          </p:nvPr>
        </p:nvSpPr>
        <p:spPr>
          <a:xfrm>
            <a:off x="454061" y="2574581"/>
            <a:ext cx="5299627" cy="731326"/>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lt1"/>
              </a:buClr>
              <a:buSzPts val="5000"/>
              <a:buFont typeface="Open Sans"/>
              <a:buNone/>
              <a:defRPr sz="5000" b="1">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6" name="Google Shape;156;p23"/>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157" name="Google Shape;157;p23"/>
          <p:cNvSpPr txBox="1"/>
          <p:nvPr/>
        </p:nvSpPr>
        <p:spPr>
          <a:xfrm>
            <a:off x="454081" y="1149641"/>
            <a:ext cx="4624023" cy="707846"/>
          </a:xfrm>
          <a:prstGeom prst="rect">
            <a:avLst/>
          </a:prstGeom>
          <a:noFill/>
          <a:ln>
            <a:noFill/>
          </a:ln>
        </p:spPr>
        <p:txBody>
          <a:bodyPr spcFirstLastPara="1" wrap="square" lIns="0" tIns="45700" rIns="91425" bIns="45700" anchor="t" anchorCtr="0">
            <a:spAutoFit/>
          </a:bodyPr>
          <a:lstStyle/>
          <a:p>
            <a:r>
              <a:rPr lang="en-US" sz="2000" b="1">
                <a:solidFill>
                  <a:srgbClr val="FFFFFF"/>
                </a:solidFill>
                <a:latin typeface="Open Sans"/>
                <a:ea typeface="Open Sans"/>
                <a:cs typeface="Open Sans"/>
                <a:sym typeface="Open Sans"/>
              </a:rPr>
              <a:t>2020-2025 Strategic Plan: Equity for All</a:t>
            </a:r>
            <a:endParaRPr sz="1400"/>
          </a:p>
        </p:txBody>
      </p:sp>
      <p:sp>
        <p:nvSpPr>
          <p:cNvPr id="158" name="Google Shape;158;p23"/>
          <p:cNvSpPr txBox="1">
            <a:spLocks noGrp="1"/>
          </p:cNvSpPr>
          <p:nvPr>
            <p:ph type="sldNum" idx="12"/>
          </p:nvPr>
        </p:nvSpPr>
        <p:spPr>
          <a:xfrm>
            <a:off x="10189497" y="6450936"/>
            <a:ext cx="1548465" cy="27699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a:pPr/>
              <a:t>‹#›</a:t>
            </a:fld>
            <a:endParaRPr/>
          </a:p>
        </p:txBody>
      </p:sp>
      <p:sp>
        <p:nvSpPr>
          <p:cNvPr id="159" name="Google Shape;159;p23"/>
          <p:cNvSpPr txBox="1"/>
          <p:nvPr/>
        </p:nvSpPr>
        <p:spPr>
          <a:xfrm>
            <a:off x="454059" y="6464988"/>
            <a:ext cx="2950488" cy="276959"/>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sp>
        <p:nvSpPr>
          <p:cNvPr id="160" name="Google Shape;160;p23"/>
          <p:cNvSpPr/>
          <p:nvPr/>
        </p:nvSpPr>
        <p:spPr>
          <a:xfrm>
            <a:off x="6478104" y="667898"/>
            <a:ext cx="4989521" cy="4989521"/>
          </a:xfrm>
          <a:prstGeom prst="ellipse">
            <a:avLst/>
          </a:prstGeom>
          <a:noFill/>
          <a:ln w="730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cxnSp>
        <p:nvCxnSpPr>
          <p:cNvPr id="161" name="Google Shape;161;p23"/>
          <p:cNvCxnSpPr/>
          <p:nvPr/>
        </p:nvCxnSpPr>
        <p:spPr>
          <a:xfrm>
            <a:off x="454078" y="1688122"/>
            <a:ext cx="4392263" cy="0"/>
          </a:xfrm>
          <a:prstGeom prst="straightConnector1">
            <a:avLst/>
          </a:prstGeom>
          <a:noFill/>
          <a:ln w="9525" cap="flat" cmpd="sng">
            <a:solidFill>
              <a:schemeClr val="lt1"/>
            </a:solidFill>
            <a:prstDash val="solid"/>
            <a:miter lim="800000"/>
            <a:headEnd type="none" w="sm" len="sm"/>
            <a:tailEnd type="none" w="sm" len="sm"/>
          </a:ln>
        </p:spPr>
      </p:cxnSp>
      <p:pic>
        <p:nvPicPr>
          <p:cNvPr id="162" name="Google Shape;162;p23"/>
          <p:cNvPicPr preferRelativeResize="0"/>
          <p:nvPr/>
        </p:nvPicPr>
        <p:blipFill rotWithShape="1">
          <a:blip r:embed="rId2">
            <a:alphaModFix/>
          </a:blip>
          <a:srcRect/>
          <a:stretch/>
        </p:blipFill>
        <p:spPr>
          <a:xfrm>
            <a:off x="6788059" y="1052199"/>
            <a:ext cx="4369607" cy="4220854"/>
          </a:xfrm>
          <a:prstGeom prst="rect">
            <a:avLst/>
          </a:prstGeom>
          <a:noFill/>
          <a:ln>
            <a:noFill/>
          </a:ln>
        </p:spPr>
      </p:pic>
      <p:sp>
        <p:nvSpPr>
          <p:cNvPr id="163" name="Google Shape;163;p23"/>
          <p:cNvSpPr txBox="1">
            <a:spLocks noGrp="1"/>
          </p:cNvSpPr>
          <p:nvPr>
            <p:ph type="body" idx="1"/>
          </p:nvPr>
        </p:nvSpPr>
        <p:spPr>
          <a:xfrm>
            <a:off x="454025" y="3648075"/>
            <a:ext cx="5299075" cy="1136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4" name="Google Shape;164;p23"/>
          <p:cNvPicPr preferRelativeResize="0"/>
          <p:nvPr/>
        </p:nvPicPr>
        <p:blipFill rotWithShape="1">
          <a:blip r:embed="rId3">
            <a:alphaModFix/>
          </a:blip>
          <a:srcRect/>
          <a:stretch/>
        </p:blipFill>
        <p:spPr>
          <a:xfrm>
            <a:off x="10963729" y="309433"/>
            <a:ext cx="977567" cy="805751"/>
          </a:xfrm>
          <a:prstGeom prst="rect">
            <a:avLst/>
          </a:prstGeom>
          <a:noFill/>
          <a:ln>
            <a:noFill/>
          </a:ln>
        </p:spPr>
      </p:pic>
    </p:spTree>
    <p:extLst>
      <p:ext uri="{BB962C8B-B14F-4D97-AF65-F5344CB8AC3E}">
        <p14:creationId xmlns:p14="http://schemas.microsoft.com/office/powerpoint/2010/main" val="2560296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65"/>
        <p:cNvGrpSpPr/>
        <p:nvPr/>
      </p:nvGrpSpPr>
      <p:grpSpPr>
        <a:xfrm>
          <a:off x="0" y="0"/>
          <a:ext cx="0" cy="0"/>
          <a:chOff x="0" y="0"/>
          <a:chExt cx="0" cy="0"/>
        </a:xfrm>
      </p:grpSpPr>
      <p:sp>
        <p:nvSpPr>
          <p:cNvPr id="166" name="Google Shape;166;p24"/>
          <p:cNvSpPr/>
          <p:nvPr/>
        </p:nvSpPr>
        <p:spPr>
          <a:xfrm>
            <a:off x="-28755" y="32"/>
            <a:ext cx="12220755" cy="6325255"/>
          </a:xfrm>
          <a:prstGeom prst="rect">
            <a:avLst/>
          </a:prstGeom>
          <a:solidFill>
            <a:srgbClr val="A6499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7" name="Google Shape;167;p24"/>
          <p:cNvSpPr txBox="1">
            <a:spLocks noGrp="1"/>
          </p:cNvSpPr>
          <p:nvPr>
            <p:ph type="title"/>
          </p:nvPr>
        </p:nvSpPr>
        <p:spPr>
          <a:xfrm>
            <a:off x="454061" y="2574581"/>
            <a:ext cx="5299627" cy="731326"/>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lt1"/>
              </a:buClr>
              <a:buSzPts val="5000"/>
              <a:buFont typeface="Open Sans"/>
              <a:buNone/>
              <a:defRPr sz="5000" b="1">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8" name="Google Shape;168;p24"/>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169" name="Google Shape;169;p24"/>
          <p:cNvSpPr txBox="1">
            <a:spLocks noGrp="1"/>
          </p:cNvSpPr>
          <p:nvPr>
            <p:ph type="sldNum" idx="12"/>
          </p:nvPr>
        </p:nvSpPr>
        <p:spPr>
          <a:xfrm>
            <a:off x="10189497" y="6450936"/>
            <a:ext cx="1548465" cy="27699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a:pPr/>
              <a:t>‹#›</a:t>
            </a:fld>
            <a:endParaRPr/>
          </a:p>
        </p:txBody>
      </p:sp>
      <p:sp>
        <p:nvSpPr>
          <p:cNvPr id="170" name="Google Shape;170;p24"/>
          <p:cNvSpPr/>
          <p:nvPr/>
        </p:nvSpPr>
        <p:spPr>
          <a:xfrm>
            <a:off x="6478104" y="667898"/>
            <a:ext cx="4989521" cy="4989521"/>
          </a:xfrm>
          <a:prstGeom prst="ellipse">
            <a:avLst/>
          </a:prstGeom>
          <a:noFill/>
          <a:ln w="730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71" name="Google Shape;171;p24"/>
          <p:cNvPicPr preferRelativeResize="0"/>
          <p:nvPr/>
        </p:nvPicPr>
        <p:blipFill rotWithShape="1">
          <a:blip r:embed="rId2">
            <a:alphaModFix/>
          </a:blip>
          <a:srcRect/>
          <a:stretch/>
        </p:blipFill>
        <p:spPr>
          <a:xfrm>
            <a:off x="6569559" y="813052"/>
            <a:ext cx="4806568" cy="4642939"/>
          </a:xfrm>
          <a:prstGeom prst="rect">
            <a:avLst/>
          </a:prstGeom>
          <a:noFill/>
          <a:ln>
            <a:noFill/>
          </a:ln>
        </p:spPr>
      </p:pic>
      <p:sp>
        <p:nvSpPr>
          <p:cNvPr id="172" name="Google Shape;172;p24"/>
          <p:cNvSpPr txBox="1"/>
          <p:nvPr/>
        </p:nvSpPr>
        <p:spPr>
          <a:xfrm>
            <a:off x="454059" y="6464988"/>
            <a:ext cx="2950488" cy="276959"/>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pic>
        <p:nvPicPr>
          <p:cNvPr id="173" name="Google Shape;173;p24"/>
          <p:cNvPicPr preferRelativeResize="0"/>
          <p:nvPr/>
        </p:nvPicPr>
        <p:blipFill rotWithShape="1">
          <a:blip r:embed="rId3">
            <a:alphaModFix/>
          </a:blip>
          <a:srcRect/>
          <a:stretch/>
        </p:blipFill>
        <p:spPr>
          <a:xfrm>
            <a:off x="10963729" y="309433"/>
            <a:ext cx="977567" cy="805751"/>
          </a:xfrm>
          <a:prstGeom prst="rect">
            <a:avLst/>
          </a:prstGeom>
          <a:noFill/>
          <a:ln>
            <a:noFill/>
          </a:ln>
        </p:spPr>
      </p:pic>
      <p:sp>
        <p:nvSpPr>
          <p:cNvPr id="174" name="Google Shape;174;p24"/>
          <p:cNvSpPr txBox="1"/>
          <p:nvPr/>
        </p:nvSpPr>
        <p:spPr>
          <a:xfrm>
            <a:off x="454081" y="1149641"/>
            <a:ext cx="4624023" cy="707846"/>
          </a:xfrm>
          <a:prstGeom prst="rect">
            <a:avLst/>
          </a:prstGeom>
          <a:noFill/>
          <a:ln>
            <a:noFill/>
          </a:ln>
        </p:spPr>
        <p:txBody>
          <a:bodyPr spcFirstLastPara="1" wrap="square" lIns="0" tIns="45700" rIns="91425" bIns="45700" anchor="t" anchorCtr="0">
            <a:spAutoFit/>
          </a:bodyPr>
          <a:lstStyle/>
          <a:p>
            <a:r>
              <a:rPr lang="en-US" sz="2000" b="1">
                <a:solidFill>
                  <a:srgbClr val="FFFFFF"/>
                </a:solidFill>
                <a:latin typeface="Open Sans"/>
                <a:ea typeface="Open Sans"/>
                <a:cs typeface="Open Sans"/>
                <a:sym typeface="Open Sans"/>
              </a:rPr>
              <a:t>2020-2025 Strategic Plan: Equity for All</a:t>
            </a:r>
            <a:endParaRPr sz="1400"/>
          </a:p>
        </p:txBody>
      </p:sp>
      <p:cxnSp>
        <p:nvCxnSpPr>
          <p:cNvPr id="175" name="Google Shape;175;p24"/>
          <p:cNvCxnSpPr/>
          <p:nvPr/>
        </p:nvCxnSpPr>
        <p:spPr>
          <a:xfrm>
            <a:off x="454078" y="1688122"/>
            <a:ext cx="4392263" cy="0"/>
          </a:xfrm>
          <a:prstGeom prst="straightConnector1">
            <a:avLst/>
          </a:prstGeom>
          <a:noFill/>
          <a:ln w="9525" cap="flat" cmpd="sng">
            <a:solidFill>
              <a:schemeClr val="lt1"/>
            </a:solidFill>
            <a:prstDash val="solid"/>
            <a:miter lim="800000"/>
            <a:headEnd type="none" w="sm" len="sm"/>
            <a:tailEnd type="none" w="sm" len="sm"/>
          </a:ln>
        </p:spPr>
      </p:cxnSp>
      <p:sp>
        <p:nvSpPr>
          <p:cNvPr id="176" name="Google Shape;176;p24"/>
          <p:cNvSpPr txBox="1">
            <a:spLocks noGrp="1"/>
          </p:cNvSpPr>
          <p:nvPr>
            <p:ph type="body" idx="1"/>
          </p:nvPr>
        </p:nvSpPr>
        <p:spPr>
          <a:xfrm>
            <a:off x="454025" y="3648075"/>
            <a:ext cx="5299075" cy="1136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70472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77"/>
        <p:cNvGrpSpPr/>
        <p:nvPr/>
      </p:nvGrpSpPr>
      <p:grpSpPr>
        <a:xfrm>
          <a:off x="0" y="0"/>
          <a:ext cx="0" cy="0"/>
          <a:chOff x="0" y="0"/>
          <a:chExt cx="0" cy="0"/>
        </a:xfrm>
      </p:grpSpPr>
      <p:sp>
        <p:nvSpPr>
          <p:cNvPr id="178" name="Google Shape;178;p25"/>
          <p:cNvSpPr/>
          <p:nvPr/>
        </p:nvSpPr>
        <p:spPr>
          <a:xfrm>
            <a:off x="-28755" y="32"/>
            <a:ext cx="12220755" cy="6325255"/>
          </a:xfrm>
          <a:prstGeom prst="rect">
            <a:avLst/>
          </a:prstGeom>
          <a:solidFill>
            <a:srgbClr val="F19320"/>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9" name="Google Shape;179;p25"/>
          <p:cNvSpPr txBox="1">
            <a:spLocks noGrp="1"/>
          </p:cNvSpPr>
          <p:nvPr>
            <p:ph type="title"/>
          </p:nvPr>
        </p:nvSpPr>
        <p:spPr>
          <a:xfrm>
            <a:off x="454061" y="2574581"/>
            <a:ext cx="5299627" cy="731326"/>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lt1"/>
              </a:buClr>
              <a:buSzPts val="5000"/>
              <a:buFont typeface="Open Sans"/>
              <a:buNone/>
              <a:defRPr sz="5000" b="1">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0" name="Google Shape;180;p25"/>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181" name="Google Shape;181;p25"/>
          <p:cNvSpPr txBox="1">
            <a:spLocks noGrp="1"/>
          </p:cNvSpPr>
          <p:nvPr>
            <p:ph type="sldNum" idx="12"/>
          </p:nvPr>
        </p:nvSpPr>
        <p:spPr>
          <a:xfrm>
            <a:off x="10189497" y="6450936"/>
            <a:ext cx="1548465" cy="27699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a:pPr/>
              <a:t>‹#›</a:t>
            </a:fld>
            <a:endParaRPr/>
          </a:p>
        </p:txBody>
      </p:sp>
      <p:pic>
        <p:nvPicPr>
          <p:cNvPr id="182" name="Google Shape;182;p25"/>
          <p:cNvPicPr preferRelativeResize="0"/>
          <p:nvPr/>
        </p:nvPicPr>
        <p:blipFill rotWithShape="1">
          <a:blip r:embed="rId2">
            <a:alphaModFix/>
          </a:blip>
          <a:srcRect/>
          <a:stretch/>
        </p:blipFill>
        <p:spPr>
          <a:xfrm>
            <a:off x="6520288" y="1293456"/>
            <a:ext cx="3611245" cy="3488313"/>
          </a:xfrm>
          <a:prstGeom prst="rect">
            <a:avLst/>
          </a:prstGeom>
          <a:noFill/>
          <a:ln>
            <a:noFill/>
          </a:ln>
        </p:spPr>
      </p:pic>
      <p:sp>
        <p:nvSpPr>
          <p:cNvPr id="183" name="Google Shape;183;p25"/>
          <p:cNvSpPr/>
          <p:nvPr/>
        </p:nvSpPr>
        <p:spPr>
          <a:xfrm>
            <a:off x="6478104" y="667898"/>
            <a:ext cx="4989521" cy="4989521"/>
          </a:xfrm>
          <a:prstGeom prst="ellipse">
            <a:avLst/>
          </a:prstGeom>
          <a:noFill/>
          <a:ln w="730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4" name="Google Shape;184;p25"/>
          <p:cNvSpPr txBox="1"/>
          <p:nvPr/>
        </p:nvSpPr>
        <p:spPr>
          <a:xfrm>
            <a:off x="454059" y="6464988"/>
            <a:ext cx="2950488" cy="276959"/>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pic>
        <p:nvPicPr>
          <p:cNvPr id="185" name="Google Shape;185;p25"/>
          <p:cNvPicPr preferRelativeResize="0"/>
          <p:nvPr/>
        </p:nvPicPr>
        <p:blipFill rotWithShape="1">
          <a:blip r:embed="rId3">
            <a:alphaModFix/>
          </a:blip>
          <a:srcRect/>
          <a:stretch/>
        </p:blipFill>
        <p:spPr>
          <a:xfrm>
            <a:off x="10963729" y="309433"/>
            <a:ext cx="977567" cy="805751"/>
          </a:xfrm>
          <a:prstGeom prst="rect">
            <a:avLst/>
          </a:prstGeom>
          <a:noFill/>
          <a:ln>
            <a:noFill/>
          </a:ln>
        </p:spPr>
      </p:pic>
      <p:sp>
        <p:nvSpPr>
          <p:cNvPr id="186" name="Google Shape;186;p25"/>
          <p:cNvSpPr txBox="1"/>
          <p:nvPr/>
        </p:nvSpPr>
        <p:spPr>
          <a:xfrm>
            <a:off x="454081" y="1149641"/>
            <a:ext cx="4624023" cy="707846"/>
          </a:xfrm>
          <a:prstGeom prst="rect">
            <a:avLst/>
          </a:prstGeom>
          <a:noFill/>
          <a:ln>
            <a:noFill/>
          </a:ln>
        </p:spPr>
        <p:txBody>
          <a:bodyPr spcFirstLastPara="1" wrap="square" lIns="0" tIns="45700" rIns="91425" bIns="45700" anchor="t" anchorCtr="0">
            <a:spAutoFit/>
          </a:bodyPr>
          <a:lstStyle/>
          <a:p>
            <a:r>
              <a:rPr lang="en-US" sz="2000" b="1">
                <a:solidFill>
                  <a:srgbClr val="FFFFFF"/>
                </a:solidFill>
                <a:latin typeface="Open Sans"/>
                <a:ea typeface="Open Sans"/>
                <a:cs typeface="Open Sans"/>
                <a:sym typeface="Open Sans"/>
              </a:rPr>
              <a:t>2020-2025 Strategic Plan: Equity for All</a:t>
            </a:r>
            <a:endParaRPr sz="1400"/>
          </a:p>
        </p:txBody>
      </p:sp>
      <p:cxnSp>
        <p:nvCxnSpPr>
          <p:cNvPr id="187" name="Google Shape;187;p25"/>
          <p:cNvCxnSpPr/>
          <p:nvPr/>
        </p:nvCxnSpPr>
        <p:spPr>
          <a:xfrm>
            <a:off x="454078" y="1688122"/>
            <a:ext cx="4392263" cy="0"/>
          </a:xfrm>
          <a:prstGeom prst="straightConnector1">
            <a:avLst/>
          </a:prstGeom>
          <a:noFill/>
          <a:ln w="9525" cap="flat" cmpd="sng">
            <a:solidFill>
              <a:schemeClr val="lt1"/>
            </a:solidFill>
            <a:prstDash val="solid"/>
            <a:miter lim="800000"/>
            <a:headEnd type="none" w="sm" len="sm"/>
            <a:tailEnd type="none" w="sm" len="sm"/>
          </a:ln>
        </p:spPr>
      </p:cxnSp>
      <p:sp>
        <p:nvSpPr>
          <p:cNvPr id="188" name="Google Shape;188;p25"/>
          <p:cNvSpPr txBox="1">
            <a:spLocks noGrp="1"/>
          </p:cNvSpPr>
          <p:nvPr>
            <p:ph type="body" idx="1"/>
          </p:nvPr>
        </p:nvSpPr>
        <p:spPr>
          <a:xfrm>
            <a:off x="454025" y="3648075"/>
            <a:ext cx="5299075" cy="1136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74406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9"/>
        <p:cNvGrpSpPr/>
        <p:nvPr/>
      </p:nvGrpSpPr>
      <p:grpSpPr>
        <a:xfrm>
          <a:off x="0" y="0"/>
          <a:ext cx="0" cy="0"/>
          <a:chOff x="0" y="0"/>
          <a:chExt cx="0" cy="0"/>
        </a:xfrm>
      </p:grpSpPr>
      <p:sp>
        <p:nvSpPr>
          <p:cNvPr id="190" name="Google Shape;190;p26"/>
          <p:cNvSpPr/>
          <p:nvPr/>
        </p:nvSpPr>
        <p:spPr>
          <a:xfrm>
            <a:off x="0" y="0"/>
            <a:ext cx="1960880" cy="6858000"/>
          </a:xfrm>
          <a:prstGeom prst="rect">
            <a:avLst/>
          </a:prstGeom>
          <a:solidFill>
            <a:srgbClr val="263A8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191" name="Google Shape;191;p26"/>
          <p:cNvPicPr preferRelativeResize="0"/>
          <p:nvPr/>
        </p:nvPicPr>
        <p:blipFill rotWithShape="1">
          <a:blip r:embed="rId2">
            <a:alphaModFix/>
          </a:blip>
          <a:srcRect/>
          <a:stretch/>
        </p:blipFill>
        <p:spPr>
          <a:xfrm>
            <a:off x="138125" y="447541"/>
            <a:ext cx="1684673" cy="1627322"/>
          </a:xfrm>
          <a:prstGeom prst="rect">
            <a:avLst/>
          </a:prstGeom>
          <a:noFill/>
          <a:ln>
            <a:noFill/>
          </a:ln>
        </p:spPr>
      </p:pic>
      <p:sp>
        <p:nvSpPr>
          <p:cNvPr id="192" name="Google Shape;192;p26"/>
          <p:cNvSpPr txBox="1"/>
          <p:nvPr/>
        </p:nvSpPr>
        <p:spPr>
          <a:xfrm rot="5400000">
            <a:off x="-1600491" y="4324263"/>
            <a:ext cx="5161869" cy="553957"/>
          </a:xfrm>
          <a:prstGeom prst="rect">
            <a:avLst/>
          </a:prstGeom>
          <a:noFill/>
          <a:ln>
            <a:noFill/>
          </a:ln>
        </p:spPr>
        <p:txBody>
          <a:bodyPr spcFirstLastPara="1" wrap="square" lIns="91425" tIns="45700" rIns="91425" bIns="45700" anchor="t" anchorCtr="0">
            <a:spAutoFit/>
          </a:bodyPr>
          <a:lstStyle/>
          <a:p>
            <a:r>
              <a:rPr lang="en-US" sz="3000" b="1">
                <a:solidFill>
                  <a:srgbClr val="FFFFFF"/>
                </a:solidFill>
                <a:latin typeface="Open Sans"/>
                <a:ea typeface="Open Sans"/>
                <a:cs typeface="Open Sans"/>
                <a:sym typeface="Open Sans"/>
              </a:rPr>
              <a:t>WELCOMING</a:t>
            </a:r>
            <a:endParaRPr sz="1400"/>
          </a:p>
        </p:txBody>
      </p:sp>
      <p:sp>
        <p:nvSpPr>
          <p:cNvPr id="193" name="Google Shape;193;p26"/>
          <p:cNvSpPr txBox="1">
            <a:spLocks noGrp="1"/>
          </p:cNvSpPr>
          <p:nvPr>
            <p:ph type="title"/>
          </p:nvPr>
        </p:nvSpPr>
        <p:spPr>
          <a:xfrm>
            <a:off x="2388134" y="668577"/>
            <a:ext cx="8965687" cy="71865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26"/>
          <p:cNvSpPr txBox="1">
            <a:spLocks noGrp="1"/>
          </p:cNvSpPr>
          <p:nvPr>
            <p:ph type="body" idx="1"/>
          </p:nvPr>
        </p:nvSpPr>
        <p:spPr>
          <a:xfrm>
            <a:off x="2388134" y="1825657"/>
            <a:ext cx="8965687" cy="185153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400" lvl="1" indent="-228600"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600" lvl="2" indent="-228600"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800" lvl="3"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6000" lvl="4"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26"/>
          <p:cNvSpPr txBox="1">
            <a:spLocks noGrp="1"/>
          </p:cNvSpPr>
          <p:nvPr>
            <p:ph type="sldNum" idx="12"/>
          </p:nvPr>
        </p:nvSpPr>
        <p:spPr>
          <a:xfrm>
            <a:off x="9805357" y="6400445"/>
            <a:ext cx="1548465" cy="27699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a:pPr/>
              <a:t>‹#›</a:t>
            </a:fld>
            <a:endParaRPr/>
          </a:p>
        </p:txBody>
      </p:sp>
      <p:cxnSp>
        <p:nvCxnSpPr>
          <p:cNvPr id="196" name="Google Shape;196;p26"/>
          <p:cNvCxnSpPr/>
          <p:nvPr/>
        </p:nvCxnSpPr>
        <p:spPr>
          <a:xfrm>
            <a:off x="1960880" y="6325257"/>
            <a:ext cx="10231120" cy="0"/>
          </a:xfrm>
          <a:prstGeom prst="straightConnector1">
            <a:avLst/>
          </a:prstGeom>
          <a:noFill/>
          <a:ln w="12700" cap="flat" cmpd="sng">
            <a:solidFill>
              <a:srgbClr val="D0CECE"/>
            </a:solidFill>
            <a:prstDash val="solid"/>
            <a:miter lim="800000"/>
            <a:headEnd type="none" w="sm" len="sm"/>
            <a:tailEnd type="none" w="sm" len="sm"/>
          </a:ln>
        </p:spPr>
      </p:cxnSp>
      <p:sp>
        <p:nvSpPr>
          <p:cNvPr id="197" name="Google Shape;197;p26"/>
          <p:cNvSpPr txBox="1"/>
          <p:nvPr/>
        </p:nvSpPr>
        <p:spPr>
          <a:xfrm>
            <a:off x="2375589" y="6450905"/>
            <a:ext cx="5792611" cy="461624"/>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ALEXANDRIA CITY PUBLIC SCHOOLS </a:t>
            </a:r>
            <a:r>
              <a:rPr lang="en-US" sz="1200" b="1">
                <a:solidFill>
                  <a:srgbClr val="757070"/>
                </a:solidFill>
                <a:latin typeface="Open Sans"/>
                <a:ea typeface="Open Sans"/>
                <a:cs typeface="Open Sans"/>
                <a:sym typeface="Open Sans"/>
              </a:rPr>
              <a:t>| </a:t>
            </a:r>
            <a:r>
              <a:rPr lang="en-US" sz="1200" b="1">
                <a:solidFill>
                  <a:srgbClr val="F19320"/>
                </a:solidFill>
                <a:latin typeface="Open Sans"/>
                <a:ea typeface="Open Sans"/>
                <a:cs typeface="Open Sans"/>
                <a:sym typeface="Open Sans"/>
              </a:rPr>
              <a:t>2020-2025 STRATEGIC PLAN: EQUITY FOR ALL</a:t>
            </a:r>
            <a:endParaRPr sz="1400"/>
          </a:p>
        </p:txBody>
      </p:sp>
    </p:spTree>
    <p:extLst>
      <p:ext uri="{BB962C8B-B14F-4D97-AF65-F5344CB8AC3E}">
        <p14:creationId xmlns:p14="http://schemas.microsoft.com/office/powerpoint/2010/main" val="3398975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98"/>
        <p:cNvGrpSpPr/>
        <p:nvPr/>
      </p:nvGrpSpPr>
      <p:grpSpPr>
        <a:xfrm>
          <a:off x="0" y="0"/>
          <a:ext cx="0" cy="0"/>
          <a:chOff x="0" y="0"/>
          <a:chExt cx="0" cy="0"/>
        </a:xfrm>
      </p:grpSpPr>
      <p:sp>
        <p:nvSpPr>
          <p:cNvPr id="199" name="Google Shape;199;p27"/>
          <p:cNvSpPr/>
          <p:nvPr/>
        </p:nvSpPr>
        <p:spPr>
          <a:xfrm>
            <a:off x="0" y="0"/>
            <a:ext cx="1960880" cy="6858000"/>
          </a:xfrm>
          <a:prstGeom prst="rect">
            <a:avLst/>
          </a:prstGeom>
          <a:solidFill>
            <a:srgbClr val="A6499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0" name="Google Shape;200;p27"/>
          <p:cNvSpPr txBox="1"/>
          <p:nvPr/>
        </p:nvSpPr>
        <p:spPr>
          <a:xfrm rot="5400000">
            <a:off x="-1600491" y="4324263"/>
            <a:ext cx="5161869" cy="553957"/>
          </a:xfrm>
          <a:prstGeom prst="rect">
            <a:avLst/>
          </a:prstGeom>
          <a:noFill/>
          <a:ln>
            <a:noFill/>
          </a:ln>
        </p:spPr>
        <p:txBody>
          <a:bodyPr spcFirstLastPara="1" wrap="square" lIns="91425" tIns="45700" rIns="91425" bIns="45700" anchor="t" anchorCtr="0">
            <a:spAutoFit/>
          </a:bodyPr>
          <a:lstStyle/>
          <a:p>
            <a:r>
              <a:rPr lang="en-US" sz="3000" b="1">
                <a:solidFill>
                  <a:srgbClr val="FFFFFF"/>
                </a:solidFill>
                <a:latin typeface="Open Sans"/>
                <a:ea typeface="Open Sans"/>
                <a:cs typeface="Open Sans"/>
                <a:sym typeface="Open Sans"/>
              </a:rPr>
              <a:t>INNOVATIVE</a:t>
            </a:r>
            <a:endParaRPr sz="1400"/>
          </a:p>
        </p:txBody>
      </p:sp>
      <p:pic>
        <p:nvPicPr>
          <p:cNvPr id="201" name="Google Shape;201;p27"/>
          <p:cNvPicPr preferRelativeResize="0"/>
          <p:nvPr/>
        </p:nvPicPr>
        <p:blipFill rotWithShape="1">
          <a:blip r:embed="rId2">
            <a:alphaModFix/>
          </a:blip>
          <a:srcRect/>
          <a:stretch/>
        </p:blipFill>
        <p:spPr>
          <a:xfrm>
            <a:off x="150650" y="375468"/>
            <a:ext cx="1684673" cy="1627322"/>
          </a:xfrm>
          <a:prstGeom prst="rect">
            <a:avLst/>
          </a:prstGeom>
          <a:noFill/>
          <a:ln>
            <a:noFill/>
          </a:ln>
        </p:spPr>
      </p:pic>
      <p:sp>
        <p:nvSpPr>
          <p:cNvPr id="202" name="Google Shape;202;p27"/>
          <p:cNvSpPr txBox="1">
            <a:spLocks noGrp="1"/>
          </p:cNvSpPr>
          <p:nvPr>
            <p:ph type="title"/>
          </p:nvPr>
        </p:nvSpPr>
        <p:spPr>
          <a:xfrm>
            <a:off x="2388134" y="668577"/>
            <a:ext cx="8965687" cy="71865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27"/>
          <p:cNvSpPr txBox="1">
            <a:spLocks noGrp="1"/>
          </p:cNvSpPr>
          <p:nvPr>
            <p:ph type="body" idx="1"/>
          </p:nvPr>
        </p:nvSpPr>
        <p:spPr>
          <a:xfrm>
            <a:off x="2388134" y="1825657"/>
            <a:ext cx="8965687" cy="185153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400" lvl="1" indent="-228600"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600" lvl="2" indent="-228600"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800" lvl="3"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6000" lvl="4"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27"/>
          <p:cNvSpPr txBox="1">
            <a:spLocks noGrp="1"/>
          </p:cNvSpPr>
          <p:nvPr>
            <p:ph type="sldNum" idx="12"/>
          </p:nvPr>
        </p:nvSpPr>
        <p:spPr>
          <a:xfrm>
            <a:off x="9805357" y="6400445"/>
            <a:ext cx="1548465" cy="27699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a:pPr/>
              <a:t>‹#›</a:t>
            </a:fld>
            <a:endParaRPr/>
          </a:p>
        </p:txBody>
      </p:sp>
      <p:cxnSp>
        <p:nvCxnSpPr>
          <p:cNvPr id="205" name="Google Shape;205;p27"/>
          <p:cNvCxnSpPr/>
          <p:nvPr/>
        </p:nvCxnSpPr>
        <p:spPr>
          <a:xfrm>
            <a:off x="1960880" y="6325257"/>
            <a:ext cx="10231120" cy="0"/>
          </a:xfrm>
          <a:prstGeom prst="straightConnector1">
            <a:avLst/>
          </a:prstGeom>
          <a:noFill/>
          <a:ln w="12700" cap="flat" cmpd="sng">
            <a:solidFill>
              <a:srgbClr val="D0CECE"/>
            </a:solidFill>
            <a:prstDash val="solid"/>
            <a:miter lim="800000"/>
            <a:headEnd type="none" w="sm" len="sm"/>
            <a:tailEnd type="none" w="sm" len="sm"/>
          </a:ln>
        </p:spPr>
      </p:cxnSp>
      <p:sp>
        <p:nvSpPr>
          <p:cNvPr id="206" name="Google Shape;206;p27"/>
          <p:cNvSpPr txBox="1"/>
          <p:nvPr/>
        </p:nvSpPr>
        <p:spPr>
          <a:xfrm>
            <a:off x="2375589" y="6450905"/>
            <a:ext cx="5792611" cy="461624"/>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ALEXANDRIA CITY PUBLIC SCHOOLS </a:t>
            </a:r>
            <a:r>
              <a:rPr lang="en-US" sz="1200" b="1">
                <a:solidFill>
                  <a:srgbClr val="757070"/>
                </a:solidFill>
                <a:latin typeface="Open Sans"/>
                <a:ea typeface="Open Sans"/>
                <a:cs typeface="Open Sans"/>
                <a:sym typeface="Open Sans"/>
              </a:rPr>
              <a:t>| </a:t>
            </a:r>
            <a:r>
              <a:rPr lang="en-US" sz="1200" b="1">
                <a:solidFill>
                  <a:srgbClr val="F19320"/>
                </a:solidFill>
                <a:latin typeface="Open Sans"/>
                <a:ea typeface="Open Sans"/>
                <a:cs typeface="Open Sans"/>
                <a:sym typeface="Open Sans"/>
              </a:rPr>
              <a:t>2020-2025 STRATEGIC PLAN: EQUITY FOR ALL</a:t>
            </a:r>
            <a:endParaRPr sz="1400"/>
          </a:p>
        </p:txBody>
      </p:sp>
    </p:spTree>
    <p:extLst>
      <p:ext uri="{BB962C8B-B14F-4D97-AF65-F5344CB8AC3E}">
        <p14:creationId xmlns:p14="http://schemas.microsoft.com/office/powerpoint/2010/main" val="3229150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7"/>
        <p:cNvGrpSpPr/>
        <p:nvPr/>
      </p:nvGrpSpPr>
      <p:grpSpPr>
        <a:xfrm>
          <a:off x="0" y="0"/>
          <a:ext cx="0" cy="0"/>
          <a:chOff x="0" y="0"/>
          <a:chExt cx="0" cy="0"/>
        </a:xfrm>
      </p:grpSpPr>
      <p:sp>
        <p:nvSpPr>
          <p:cNvPr id="208" name="Google Shape;208;p28"/>
          <p:cNvSpPr/>
          <p:nvPr/>
        </p:nvSpPr>
        <p:spPr>
          <a:xfrm>
            <a:off x="0" y="0"/>
            <a:ext cx="1960880" cy="6858000"/>
          </a:xfrm>
          <a:prstGeom prst="rect">
            <a:avLst/>
          </a:prstGeom>
          <a:solidFill>
            <a:srgbClr val="F19320"/>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28"/>
          <p:cNvSpPr txBox="1"/>
          <p:nvPr/>
        </p:nvSpPr>
        <p:spPr>
          <a:xfrm rot="5400000">
            <a:off x="-1600491" y="4324263"/>
            <a:ext cx="5161869" cy="553957"/>
          </a:xfrm>
          <a:prstGeom prst="rect">
            <a:avLst/>
          </a:prstGeom>
          <a:noFill/>
          <a:ln>
            <a:noFill/>
          </a:ln>
        </p:spPr>
        <p:txBody>
          <a:bodyPr spcFirstLastPara="1" wrap="square" lIns="91425" tIns="45700" rIns="91425" bIns="45700" anchor="t" anchorCtr="0">
            <a:spAutoFit/>
          </a:bodyPr>
          <a:lstStyle/>
          <a:p>
            <a:r>
              <a:rPr lang="en-US" sz="3000" b="1">
                <a:solidFill>
                  <a:srgbClr val="FFFFFF"/>
                </a:solidFill>
                <a:latin typeface="Open Sans"/>
                <a:ea typeface="Open Sans"/>
                <a:cs typeface="Open Sans"/>
                <a:sym typeface="Open Sans"/>
              </a:rPr>
              <a:t>RESULTS-DRIVEN</a:t>
            </a:r>
            <a:endParaRPr sz="1400"/>
          </a:p>
        </p:txBody>
      </p:sp>
      <p:pic>
        <p:nvPicPr>
          <p:cNvPr id="210" name="Google Shape;210;p28"/>
          <p:cNvPicPr preferRelativeResize="0"/>
          <p:nvPr/>
        </p:nvPicPr>
        <p:blipFill rotWithShape="1">
          <a:blip r:embed="rId2">
            <a:alphaModFix/>
          </a:blip>
          <a:srcRect/>
          <a:stretch/>
        </p:blipFill>
        <p:spPr>
          <a:xfrm>
            <a:off x="-13917" y="459926"/>
            <a:ext cx="1531521" cy="1479385"/>
          </a:xfrm>
          <a:prstGeom prst="rect">
            <a:avLst/>
          </a:prstGeom>
          <a:noFill/>
          <a:ln>
            <a:noFill/>
          </a:ln>
        </p:spPr>
      </p:pic>
      <p:sp>
        <p:nvSpPr>
          <p:cNvPr id="211" name="Google Shape;211;p28"/>
          <p:cNvSpPr txBox="1">
            <a:spLocks noGrp="1"/>
          </p:cNvSpPr>
          <p:nvPr>
            <p:ph type="title"/>
          </p:nvPr>
        </p:nvSpPr>
        <p:spPr>
          <a:xfrm>
            <a:off x="2388134" y="668577"/>
            <a:ext cx="8965687" cy="71865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28"/>
          <p:cNvSpPr txBox="1">
            <a:spLocks noGrp="1"/>
          </p:cNvSpPr>
          <p:nvPr>
            <p:ph type="body" idx="1"/>
          </p:nvPr>
        </p:nvSpPr>
        <p:spPr>
          <a:xfrm>
            <a:off x="2388134" y="1825657"/>
            <a:ext cx="8965687" cy="185153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400" lvl="1" indent="-228600"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600" lvl="2" indent="-228600"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800" lvl="3"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6000" lvl="4"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28"/>
          <p:cNvSpPr txBox="1">
            <a:spLocks noGrp="1"/>
          </p:cNvSpPr>
          <p:nvPr>
            <p:ph type="sldNum" idx="12"/>
          </p:nvPr>
        </p:nvSpPr>
        <p:spPr>
          <a:xfrm>
            <a:off x="9805357" y="6400445"/>
            <a:ext cx="1548465" cy="27699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a:pPr/>
              <a:t>‹#›</a:t>
            </a:fld>
            <a:endParaRPr/>
          </a:p>
        </p:txBody>
      </p:sp>
      <p:sp>
        <p:nvSpPr>
          <p:cNvPr id="214" name="Google Shape;214;p28"/>
          <p:cNvSpPr txBox="1"/>
          <p:nvPr/>
        </p:nvSpPr>
        <p:spPr>
          <a:xfrm>
            <a:off x="2375589" y="6450905"/>
            <a:ext cx="5792611" cy="461624"/>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ALEXANDRIA CITY PUBLIC SCHOOLS </a:t>
            </a:r>
            <a:r>
              <a:rPr lang="en-US" sz="1200" b="1">
                <a:solidFill>
                  <a:srgbClr val="757070"/>
                </a:solidFill>
                <a:latin typeface="Open Sans"/>
                <a:ea typeface="Open Sans"/>
                <a:cs typeface="Open Sans"/>
                <a:sym typeface="Open Sans"/>
              </a:rPr>
              <a:t>| </a:t>
            </a:r>
            <a:r>
              <a:rPr lang="en-US" sz="1200" b="1">
                <a:solidFill>
                  <a:srgbClr val="F19320"/>
                </a:solidFill>
                <a:latin typeface="Open Sans"/>
                <a:ea typeface="Open Sans"/>
                <a:cs typeface="Open Sans"/>
                <a:sym typeface="Open Sans"/>
              </a:rPr>
              <a:t>2020-2025 STRATEGIC PLAN: EQUITY FOR ALL</a:t>
            </a:r>
            <a:endParaRPr sz="1400"/>
          </a:p>
        </p:txBody>
      </p:sp>
      <p:cxnSp>
        <p:nvCxnSpPr>
          <p:cNvPr id="215" name="Google Shape;215;p28"/>
          <p:cNvCxnSpPr/>
          <p:nvPr/>
        </p:nvCxnSpPr>
        <p:spPr>
          <a:xfrm>
            <a:off x="1960880" y="6325257"/>
            <a:ext cx="10231120" cy="0"/>
          </a:xfrm>
          <a:prstGeom prst="straightConnector1">
            <a:avLst/>
          </a:prstGeom>
          <a:noFill/>
          <a:ln w="12700" cap="flat" cmpd="sng">
            <a:solidFill>
              <a:srgbClr val="D0CECE"/>
            </a:solidFill>
            <a:prstDash val="solid"/>
            <a:miter lim="800000"/>
            <a:headEnd type="none" w="sm" len="sm"/>
            <a:tailEnd type="none" w="sm" len="sm"/>
          </a:ln>
        </p:spPr>
      </p:cxnSp>
    </p:spTree>
    <p:extLst>
      <p:ext uri="{BB962C8B-B14F-4D97-AF65-F5344CB8AC3E}">
        <p14:creationId xmlns:p14="http://schemas.microsoft.com/office/powerpoint/2010/main" val="2924518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6"/>
        <p:cNvGrpSpPr/>
        <p:nvPr/>
      </p:nvGrpSpPr>
      <p:grpSpPr>
        <a:xfrm>
          <a:off x="0" y="0"/>
          <a:ext cx="0" cy="0"/>
          <a:chOff x="0" y="0"/>
          <a:chExt cx="0" cy="0"/>
        </a:xfrm>
      </p:grpSpPr>
      <p:sp>
        <p:nvSpPr>
          <p:cNvPr id="217" name="Google Shape;217;p29"/>
          <p:cNvSpPr/>
          <p:nvPr/>
        </p:nvSpPr>
        <p:spPr>
          <a:xfrm>
            <a:off x="1" y="32"/>
            <a:ext cx="6060523" cy="751559"/>
          </a:xfrm>
          <a:prstGeom prst="rect">
            <a:avLst/>
          </a:prstGeom>
          <a:gradFill>
            <a:gsLst>
              <a:gs pos="0">
                <a:srgbClr val="A64995"/>
              </a:gs>
              <a:gs pos="100000">
                <a:srgbClr val="F19320"/>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8" name="Google Shape;218;p29"/>
          <p:cNvSpPr/>
          <p:nvPr/>
        </p:nvSpPr>
        <p:spPr>
          <a:xfrm>
            <a:off x="11440462"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29"/>
          <p:cNvSpPr txBox="1">
            <a:spLocks noGrp="1"/>
          </p:cNvSpPr>
          <p:nvPr>
            <p:ph type="title"/>
          </p:nvPr>
        </p:nvSpPr>
        <p:spPr>
          <a:xfrm>
            <a:off x="454079" y="1356205"/>
            <a:ext cx="8965687" cy="718658"/>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29"/>
          <p:cNvSpPr txBox="1">
            <a:spLocks noGrp="1"/>
          </p:cNvSpPr>
          <p:nvPr>
            <p:ph type="body" idx="1"/>
          </p:nvPr>
        </p:nvSpPr>
        <p:spPr>
          <a:xfrm>
            <a:off x="454079" y="2513253"/>
            <a:ext cx="8965687" cy="1851533"/>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400" lvl="1" indent="-228600"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600" lvl="2" indent="-228600"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800" lvl="3"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6000" lvl="4"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21" name="Google Shape;221;p29"/>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222" name="Google Shape;222;p29"/>
          <p:cNvSpPr/>
          <p:nvPr/>
        </p:nvSpPr>
        <p:spPr>
          <a:xfrm>
            <a:off x="10663849"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29"/>
          <p:cNvSpPr/>
          <p:nvPr/>
        </p:nvSpPr>
        <p:spPr>
          <a:xfrm>
            <a:off x="9887234"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4" name="Google Shape;224;p29"/>
          <p:cNvSpPr/>
          <p:nvPr/>
        </p:nvSpPr>
        <p:spPr>
          <a:xfrm>
            <a:off x="9110622"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5" name="Google Shape;225;p29"/>
          <p:cNvSpPr/>
          <p:nvPr/>
        </p:nvSpPr>
        <p:spPr>
          <a:xfrm>
            <a:off x="6096021" y="32"/>
            <a:ext cx="2989545" cy="751559"/>
          </a:xfrm>
          <a:prstGeom prst="rect">
            <a:avLst/>
          </a:prstGeom>
          <a:solidFill>
            <a:srgbClr val="263A8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226" name="Google Shape;226;p29"/>
          <p:cNvPicPr preferRelativeResize="0"/>
          <p:nvPr/>
        </p:nvPicPr>
        <p:blipFill rotWithShape="1">
          <a:blip r:embed="rId2">
            <a:alphaModFix/>
          </a:blip>
          <a:srcRect/>
          <a:stretch/>
        </p:blipFill>
        <p:spPr>
          <a:xfrm>
            <a:off x="6171157" y="-113"/>
            <a:ext cx="785915" cy="759159"/>
          </a:xfrm>
          <a:prstGeom prst="rect">
            <a:avLst/>
          </a:prstGeom>
          <a:noFill/>
          <a:ln>
            <a:noFill/>
          </a:ln>
        </p:spPr>
      </p:pic>
      <p:sp>
        <p:nvSpPr>
          <p:cNvPr id="227" name="Google Shape;227;p29"/>
          <p:cNvSpPr txBox="1"/>
          <p:nvPr/>
        </p:nvSpPr>
        <p:spPr>
          <a:xfrm>
            <a:off x="6894444" y="202663"/>
            <a:ext cx="5161869" cy="400110"/>
          </a:xfrm>
          <a:prstGeom prst="rect">
            <a:avLst/>
          </a:prstGeom>
          <a:noFill/>
          <a:ln>
            <a:noFill/>
          </a:ln>
        </p:spPr>
        <p:txBody>
          <a:bodyPr spcFirstLastPara="1" wrap="square" lIns="91425" tIns="45700" rIns="91425" bIns="45700" anchor="t" anchorCtr="0">
            <a:spAutoFit/>
          </a:bodyPr>
          <a:lstStyle/>
          <a:p>
            <a:r>
              <a:rPr lang="en-US" sz="2000" b="1">
                <a:solidFill>
                  <a:srgbClr val="FFFFFF"/>
                </a:solidFill>
                <a:latin typeface="Open Sans"/>
                <a:ea typeface="Open Sans"/>
                <a:cs typeface="Open Sans"/>
                <a:sym typeface="Open Sans"/>
              </a:rPr>
              <a:t>WELCOMING</a:t>
            </a:r>
            <a:endParaRPr sz="1400"/>
          </a:p>
        </p:txBody>
      </p:sp>
      <p:pic>
        <p:nvPicPr>
          <p:cNvPr id="228" name="Google Shape;228;p29"/>
          <p:cNvPicPr preferRelativeResize="0"/>
          <p:nvPr/>
        </p:nvPicPr>
        <p:blipFill rotWithShape="1">
          <a:blip r:embed="rId3">
            <a:alphaModFix/>
          </a:blip>
          <a:srcRect/>
          <a:stretch/>
        </p:blipFill>
        <p:spPr>
          <a:xfrm>
            <a:off x="9141673" y="34426"/>
            <a:ext cx="714467" cy="690145"/>
          </a:xfrm>
          <a:prstGeom prst="rect">
            <a:avLst/>
          </a:prstGeom>
          <a:noFill/>
          <a:ln>
            <a:noFill/>
          </a:ln>
        </p:spPr>
      </p:pic>
      <p:pic>
        <p:nvPicPr>
          <p:cNvPr id="229" name="Google Shape;229;p29"/>
          <p:cNvPicPr preferRelativeResize="0"/>
          <p:nvPr/>
        </p:nvPicPr>
        <p:blipFill rotWithShape="1">
          <a:blip r:embed="rId4">
            <a:alphaModFix/>
          </a:blip>
          <a:srcRect/>
          <a:stretch/>
        </p:blipFill>
        <p:spPr>
          <a:xfrm>
            <a:off x="11431853" y="65796"/>
            <a:ext cx="649515" cy="627405"/>
          </a:xfrm>
          <a:prstGeom prst="rect">
            <a:avLst/>
          </a:prstGeom>
          <a:noFill/>
          <a:ln>
            <a:noFill/>
          </a:ln>
        </p:spPr>
      </p:pic>
      <p:pic>
        <p:nvPicPr>
          <p:cNvPr id="230" name="Google Shape;230;p29"/>
          <p:cNvPicPr preferRelativeResize="0"/>
          <p:nvPr/>
        </p:nvPicPr>
        <p:blipFill rotWithShape="1">
          <a:blip r:embed="rId5">
            <a:alphaModFix/>
          </a:blip>
          <a:srcRect/>
          <a:stretch/>
        </p:blipFill>
        <p:spPr>
          <a:xfrm>
            <a:off x="9911781" y="34393"/>
            <a:ext cx="714467" cy="690146"/>
          </a:xfrm>
          <a:prstGeom prst="rect">
            <a:avLst/>
          </a:prstGeom>
          <a:noFill/>
          <a:ln>
            <a:noFill/>
          </a:ln>
        </p:spPr>
      </p:pic>
      <p:pic>
        <p:nvPicPr>
          <p:cNvPr id="231" name="Google Shape;231;p29"/>
          <p:cNvPicPr preferRelativeResize="0"/>
          <p:nvPr/>
        </p:nvPicPr>
        <p:blipFill rotWithShape="1">
          <a:blip r:embed="rId6">
            <a:alphaModFix/>
          </a:blip>
          <a:srcRect/>
          <a:stretch/>
        </p:blipFill>
        <p:spPr>
          <a:xfrm>
            <a:off x="10732253" y="34426"/>
            <a:ext cx="714467" cy="690145"/>
          </a:xfrm>
          <a:prstGeom prst="rect">
            <a:avLst/>
          </a:prstGeom>
          <a:noFill/>
          <a:ln>
            <a:noFill/>
          </a:ln>
        </p:spPr>
      </p:pic>
      <p:sp>
        <p:nvSpPr>
          <p:cNvPr id="232" name="Google Shape;232;p29"/>
          <p:cNvSpPr txBox="1"/>
          <p:nvPr/>
        </p:nvSpPr>
        <p:spPr>
          <a:xfrm>
            <a:off x="454059" y="214217"/>
            <a:ext cx="5040804" cy="646290"/>
          </a:xfrm>
          <a:prstGeom prst="rect">
            <a:avLst/>
          </a:prstGeom>
          <a:noFill/>
          <a:ln>
            <a:noFill/>
          </a:ln>
        </p:spPr>
        <p:txBody>
          <a:bodyPr spcFirstLastPara="1" wrap="square" lIns="0" tIns="45700" rIns="91425" bIns="45700" anchor="t" anchorCtr="0">
            <a:spAutoFit/>
          </a:bodyPr>
          <a:lstStyle/>
          <a:p>
            <a:r>
              <a:rPr lang="en-US" sz="1800" b="1">
                <a:solidFill>
                  <a:srgbClr val="FFFFFF"/>
                </a:solidFill>
                <a:latin typeface="Open Sans"/>
                <a:ea typeface="Open Sans"/>
                <a:cs typeface="Open Sans"/>
                <a:sym typeface="Open Sans"/>
              </a:rPr>
              <a:t>2020-2025 STRATEGIC PLAN: EQUITY FOR ALL</a:t>
            </a:r>
            <a:endParaRPr sz="1400"/>
          </a:p>
        </p:txBody>
      </p:sp>
      <p:sp>
        <p:nvSpPr>
          <p:cNvPr id="233" name="Google Shape;233;p29"/>
          <p:cNvSpPr txBox="1">
            <a:spLocks noGrp="1"/>
          </p:cNvSpPr>
          <p:nvPr>
            <p:ph type="sldNum" idx="12"/>
          </p:nvPr>
        </p:nvSpPr>
        <p:spPr>
          <a:xfrm>
            <a:off x="10189497" y="6450936"/>
            <a:ext cx="1548465" cy="27699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a:pPr/>
              <a:t>‹#›</a:t>
            </a:fld>
            <a:endParaRPr/>
          </a:p>
        </p:txBody>
      </p:sp>
      <p:sp>
        <p:nvSpPr>
          <p:cNvPr id="234" name="Google Shape;234;p29"/>
          <p:cNvSpPr txBox="1"/>
          <p:nvPr/>
        </p:nvSpPr>
        <p:spPr>
          <a:xfrm>
            <a:off x="454061" y="6450920"/>
            <a:ext cx="3049875" cy="276959"/>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ALEXANDRIA CITY PUBLIC SCHOOLS </a:t>
            </a:r>
            <a:endParaRPr sz="1200" b="1">
              <a:solidFill>
                <a:srgbClr val="F19320"/>
              </a:solidFill>
              <a:latin typeface="Open Sans"/>
              <a:ea typeface="Open Sans"/>
              <a:cs typeface="Open Sans"/>
              <a:sym typeface="Open Sans"/>
            </a:endParaRPr>
          </a:p>
        </p:txBody>
      </p:sp>
    </p:spTree>
    <p:extLst>
      <p:ext uri="{BB962C8B-B14F-4D97-AF65-F5344CB8AC3E}">
        <p14:creationId xmlns:p14="http://schemas.microsoft.com/office/powerpoint/2010/main" val="3532561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35"/>
        <p:cNvGrpSpPr/>
        <p:nvPr/>
      </p:nvGrpSpPr>
      <p:grpSpPr>
        <a:xfrm>
          <a:off x="0" y="0"/>
          <a:ext cx="0" cy="0"/>
          <a:chOff x="0" y="0"/>
          <a:chExt cx="0" cy="0"/>
        </a:xfrm>
      </p:grpSpPr>
      <p:sp>
        <p:nvSpPr>
          <p:cNvPr id="236" name="Google Shape;236;p30"/>
          <p:cNvSpPr/>
          <p:nvPr/>
        </p:nvSpPr>
        <p:spPr>
          <a:xfrm>
            <a:off x="1" y="32"/>
            <a:ext cx="6060523" cy="751559"/>
          </a:xfrm>
          <a:prstGeom prst="rect">
            <a:avLst/>
          </a:prstGeom>
          <a:gradFill>
            <a:gsLst>
              <a:gs pos="0">
                <a:srgbClr val="A64995"/>
              </a:gs>
              <a:gs pos="100000">
                <a:srgbClr val="F19320"/>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7" name="Google Shape;237;p30"/>
          <p:cNvSpPr/>
          <p:nvPr/>
        </p:nvSpPr>
        <p:spPr>
          <a:xfrm>
            <a:off x="8423777" y="32"/>
            <a:ext cx="2989545" cy="751559"/>
          </a:xfrm>
          <a:prstGeom prst="rect">
            <a:avLst/>
          </a:prstGeom>
          <a:solidFill>
            <a:srgbClr val="A6499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30"/>
          <p:cNvSpPr/>
          <p:nvPr/>
        </p:nvSpPr>
        <p:spPr>
          <a:xfrm>
            <a:off x="11440462"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9" name="Google Shape;239;p30"/>
          <p:cNvSpPr txBox="1">
            <a:spLocks noGrp="1"/>
          </p:cNvSpPr>
          <p:nvPr>
            <p:ph type="title"/>
          </p:nvPr>
        </p:nvSpPr>
        <p:spPr>
          <a:xfrm>
            <a:off x="454079" y="1356205"/>
            <a:ext cx="8965687" cy="718658"/>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30"/>
          <p:cNvSpPr txBox="1">
            <a:spLocks noGrp="1"/>
          </p:cNvSpPr>
          <p:nvPr>
            <p:ph type="body" idx="1"/>
          </p:nvPr>
        </p:nvSpPr>
        <p:spPr>
          <a:xfrm>
            <a:off x="454079" y="2513253"/>
            <a:ext cx="8965687" cy="1851533"/>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400" lvl="1" indent="-228600"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600" lvl="2" indent="-228600"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800" lvl="3"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6000" lvl="4"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30"/>
          <p:cNvSpPr txBox="1">
            <a:spLocks noGrp="1"/>
          </p:cNvSpPr>
          <p:nvPr>
            <p:ph type="sldNum" idx="12"/>
          </p:nvPr>
        </p:nvSpPr>
        <p:spPr>
          <a:xfrm>
            <a:off x="10189497" y="6450936"/>
            <a:ext cx="1548465" cy="27699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a:pPr/>
              <a:t>‹#›</a:t>
            </a:fld>
            <a:endParaRPr/>
          </a:p>
        </p:txBody>
      </p:sp>
      <p:cxnSp>
        <p:nvCxnSpPr>
          <p:cNvPr id="242" name="Google Shape;242;p30"/>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243" name="Google Shape;243;p30"/>
          <p:cNvSpPr/>
          <p:nvPr/>
        </p:nvSpPr>
        <p:spPr>
          <a:xfrm>
            <a:off x="7645078"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30"/>
          <p:cNvSpPr/>
          <p:nvPr/>
        </p:nvSpPr>
        <p:spPr>
          <a:xfrm>
            <a:off x="6866368"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5" name="Google Shape;245;p30"/>
          <p:cNvSpPr/>
          <p:nvPr/>
        </p:nvSpPr>
        <p:spPr>
          <a:xfrm>
            <a:off x="6087682"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pic>
        <p:nvPicPr>
          <p:cNvPr id="246" name="Google Shape;246;p30"/>
          <p:cNvPicPr preferRelativeResize="0"/>
          <p:nvPr/>
        </p:nvPicPr>
        <p:blipFill rotWithShape="1">
          <a:blip r:embed="rId2">
            <a:alphaModFix/>
          </a:blip>
          <a:srcRect/>
          <a:stretch/>
        </p:blipFill>
        <p:spPr>
          <a:xfrm>
            <a:off x="6079713" y="-113"/>
            <a:ext cx="785915" cy="759159"/>
          </a:xfrm>
          <a:prstGeom prst="rect">
            <a:avLst/>
          </a:prstGeom>
          <a:noFill/>
          <a:ln>
            <a:noFill/>
          </a:ln>
        </p:spPr>
      </p:pic>
      <p:sp>
        <p:nvSpPr>
          <p:cNvPr id="247" name="Google Shape;247;p30"/>
          <p:cNvSpPr txBox="1"/>
          <p:nvPr/>
        </p:nvSpPr>
        <p:spPr>
          <a:xfrm>
            <a:off x="9327148" y="209643"/>
            <a:ext cx="5161869" cy="400110"/>
          </a:xfrm>
          <a:prstGeom prst="rect">
            <a:avLst/>
          </a:prstGeom>
          <a:noFill/>
          <a:ln>
            <a:noFill/>
          </a:ln>
        </p:spPr>
        <p:txBody>
          <a:bodyPr spcFirstLastPara="1" wrap="square" lIns="91425" tIns="45700" rIns="91425" bIns="45700" anchor="t" anchorCtr="0">
            <a:spAutoFit/>
          </a:bodyPr>
          <a:lstStyle/>
          <a:p>
            <a:r>
              <a:rPr lang="en-US" sz="2000" b="1">
                <a:solidFill>
                  <a:srgbClr val="FFFFFF"/>
                </a:solidFill>
                <a:latin typeface="Open Sans"/>
                <a:ea typeface="Open Sans"/>
                <a:cs typeface="Open Sans"/>
                <a:sym typeface="Open Sans"/>
              </a:rPr>
              <a:t>INNOVATIVE</a:t>
            </a:r>
            <a:endParaRPr sz="1400"/>
          </a:p>
        </p:txBody>
      </p:sp>
      <p:pic>
        <p:nvPicPr>
          <p:cNvPr id="248" name="Google Shape;248;p30"/>
          <p:cNvPicPr preferRelativeResize="0"/>
          <p:nvPr/>
        </p:nvPicPr>
        <p:blipFill rotWithShape="1">
          <a:blip r:embed="rId3">
            <a:alphaModFix/>
          </a:blip>
          <a:srcRect/>
          <a:stretch/>
        </p:blipFill>
        <p:spPr>
          <a:xfrm>
            <a:off x="6907797" y="34426"/>
            <a:ext cx="714467" cy="690145"/>
          </a:xfrm>
          <a:prstGeom prst="rect">
            <a:avLst/>
          </a:prstGeom>
          <a:noFill/>
          <a:ln>
            <a:noFill/>
          </a:ln>
        </p:spPr>
      </p:pic>
      <p:pic>
        <p:nvPicPr>
          <p:cNvPr id="249" name="Google Shape;249;p30"/>
          <p:cNvPicPr preferRelativeResize="0"/>
          <p:nvPr/>
        </p:nvPicPr>
        <p:blipFill rotWithShape="1">
          <a:blip r:embed="rId4">
            <a:alphaModFix/>
          </a:blip>
          <a:srcRect/>
          <a:stretch/>
        </p:blipFill>
        <p:spPr>
          <a:xfrm>
            <a:off x="11431853" y="65796"/>
            <a:ext cx="649515" cy="627405"/>
          </a:xfrm>
          <a:prstGeom prst="rect">
            <a:avLst/>
          </a:prstGeom>
          <a:noFill/>
          <a:ln>
            <a:noFill/>
          </a:ln>
        </p:spPr>
      </p:pic>
      <p:pic>
        <p:nvPicPr>
          <p:cNvPr id="250" name="Google Shape;250;p30"/>
          <p:cNvPicPr preferRelativeResize="0"/>
          <p:nvPr/>
        </p:nvPicPr>
        <p:blipFill rotWithShape="1">
          <a:blip r:embed="rId5">
            <a:alphaModFix/>
          </a:blip>
          <a:srcRect/>
          <a:stretch/>
        </p:blipFill>
        <p:spPr>
          <a:xfrm>
            <a:off x="7700885" y="34393"/>
            <a:ext cx="714467" cy="690146"/>
          </a:xfrm>
          <a:prstGeom prst="rect">
            <a:avLst/>
          </a:prstGeom>
          <a:noFill/>
          <a:ln>
            <a:noFill/>
          </a:ln>
        </p:spPr>
      </p:pic>
      <p:pic>
        <p:nvPicPr>
          <p:cNvPr id="251" name="Google Shape;251;p30"/>
          <p:cNvPicPr preferRelativeResize="0"/>
          <p:nvPr/>
        </p:nvPicPr>
        <p:blipFill rotWithShape="1">
          <a:blip r:embed="rId6">
            <a:alphaModFix/>
          </a:blip>
          <a:srcRect/>
          <a:stretch/>
        </p:blipFill>
        <p:spPr>
          <a:xfrm>
            <a:off x="8710792" y="11276"/>
            <a:ext cx="714467" cy="690145"/>
          </a:xfrm>
          <a:prstGeom prst="rect">
            <a:avLst/>
          </a:prstGeom>
          <a:noFill/>
          <a:ln>
            <a:noFill/>
          </a:ln>
        </p:spPr>
      </p:pic>
      <p:sp>
        <p:nvSpPr>
          <p:cNvPr id="252" name="Google Shape;252;p30"/>
          <p:cNvSpPr txBox="1"/>
          <p:nvPr/>
        </p:nvSpPr>
        <p:spPr>
          <a:xfrm>
            <a:off x="454059" y="214217"/>
            <a:ext cx="5040804" cy="646290"/>
          </a:xfrm>
          <a:prstGeom prst="rect">
            <a:avLst/>
          </a:prstGeom>
          <a:noFill/>
          <a:ln>
            <a:noFill/>
          </a:ln>
        </p:spPr>
        <p:txBody>
          <a:bodyPr spcFirstLastPara="1" wrap="square" lIns="0" tIns="45700" rIns="91425" bIns="45700" anchor="t" anchorCtr="0">
            <a:spAutoFit/>
          </a:bodyPr>
          <a:lstStyle/>
          <a:p>
            <a:r>
              <a:rPr lang="en-US" sz="1800" b="1">
                <a:solidFill>
                  <a:srgbClr val="FFFFFF"/>
                </a:solidFill>
                <a:latin typeface="Open Sans"/>
                <a:ea typeface="Open Sans"/>
                <a:cs typeface="Open Sans"/>
                <a:sym typeface="Open Sans"/>
              </a:rPr>
              <a:t>2020-2025 STRATEGIC PLAN: EQUITY FOR ALL</a:t>
            </a:r>
            <a:endParaRPr sz="1400"/>
          </a:p>
        </p:txBody>
      </p:sp>
      <p:sp>
        <p:nvSpPr>
          <p:cNvPr id="253" name="Google Shape;253;p30"/>
          <p:cNvSpPr txBox="1"/>
          <p:nvPr/>
        </p:nvSpPr>
        <p:spPr>
          <a:xfrm>
            <a:off x="454059" y="6450920"/>
            <a:ext cx="2950488" cy="276959"/>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spTree>
    <p:extLst>
      <p:ext uri="{BB962C8B-B14F-4D97-AF65-F5344CB8AC3E}">
        <p14:creationId xmlns:p14="http://schemas.microsoft.com/office/powerpoint/2010/main" val="373323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62"/>
        <p:cNvGrpSpPr/>
        <p:nvPr/>
      </p:nvGrpSpPr>
      <p:grpSpPr>
        <a:xfrm>
          <a:off x="0" y="0"/>
          <a:ext cx="0" cy="0"/>
          <a:chOff x="0" y="0"/>
          <a:chExt cx="0" cy="0"/>
        </a:xfrm>
      </p:grpSpPr>
      <p:sp>
        <p:nvSpPr>
          <p:cNvPr id="63" name="Google Shape;63;p17"/>
          <p:cNvSpPr/>
          <p:nvPr/>
        </p:nvSpPr>
        <p:spPr>
          <a:xfrm>
            <a:off x="-28755" y="22"/>
            <a:ext cx="12220755" cy="6325255"/>
          </a:xfrm>
          <a:prstGeom prst="rect">
            <a:avLst/>
          </a:prstGeom>
          <a:solidFill>
            <a:srgbClr val="6EA842"/>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4" name="Google Shape;64;p17"/>
          <p:cNvSpPr txBox="1">
            <a:spLocks noGrp="1"/>
          </p:cNvSpPr>
          <p:nvPr>
            <p:ph type="title"/>
          </p:nvPr>
        </p:nvSpPr>
        <p:spPr>
          <a:xfrm>
            <a:off x="454061" y="2574582"/>
            <a:ext cx="5299627" cy="731327"/>
          </a:xfrm>
          <a:prstGeom prst="rect">
            <a:avLst/>
          </a:prstGeom>
          <a:noFill/>
          <a:ln>
            <a:noFill/>
          </a:ln>
        </p:spPr>
        <p:txBody>
          <a:bodyPr spcFirstLastPara="1" wrap="square" lIns="0" tIns="45699" rIns="91423" bIns="45699" anchor="t" anchorCtr="0">
            <a:noAutofit/>
          </a:bodyPr>
          <a:lstStyle>
            <a:lvl1pPr lvl="0" algn="l">
              <a:lnSpc>
                <a:spcPct val="90000"/>
              </a:lnSpc>
              <a:spcBef>
                <a:spcPts val="0"/>
              </a:spcBef>
              <a:spcAft>
                <a:spcPts val="0"/>
              </a:spcAft>
              <a:buClr>
                <a:schemeClr val="lt1"/>
              </a:buClr>
              <a:buSzPts val="5000"/>
              <a:buFont typeface="Open Sans"/>
              <a:buNone/>
              <a:defRPr sz="5100" b="1">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5" name="Google Shape;65;p17"/>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66" name="Google Shape;66;p17"/>
          <p:cNvSpPr txBox="1">
            <a:spLocks noGrp="1"/>
          </p:cNvSpPr>
          <p:nvPr>
            <p:ph type="sldNum" idx="12"/>
          </p:nvPr>
        </p:nvSpPr>
        <p:spPr>
          <a:xfrm>
            <a:off x="10189490" y="6450926"/>
            <a:ext cx="1548465" cy="276999"/>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sp>
        <p:nvSpPr>
          <p:cNvPr id="67" name="Google Shape;67;p17"/>
          <p:cNvSpPr/>
          <p:nvPr/>
        </p:nvSpPr>
        <p:spPr>
          <a:xfrm>
            <a:off x="6478097" y="667888"/>
            <a:ext cx="4989521" cy="4989521"/>
          </a:xfrm>
          <a:prstGeom prst="ellipse">
            <a:avLst/>
          </a:prstGeom>
          <a:noFill/>
          <a:ln w="73025" cap="flat" cmpd="sng">
            <a:solidFill>
              <a:schemeClr val="lt1"/>
            </a:solidFill>
            <a:prstDash val="solid"/>
            <a:miter lim="800000"/>
            <a:headEnd type="none" w="sm" len="sm"/>
            <a:tailEnd type="none" w="sm" len="sm"/>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8" name="Google Shape;68;p17"/>
          <p:cNvPicPr preferRelativeResize="0"/>
          <p:nvPr/>
        </p:nvPicPr>
        <p:blipFill rotWithShape="1">
          <a:blip r:embed="rId2">
            <a:alphaModFix/>
          </a:blip>
          <a:srcRect/>
          <a:stretch/>
        </p:blipFill>
        <p:spPr>
          <a:xfrm>
            <a:off x="6986657" y="1200614"/>
            <a:ext cx="3972371" cy="3837140"/>
          </a:xfrm>
          <a:prstGeom prst="rect">
            <a:avLst/>
          </a:prstGeom>
          <a:noFill/>
          <a:ln>
            <a:noFill/>
          </a:ln>
        </p:spPr>
      </p:pic>
      <p:sp>
        <p:nvSpPr>
          <p:cNvPr id="69" name="Google Shape;69;p17"/>
          <p:cNvSpPr txBox="1"/>
          <p:nvPr/>
        </p:nvSpPr>
        <p:spPr>
          <a:xfrm>
            <a:off x="454059" y="6464983"/>
            <a:ext cx="2950488" cy="276959"/>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pic>
        <p:nvPicPr>
          <p:cNvPr id="70" name="Google Shape;70;p17"/>
          <p:cNvPicPr preferRelativeResize="0"/>
          <p:nvPr/>
        </p:nvPicPr>
        <p:blipFill rotWithShape="1">
          <a:blip r:embed="rId3">
            <a:alphaModFix/>
          </a:blip>
          <a:srcRect/>
          <a:stretch/>
        </p:blipFill>
        <p:spPr>
          <a:xfrm>
            <a:off x="10963722" y="309422"/>
            <a:ext cx="977567" cy="805751"/>
          </a:xfrm>
          <a:prstGeom prst="rect">
            <a:avLst/>
          </a:prstGeom>
          <a:noFill/>
          <a:ln>
            <a:noFill/>
          </a:ln>
        </p:spPr>
      </p:pic>
      <p:sp>
        <p:nvSpPr>
          <p:cNvPr id="71" name="Google Shape;71;p17"/>
          <p:cNvSpPr txBox="1"/>
          <p:nvPr/>
        </p:nvSpPr>
        <p:spPr>
          <a:xfrm>
            <a:off x="454074" y="1149642"/>
            <a:ext cx="4624023" cy="707847"/>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2000" b="1">
                <a:solidFill>
                  <a:schemeClr val="lt1"/>
                </a:solidFill>
                <a:latin typeface="Open Sans"/>
                <a:ea typeface="Open Sans"/>
                <a:cs typeface="Open Sans"/>
                <a:sym typeface="Open Sans"/>
              </a:rPr>
              <a:t>2020-2025 Strategic Plan: Equity for All</a:t>
            </a:r>
            <a:endParaRPr/>
          </a:p>
        </p:txBody>
      </p:sp>
      <p:cxnSp>
        <p:nvCxnSpPr>
          <p:cNvPr id="72" name="Google Shape;72;p17"/>
          <p:cNvCxnSpPr/>
          <p:nvPr/>
        </p:nvCxnSpPr>
        <p:spPr>
          <a:xfrm>
            <a:off x="454071" y="1688123"/>
            <a:ext cx="4392263" cy="0"/>
          </a:xfrm>
          <a:prstGeom prst="straightConnector1">
            <a:avLst/>
          </a:prstGeom>
          <a:noFill/>
          <a:ln w="9525" cap="flat" cmpd="sng">
            <a:solidFill>
              <a:schemeClr val="lt1"/>
            </a:solidFill>
            <a:prstDash val="solid"/>
            <a:miter lim="800000"/>
            <a:headEnd type="none" w="sm" len="sm"/>
            <a:tailEnd type="none" w="sm" len="sm"/>
          </a:ln>
        </p:spPr>
      </p:cxnSp>
      <p:sp>
        <p:nvSpPr>
          <p:cNvPr id="73" name="Google Shape;73;p17"/>
          <p:cNvSpPr txBox="1">
            <a:spLocks noGrp="1"/>
          </p:cNvSpPr>
          <p:nvPr>
            <p:ph type="body" idx="1"/>
          </p:nvPr>
        </p:nvSpPr>
        <p:spPr>
          <a:xfrm>
            <a:off x="454025" y="3648075"/>
            <a:ext cx="5299075" cy="1136651"/>
          </a:xfrm>
          <a:prstGeom prst="rect">
            <a:avLst/>
          </a:prstGeom>
          <a:noFill/>
          <a:ln>
            <a:noFill/>
          </a:ln>
        </p:spPr>
        <p:txBody>
          <a:bodyPr spcFirstLastPara="1" wrap="square" lIns="91423" tIns="45699" rIns="91423" bIns="45699" anchor="t" anchorCtr="0">
            <a:normAutofit/>
          </a:bodyPr>
          <a:lstStyle>
            <a:lvl1pPr marL="457189" lvl="0" indent="-228594" algn="l">
              <a:lnSpc>
                <a:spcPct val="90000"/>
              </a:lnSpc>
              <a:spcBef>
                <a:spcPts val="1000"/>
              </a:spcBef>
              <a:spcAft>
                <a:spcPts val="0"/>
              </a:spcAft>
              <a:buClr>
                <a:schemeClr val="lt1"/>
              </a:buClr>
              <a:buSzPts val="2800"/>
              <a:buNone/>
              <a:defRPr b="1">
                <a:solidFill>
                  <a:schemeClr val="lt1"/>
                </a:solidFil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254"/>
        <p:cNvGrpSpPr/>
        <p:nvPr/>
      </p:nvGrpSpPr>
      <p:grpSpPr>
        <a:xfrm>
          <a:off x="0" y="0"/>
          <a:ext cx="0" cy="0"/>
          <a:chOff x="0" y="0"/>
          <a:chExt cx="0" cy="0"/>
        </a:xfrm>
      </p:grpSpPr>
      <p:sp>
        <p:nvSpPr>
          <p:cNvPr id="255" name="Google Shape;255;p31"/>
          <p:cNvSpPr/>
          <p:nvPr/>
        </p:nvSpPr>
        <p:spPr>
          <a:xfrm>
            <a:off x="1" y="32"/>
            <a:ext cx="6060523" cy="751559"/>
          </a:xfrm>
          <a:prstGeom prst="rect">
            <a:avLst/>
          </a:prstGeom>
          <a:gradFill>
            <a:gsLst>
              <a:gs pos="0">
                <a:srgbClr val="A64995"/>
              </a:gs>
              <a:gs pos="100000">
                <a:srgbClr val="F19320"/>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6" name="Google Shape;256;p31"/>
          <p:cNvSpPr/>
          <p:nvPr/>
        </p:nvSpPr>
        <p:spPr>
          <a:xfrm>
            <a:off x="9221638" y="-113"/>
            <a:ext cx="2989545" cy="751559"/>
          </a:xfrm>
          <a:prstGeom prst="rect">
            <a:avLst/>
          </a:prstGeom>
          <a:solidFill>
            <a:srgbClr val="F19320"/>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31"/>
          <p:cNvSpPr/>
          <p:nvPr/>
        </p:nvSpPr>
        <p:spPr>
          <a:xfrm>
            <a:off x="8439109" y="-113"/>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31"/>
          <p:cNvSpPr txBox="1">
            <a:spLocks noGrp="1"/>
          </p:cNvSpPr>
          <p:nvPr>
            <p:ph type="title"/>
          </p:nvPr>
        </p:nvSpPr>
        <p:spPr>
          <a:xfrm>
            <a:off x="454079" y="1356205"/>
            <a:ext cx="8965687" cy="718658"/>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31"/>
          <p:cNvSpPr txBox="1">
            <a:spLocks noGrp="1"/>
          </p:cNvSpPr>
          <p:nvPr>
            <p:ph type="body" idx="1"/>
          </p:nvPr>
        </p:nvSpPr>
        <p:spPr>
          <a:xfrm>
            <a:off x="454079" y="2513253"/>
            <a:ext cx="8965687" cy="1851533"/>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400" lvl="1" indent="-228600"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600" lvl="2" indent="-228600"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800" lvl="3"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6000" lvl="4" indent="-228600"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31"/>
          <p:cNvSpPr txBox="1">
            <a:spLocks noGrp="1"/>
          </p:cNvSpPr>
          <p:nvPr>
            <p:ph type="sldNum" idx="12"/>
          </p:nvPr>
        </p:nvSpPr>
        <p:spPr>
          <a:xfrm>
            <a:off x="10189497" y="6450936"/>
            <a:ext cx="1548465" cy="27699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a:pPr/>
              <a:t>‹#›</a:t>
            </a:fld>
            <a:endParaRPr/>
          </a:p>
        </p:txBody>
      </p:sp>
      <p:cxnSp>
        <p:nvCxnSpPr>
          <p:cNvPr id="261" name="Google Shape;261;p31"/>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262" name="Google Shape;262;p31"/>
          <p:cNvSpPr/>
          <p:nvPr/>
        </p:nvSpPr>
        <p:spPr>
          <a:xfrm>
            <a:off x="7656578" y="-113"/>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3" name="Google Shape;263;p31"/>
          <p:cNvSpPr/>
          <p:nvPr/>
        </p:nvSpPr>
        <p:spPr>
          <a:xfrm>
            <a:off x="6874046" y="-113"/>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4" name="Google Shape;264;p31"/>
          <p:cNvSpPr/>
          <p:nvPr/>
        </p:nvSpPr>
        <p:spPr>
          <a:xfrm>
            <a:off x="6091515" y="32"/>
            <a:ext cx="751559" cy="751559"/>
          </a:xfrm>
          <a:prstGeom prst="rect">
            <a:avLst/>
          </a:prstGeom>
          <a:solidFill>
            <a:srgbClr val="BFBFBF"/>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31"/>
          <p:cNvSpPr txBox="1"/>
          <p:nvPr/>
        </p:nvSpPr>
        <p:spPr>
          <a:xfrm>
            <a:off x="9955252" y="209643"/>
            <a:ext cx="5161869" cy="400110"/>
          </a:xfrm>
          <a:prstGeom prst="rect">
            <a:avLst/>
          </a:prstGeom>
          <a:noFill/>
          <a:ln>
            <a:noFill/>
          </a:ln>
        </p:spPr>
        <p:txBody>
          <a:bodyPr spcFirstLastPara="1" wrap="square" lIns="91425" tIns="45700" rIns="91425" bIns="45700" anchor="t" anchorCtr="0">
            <a:spAutoFit/>
          </a:bodyPr>
          <a:lstStyle/>
          <a:p>
            <a:r>
              <a:rPr lang="en-US" sz="2000" b="1">
                <a:solidFill>
                  <a:srgbClr val="FFFFFF"/>
                </a:solidFill>
                <a:latin typeface="Open Sans"/>
                <a:ea typeface="Open Sans"/>
                <a:cs typeface="Open Sans"/>
                <a:sym typeface="Open Sans"/>
              </a:rPr>
              <a:t>RESULTS-DRIVEN</a:t>
            </a:r>
            <a:endParaRPr sz="1400"/>
          </a:p>
        </p:txBody>
      </p:sp>
      <p:pic>
        <p:nvPicPr>
          <p:cNvPr id="266" name="Google Shape;266;p31"/>
          <p:cNvPicPr preferRelativeResize="0"/>
          <p:nvPr/>
        </p:nvPicPr>
        <p:blipFill rotWithShape="1">
          <a:blip r:embed="rId2">
            <a:alphaModFix/>
          </a:blip>
          <a:srcRect/>
          <a:stretch/>
        </p:blipFill>
        <p:spPr>
          <a:xfrm>
            <a:off x="9305737" y="65796"/>
            <a:ext cx="649515" cy="627405"/>
          </a:xfrm>
          <a:prstGeom prst="rect">
            <a:avLst/>
          </a:prstGeom>
          <a:noFill/>
          <a:ln>
            <a:noFill/>
          </a:ln>
        </p:spPr>
      </p:pic>
      <p:sp>
        <p:nvSpPr>
          <p:cNvPr id="267" name="Google Shape;267;p31"/>
          <p:cNvSpPr txBox="1"/>
          <p:nvPr/>
        </p:nvSpPr>
        <p:spPr>
          <a:xfrm>
            <a:off x="454059" y="214217"/>
            <a:ext cx="5040804" cy="646290"/>
          </a:xfrm>
          <a:prstGeom prst="rect">
            <a:avLst/>
          </a:prstGeom>
          <a:noFill/>
          <a:ln>
            <a:noFill/>
          </a:ln>
        </p:spPr>
        <p:txBody>
          <a:bodyPr spcFirstLastPara="1" wrap="square" lIns="0" tIns="45700" rIns="91425" bIns="45700" anchor="t" anchorCtr="0">
            <a:spAutoFit/>
          </a:bodyPr>
          <a:lstStyle/>
          <a:p>
            <a:r>
              <a:rPr lang="en-US" sz="1800" b="1">
                <a:solidFill>
                  <a:srgbClr val="FFFFFF"/>
                </a:solidFill>
                <a:latin typeface="Open Sans"/>
                <a:ea typeface="Open Sans"/>
                <a:cs typeface="Open Sans"/>
                <a:sym typeface="Open Sans"/>
              </a:rPr>
              <a:t>2020-2025 STRATEGIC PLAN: EQUITY FOR ALL</a:t>
            </a:r>
            <a:endParaRPr sz="1400"/>
          </a:p>
        </p:txBody>
      </p:sp>
      <p:pic>
        <p:nvPicPr>
          <p:cNvPr id="268" name="Google Shape;268;p31"/>
          <p:cNvPicPr preferRelativeResize="0"/>
          <p:nvPr/>
        </p:nvPicPr>
        <p:blipFill rotWithShape="1">
          <a:blip r:embed="rId3">
            <a:alphaModFix/>
          </a:blip>
          <a:srcRect/>
          <a:stretch/>
        </p:blipFill>
        <p:spPr>
          <a:xfrm>
            <a:off x="6079713" y="-113"/>
            <a:ext cx="785915" cy="759159"/>
          </a:xfrm>
          <a:prstGeom prst="rect">
            <a:avLst/>
          </a:prstGeom>
          <a:noFill/>
          <a:ln>
            <a:noFill/>
          </a:ln>
        </p:spPr>
      </p:pic>
      <p:pic>
        <p:nvPicPr>
          <p:cNvPr id="269" name="Google Shape;269;p31"/>
          <p:cNvPicPr preferRelativeResize="0"/>
          <p:nvPr/>
        </p:nvPicPr>
        <p:blipFill rotWithShape="1">
          <a:blip r:embed="rId4">
            <a:alphaModFix/>
          </a:blip>
          <a:srcRect/>
          <a:stretch/>
        </p:blipFill>
        <p:spPr>
          <a:xfrm>
            <a:off x="6907797" y="34426"/>
            <a:ext cx="714467" cy="690145"/>
          </a:xfrm>
          <a:prstGeom prst="rect">
            <a:avLst/>
          </a:prstGeom>
          <a:noFill/>
          <a:ln>
            <a:noFill/>
          </a:ln>
        </p:spPr>
      </p:pic>
      <p:pic>
        <p:nvPicPr>
          <p:cNvPr id="270" name="Google Shape;270;p31"/>
          <p:cNvPicPr preferRelativeResize="0"/>
          <p:nvPr/>
        </p:nvPicPr>
        <p:blipFill rotWithShape="1">
          <a:blip r:embed="rId5">
            <a:alphaModFix/>
          </a:blip>
          <a:srcRect/>
          <a:stretch/>
        </p:blipFill>
        <p:spPr>
          <a:xfrm>
            <a:off x="7700885" y="34393"/>
            <a:ext cx="714467" cy="690146"/>
          </a:xfrm>
          <a:prstGeom prst="rect">
            <a:avLst/>
          </a:prstGeom>
          <a:noFill/>
          <a:ln>
            <a:noFill/>
          </a:ln>
        </p:spPr>
      </p:pic>
      <p:pic>
        <p:nvPicPr>
          <p:cNvPr id="271" name="Google Shape;271;p31"/>
          <p:cNvPicPr preferRelativeResize="0"/>
          <p:nvPr/>
        </p:nvPicPr>
        <p:blipFill rotWithShape="1">
          <a:blip r:embed="rId6">
            <a:alphaModFix/>
          </a:blip>
          <a:srcRect/>
          <a:stretch/>
        </p:blipFill>
        <p:spPr>
          <a:xfrm>
            <a:off x="8441853" y="18660"/>
            <a:ext cx="714467" cy="690145"/>
          </a:xfrm>
          <a:prstGeom prst="rect">
            <a:avLst/>
          </a:prstGeom>
          <a:noFill/>
          <a:ln>
            <a:noFill/>
          </a:ln>
        </p:spPr>
      </p:pic>
      <p:sp>
        <p:nvSpPr>
          <p:cNvPr id="272" name="Google Shape;272;p31"/>
          <p:cNvSpPr txBox="1"/>
          <p:nvPr/>
        </p:nvSpPr>
        <p:spPr>
          <a:xfrm>
            <a:off x="454061" y="6450920"/>
            <a:ext cx="3049875" cy="276959"/>
          </a:xfrm>
          <a:prstGeom prst="rect">
            <a:avLst/>
          </a:prstGeom>
          <a:noFill/>
          <a:ln>
            <a:noFill/>
          </a:ln>
        </p:spPr>
        <p:txBody>
          <a:bodyPr spcFirstLastPara="1" wrap="square" lIns="0" tIns="45700" rIns="91425" bIns="45700" anchor="t" anchorCtr="0">
            <a:spAutoFit/>
          </a:bodyPr>
          <a:lstStyle/>
          <a:p>
            <a:r>
              <a:rPr lang="en-US" sz="1200" b="1">
                <a:solidFill>
                  <a:srgbClr val="A64995"/>
                </a:solidFill>
                <a:latin typeface="Open Sans"/>
                <a:ea typeface="Open Sans"/>
                <a:cs typeface="Open Sans"/>
                <a:sym typeface="Open Sans"/>
              </a:rPr>
              <a:t>ALEXANDRIA CITY PUBLIC SCHOOLS </a:t>
            </a:r>
            <a:endParaRPr sz="1200" b="1">
              <a:solidFill>
                <a:srgbClr val="F19320"/>
              </a:solidFill>
              <a:latin typeface="Open Sans"/>
              <a:ea typeface="Open Sans"/>
              <a:cs typeface="Open Sans"/>
              <a:sym typeface="Open Sans"/>
            </a:endParaRPr>
          </a:p>
        </p:txBody>
      </p:sp>
    </p:spTree>
    <p:extLst>
      <p:ext uri="{BB962C8B-B14F-4D97-AF65-F5344CB8AC3E}">
        <p14:creationId xmlns:p14="http://schemas.microsoft.com/office/powerpoint/2010/main" val="1632495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273"/>
        <p:cNvGrpSpPr/>
        <p:nvPr/>
      </p:nvGrpSpPr>
      <p:grpSpPr>
        <a:xfrm>
          <a:off x="0" y="0"/>
          <a:ext cx="0" cy="0"/>
          <a:chOff x="0" y="0"/>
          <a:chExt cx="0" cy="0"/>
        </a:xfrm>
      </p:grpSpPr>
      <p:sp>
        <p:nvSpPr>
          <p:cNvPr id="274" name="Google Shape;274;g10ac7ffd79d_2_37"/>
          <p:cNvSpPr txBox="1">
            <a:spLocks noGrp="1"/>
          </p:cNvSpPr>
          <p:nvPr>
            <p:ph type="title"/>
          </p:nvPr>
        </p:nvSpPr>
        <p:spPr>
          <a:xfrm>
            <a:off x="1929003" y="593367"/>
            <a:ext cx="9847500" cy="76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275" name="Google Shape;275;g10ac7ffd79d_2_37"/>
          <p:cNvSpPr txBox="1">
            <a:spLocks noGrp="1"/>
          </p:cNvSpPr>
          <p:nvPr>
            <p:ph type="body" idx="1"/>
          </p:nvPr>
        </p:nvSpPr>
        <p:spPr>
          <a:xfrm>
            <a:off x="1929003" y="1536633"/>
            <a:ext cx="9847500" cy="4555200"/>
          </a:xfrm>
          <a:prstGeom prst="rect">
            <a:avLst/>
          </a:prstGeom>
          <a:noFill/>
          <a:ln>
            <a:noFill/>
          </a:ln>
        </p:spPr>
        <p:txBody>
          <a:bodyPr spcFirstLastPara="1" wrap="square" lIns="121900" tIns="121900" rIns="121900" bIns="121900" anchor="t" anchorCtr="0">
            <a:noAutofit/>
          </a:bodyPr>
          <a:lstStyle>
            <a:lvl1pPr marL="457200" lvl="0" indent="-431800" algn="l" rtl="0">
              <a:lnSpc>
                <a:spcPct val="115000"/>
              </a:lnSpc>
              <a:spcBef>
                <a:spcPts val="0"/>
              </a:spcBef>
              <a:spcAft>
                <a:spcPts val="0"/>
              </a:spcAft>
              <a:buSzPts val="3200"/>
              <a:buChar char="●"/>
              <a:defRPr/>
            </a:lvl1pPr>
            <a:lvl2pPr marL="914400" lvl="1" indent="-381000" algn="l" rtl="0">
              <a:lnSpc>
                <a:spcPct val="115000"/>
              </a:lnSpc>
              <a:spcBef>
                <a:spcPts val="2100"/>
              </a:spcBef>
              <a:spcAft>
                <a:spcPts val="0"/>
              </a:spcAft>
              <a:buSzPts val="2400"/>
              <a:buChar char="○"/>
              <a:defRPr/>
            </a:lvl2pPr>
            <a:lvl3pPr marL="1371600" lvl="2" indent="-361950" algn="l" rtl="0">
              <a:lnSpc>
                <a:spcPct val="115000"/>
              </a:lnSpc>
              <a:spcBef>
                <a:spcPts val="2100"/>
              </a:spcBef>
              <a:spcAft>
                <a:spcPts val="0"/>
              </a:spcAft>
              <a:buSzPts val="21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a:endParaRPr/>
          </a:p>
        </p:txBody>
      </p:sp>
      <p:sp>
        <p:nvSpPr>
          <p:cNvPr id="276" name="Google Shape;276;g10ac7ffd79d_2_37"/>
          <p:cNvSpPr txBox="1"/>
          <p:nvPr/>
        </p:nvSpPr>
        <p:spPr>
          <a:xfrm>
            <a:off x="11256767" y="6189533"/>
            <a:ext cx="697200" cy="476100"/>
          </a:xfrm>
          <a:prstGeom prst="rect">
            <a:avLst/>
          </a:prstGeom>
          <a:noFill/>
          <a:ln>
            <a:noFill/>
          </a:ln>
        </p:spPr>
        <p:txBody>
          <a:bodyPr spcFirstLastPara="1" wrap="square" lIns="121900" tIns="121900" rIns="121900" bIns="121900" anchor="t" anchorCtr="0">
            <a:noAutofit/>
          </a:bodyPr>
          <a:lstStyle/>
          <a:p>
            <a:pPr>
              <a:buSzPts val="1900"/>
            </a:pPr>
            <a:endParaRPr sz="1900">
              <a:latin typeface="Calibri"/>
              <a:ea typeface="Calibri"/>
              <a:cs typeface="Calibri"/>
              <a:sym typeface="Calibri"/>
            </a:endParaRPr>
          </a:p>
        </p:txBody>
      </p:sp>
      <p:sp>
        <p:nvSpPr>
          <p:cNvPr id="277" name="Google Shape;277;g10ac7ffd79d_2_37"/>
          <p:cNvSpPr txBox="1">
            <a:spLocks noGrp="1"/>
          </p:cNvSpPr>
          <p:nvPr>
            <p:ph type="sldNum" idx="12"/>
          </p:nvPr>
        </p:nvSpPr>
        <p:spPr>
          <a:xfrm>
            <a:off x="11045003" y="6333133"/>
            <a:ext cx="731700" cy="33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966211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B98AA161-5901-9A4F-BD59-FF0335B456F7}"/>
              </a:ext>
            </a:extLst>
          </p:cNvPr>
          <p:cNvSpPr/>
          <p:nvPr userDrawn="1"/>
        </p:nvSpPr>
        <p:spPr>
          <a:xfrm>
            <a:off x="0" y="0"/>
            <a:ext cx="12192000" cy="6325255"/>
          </a:xfrm>
          <a:prstGeom prst="rect">
            <a:avLst/>
          </a:prstGeom>
          <a:gradFill>
            <a:gsLst>
              <a:gs pos="0">
                <a:srgbClr val="A64995"/>
              </a:gs>
              <a:gs pos="100000">
                <a:srgbClr val="F1932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8" name="Title 1">
            <a:extLst>
              <a:ext uri="{FF2B5EF4-FFF2-40B4-BE49-F238E27FC236}">
                <a16:creationId xmlns="" xmlns:a16="http://schemas.microsoft.com/office/drawing/2014/main" id="{0731D4A3-D796-8044-9AC5-D1D5F4BD6509}"/>
              </a:ext>
            </a:extLst>
          </p:cNvPr>
          <p:cNvSpPr>
            <a:spLocks noGrp="1"/>
          </p:cNvSpPr>
          <p:nvPr>
            <p:ph type="title" hasCustomPrompt="1"/>
          </p:nvPr>
        </p:nvSpPr>
        <p:spPr>
          <a:xfrm>
            <a:off x="454058" y="2574581"/>
            <a:ext cx="5299627" cy="731326"/>
          </a:xfrm>
        </p:spPr>
        <p:txBody>
          <a:bodyPr lIns="0" anchor="t" anchorCtr="0">
            <a:noAutofit/>
          </a:bodyPr>
          <a:lstStyle>
            <a:lvl1pPr>
              <a:defRPr sz="5000" b="1">
                <a:solidFill>
                  <a:schemeClr val="bg1"/>
                </a:solidFill>
                <a:latin typeface="Myriad Pro" panose="020B0503030403020204" pitchFamily="34" charset="0"/>
              </a:defRPr>
            </a:lvl1pPr>
          </a:lstStyle>
          <a:p>
            <a:r>
              <a:rPr lang="en-US" dirty="0"/>
              <a:t>2020-2025</a:t>
            </a:r>
            <a:br>
              <a:rPr lang="en-US" dirty="0"/>
            </a:br>
            <a:r>
              <a:rPr lang="en-US" dirty="0"/>
              <a:t>STRATEGIC PLAN</a:t>
            </a:r>
          </a:p>
        </p:txBody>
      </p:sp>
      <p:sp>
        <p:nvSpPr>
          <p:cNvPr id="11" name="Oval 10">
            <a:extLst>
              <a:ext uri="{FF2B5EF4-FFF2-40B4-BE49-F238E27FC236}">
                <a16:creationId xmlns="" xmlns:a16="http://schemas.microsoft.com/office/drawing/2014/main" id="{9449C215-3B6F-3046-A94D-C5C276B031E0}"/>
              </a:ext>
            </a:extLst>
          </p:cNvPr>
          <p:cNvSpPr/>
          <p:nvPr userDrawn="1"/>
        </p:nvSpPr>
        <p:spPr>
          <a:xfrm>
            <a:off x="8584873" y="754843"/>
            <a:ext cx="1589815" cy="1589815"/>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pic>
        <p:nvPicPr>
          <p:cNvPr id="12" name="Graphic 11">
            <a:extLst>
              <a:ext uri="{FF2B5EF4-FFF2-40B4-BE49-F238E27FC236}">
                <a16:creationId xmlns="" xmlns:a16="http://schemas.microsoft.com/office/drawing/2014/main" id="{BA5782BE-585D-4F44-93A2-793D3A1889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8683635" y="877303"/>
            <a:ext cx="1392291" cy="1344894"/>
          </a:xfrm>
          <a:prstGeom prst="rect">
            <a:avLst/>
          </a:prstGeom>
        </p:spPr>
      </p:pic>
      <p:sp>
        <p:nvSpPr>
          <p:cNvPr id="29" name="Oval 28">
            <a:extLst>
              <a:ext uri="{FF2B5EF4-FFF2-40B4-BE49-F238E27FC236}">
                <a16:creationId xmlns="" xmlns:a16="http://schemas.microsoft.com/office/drawing/2014/main" id="{592205E6-CE02-6042-A193-36D672465E69}"/>
              </a:ext>
            </a:extLst>
          </p:cNvPr>
          <p:cNvSpPr/>
          <p:nvPr userDrawn="1"/>
        </p:nvSpPr>
        <p:spPr>
          <a:xfrm>
            <a:off x="7677507" y="3891939"/>
            <a:ext cx="1589815" cy="1589815"/>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33" name="Oval 32">
            <a:extLst>
              <a:ext uri="{FF2B5EF4-FFF2-40B4-BE49-F238E27FC236}">
                <a16:creationId xmlns="" xmlns:a16="http://schemas.microsoft.com/office/drawing/2014/main" id="{C65B3BC6-6628-7749-ADFC-28FD7F928D67}"/>
              </a:ext>
            </a:extLst>
          </p:cNvPr>
          <p:cNvSpPr/>
          <p:nvPr userDrawn="1"/>
        </p:nvSpPr>
        <p:spPr>
          <a:xfrm>
            <a:off x="9492239" y="3891939"/>
            <a:ext cx="1589815" cy="1589815"/>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6" name="Oval 25">
            <a:extLst>
              <a:ext uri="{FF2B5EF4-FFF2-40B4-BE49-F238E27FC236}">
                <a16:creationId xmlns="" xmlns:a16="http://schemas.microsoft.com/office/drawing/2014/main" id="{058D4148-76A2-0244-96F7-4C5FC6C44694}"/>
              </a:ext>
            </a:extLst>
          </p:cNvPr>
          <p:cNvSpPr/>
          <p:nvPr userDrawn="1"/>
        </p:nvSpPr>
        <p:spPr>
          <a:xfrm>
            <a:off x="7100731" y="2119410"/>
            <a:ext cx="1589815" cy="1589815"/>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37" name="Oval 36">
            <a:extLst>
              <a:ext uri="{FF2B5EF4-FFF2-40B4-BE49-F238E27FC236}">
                <a16:creationId xmlns="" xmlns:a16="http://schemas.microsoft.com/office/drawing/2014/main" id="{7175376D-995E-2D4A-A770-5CD4E4DD0CF3}"/>
              </a:ext>
            </a:extLst>
          </p:cNvPr>
          <p:cNvSpPr/>
          <p:nvPr userDrawn="1"/>
        </p:nvSpPr>
        <p:spPr>
          <a:xfrm>
            <a:off x="10069014" y="2119410"/>
            <a:ext cx="1589815" cy="1589815"/>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pic>
        <p:nvPicPr>
          <p:cNvPr id="41" name="Graphic 40">
            <a:extLst>
              <a:ext uri="{FF2B5EF4-FFF2-40B4-BE49-F238E27FC236}">
                <a16:creationId xmlns="" xmlns:a16="http://schemas.microsoft.com/office/drawing/2014/main" id="{9C28E948-4580-3842-94F6-C6A0337A8D55}"/>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129877" y="2248045"/>
            <a:ext cx="1531521" cy="1479384"/>
          </a:xfrm>
          <a:prstGeom prst="rect">
            <a:avLst/>
          </a:prstGeom>
        </p:spPr>
      </p:pic>
      <p:pic>
        <p:nvPicPr>
          <p:cNvPr id="42" name="Graphic 41">
            <a:extLst>
              <a:ext uri="{FF2B5EF4-FFF2-40B4-BE49-F238E27FC236}">
                <a16:creationId xmlns="" xmlns:a16="http://schemas.microsoft.com/office/drawing/2014/main" id="{0E06AF13-A0F7-524E-89F0-BC10754A494F}"/>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7707665" y="3952347"/>
            <a:ext cx="1531521" cy="1479384"/>
          </a:xfrm>
          <a:prstGeom prst="rect">
            <a:avLst/>
          </a:prstGeom>
        </p:spPr>
      </p:pic>
      <p:pic>
        <p:nvPicPr>
          <p:cNvPr id="43" name="Graphic 42">
            <a:extLst>
              <a:ext uri="{FF2B5EF4-FFF2-40B4-BE49-F238E27FC236}">
                <a16:creationId xmlns="" xmlns:a16="http://schemas.microsoft.com/office/drawing/2014/main" id="{34BF354A-FE4F-B542-9535-4A5871329F28}"/>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458281" y="3845048"/>
            <a:ext cx="1684673" cy="1627322"/>
          </a:xfrm>
          <a:prstGeom prst="rect">
            <a:avLst/>
          </a:prstGeom>
        </p:spPr>
      </p:pic>
      <p:pic>
        <p:nvPicPr>
          <p:cNvPr id="44" name="Graphic 43">
            <a:extLst>
              <a:ext uri="{FF2B5EF4-FFF2-40B4-BE49-F238E27FC236}">
                <a16:creationId xmlns="" xmlns:a16="http://schemas.microsoft.com/office/drawing/2014/main" id="{59895A7A-C09E-2E47-9F44-BD0F86BB3C11}"/>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10041173" y="2220435"/>
            <a:ext cx="1265720" cy="1222632"/>
          </a:xfrm>
          <a:prstGeom prst="rect">
            <a:avLst/>
          </a:prstGeom>
        </p:spPr>
      </p:pic>
      <p:pic>
        <p:nvPicPr>
          <p:cNvPr id="46" name="Graphic 45">
            <a:extLst>
              <a:ext uri="{FF2B5EF4-FFF2-40B4-BE49-F238E27FC236}">
                <a16:creationId xmlns="" xmlns:a16="http://schemas.microsoft.com/office/drawing/2014/main" id="{FC42C261-821D-E646-A00A-77E4D815C291}"/>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416756" y="502200"/>
            <a:ext cx="1905000" cy="1570182"/>
          </a:xfrm>
          <a:prstGeom prst="rect">
            <a:avLst/>
          </a:prstGeom>
        </p:spPr>
      </p:pic>
      <p:sp>
        <p:nvSpPr>
          <p:cNvPr id="47" name="TextBox 46">
            <a:extLst>
              <a:ext uri="{FF2B5EF4-FFF2-40B4-BE49-F238E27FC236}">
                <a16:creationId xmlns="" xmlns:a16="http://schemas.microsoft.com/office/drawing/2014/main" id="{640D9D17-DD8C-694A-B503-5EED0A6AA4D2}"/>
              </a:ext>
            </a:extLst>
          </p:cNvPr>
          <p:cNvSpPr txBox="1"/>
          <p:nvPr userDrawn="1"/>
        </p:nvSpPr>
        <p:spPr>
          <a:xfrm>
            <a:off x="454059" y="6464972"/>
            <a:ext cx="3057888" cy="276999"/>
          </a:xfrm>
          <a:prstGeom prst="rect">
            <a:avLst/>
          </a:prstGeom>
          <a:noFill/>
        </p:spPr>
        <p:txBody>
          <a:bodyPr wrap="none" lIns="0" rtlCol="0">
            <a:spAutoFit/>
          </a:bodyPr>
          <a:lstStyle/>
          <a:p>
            <a:pPr>
              <a:buClrTx/>
              <a:buFontTx/>
              <a:buNone/>
            </a:pPr>
            <a:r>
              <a:rPr lang="en-US" sz="1200" b="1" kern="1200" spc="100" dirty="0">
                <a:solidFill>
                  <a:srgbClr val="A64995"/>
                </a:solidFill>
                <a:latin typeface="Myriad Pro" panose="020B0503030403020204" pitchFamily="34" charset="0"/>
                <a:ea typeface="+mn-ea"/>
              </a:rPr>
              <a:t>HTTPS://WWW.ACPS.K12.VA.US/2025</a:t>
            </a:r>
            <a:endParaRPr lang="en-US" sz="1200" b="1" kern="1200" spc="100" dirty="0">
              <a:solidFill>
                <a:srgbClr val="F19320"/>
              </a:solidFill>
              <a:latin typeface="Myriad Pro" panose="020B0503030403020204" pitchFamily="34" charset="0"/>
              <a:ea typeface="+mn-ea"/>
            </a:endParaRPr>
          </a:p>
        </p:txBody>
      </p:sp>
      <p:sp>
        <p:nvSpPr>
          <p:cNvPr id="48" name="TextBox 47">
            <a:extLst>
              <a:ext uri="{FF2B5EF4-FFF2-40B4-BE49-F238E27FC236}">
                <a16:creationId xmlns="" xmlns:a16="http://schemas.microsoft.com/office/drawing/2014/main" id="{01E1229E-D088-7C43-8506-0C37678328F0}"/>
              </a:ext>
            </a:extLst>
          </p:cNvPr>
          <p:cNvSpPr txBox="1"/>
          <p:nvPr userDrawn="1"/>
        </p:nvSpPr>
        <p:spPr>
          <a:xfrm>
            <a:off x="8585185" y="6464972"/>
            <a:ext cx="3317575" cy="276999"/>
          </a:xfrm>
          <a:prstGeom prst="rect">
            <a:avLst/>
          </a:prstGeom>
          <a:noFill/>
        </p:spPr>
        <p:txBody>
          <a:bodyPr wrap="none" lIns="0" rtlCol="0">
            <a:spAutoFit/>
          </a:bodyPr>
          <a:lstStyle/>
          <a:p>
            <a:pPr algn="r">
              <a:buClrTx/>
              <a:buFontTx/>
              <a:buNone/>
            </a:pPr>
            <a:r>
              <a:rPr lang="en-US" sz="1200" b="1" kern="1200" spc="100" dirty="0">
                <a:solidFill>
                  <a:srgbClr val="A64995"/>
                </a:solidFill>
                <a:latin typeface="Myriad Pro" panose="020B0503030403020204" pitchFamily="34" charset="0"/>
                <a:ea typeface="+mn-ea"/>
              </a:rPr>
              <a:t>2025 STRATEGIC PLAN: EQUITY FOR ALL</a:t>
            </a:r>
            <a:endParaRPr lang="en-US" sz="1200" b="1" kern="1200" spc="100" dirty="0">
              <a:solidFill>
                <a:srgbClr val="F19320"/>
              </a:solidFill>
              <a:latin typeface="Myriad Pro" panose="020B0503030403020204" pitchFamily="34" charset="0"/>
              <a:ea typeface="+mn-ea"/>
            </a:endParaRPr>
          </a:p>
        </p:txBody>
      </p:sp>
      <p:sp>
        <p:nvSpPr>
          <p:cNvPr id="18" name="Content Placeholder 5">
            <a:extLst>
              <a:ext uri="{FF2B5EF4-FFF2-40B4-BE49-F238E27FC236}">
                <a16:creationId xmlns="" xmlns:a16="http://schemas.microsoft.com/office/drawing/2014/main" id="{4C0E6C3B-CA57-E748-92A2-7AF05EA13FA6}"/>
              </a:ext>
            </a:extLst>
          </p:cNvPr>
          <p:cNvSpPr>
            <a:spLocks noGrp="1"/>
          </p:cNvSpPr>
          <p:nvPr>
            <p:ph sz="quarter" idx="13" hasCustomPrompt="1"/>
          </p:nvPr>
        </p:nvSpPr>
        <p:spPr>
          <a:xfrm>
            <a:off x="454025" y="4118521"/>
            <a:ext cx="5299075" cy="1136650"/>
          </a:xfrm>
        </p:spPr>
        <p:txBody>
          <a:bodyPr/>
          <a:lstStyle>
            <a:lvl1pPr marL="0" indent="0">
              <a:buNone/>
              <a:defRPr b="1">
                <a:solidFill>
                  <a:schemeClr val="bg1"/>
                </a:solidFill>
              </a:defRPr>
            </a:lvl1pPr>
          </a:lstStyle>
          <a:p>
            <a:r>
              <a:rPr lang="en-US" sz="2800" dirty="0"/>
              <a:t>Lorem ipsum dolor colt.</a:t>
            </a:r>
          </a:p>
        </p:txBody>
      </p:sp>
    </p:spTree>
    <p:extLst>
      <p:ext uri="{BB962C8B-B14F-4D97-AF65-F5344CB8AC3E}">
        <p14:creationId xmlns:p14="http://schemas.microsoft.com/office/powerpoint/2010/main" val="276071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0C74B7B4-DD4E-554B-A33D-6B5CDE8F9F61}"/>
              </a:ext>
            </a:extLst>
          </p:cNvPr>
          <p:cNvSpPr/>
          <p:nvPr userDrawn="1"/>
        </p:nvSpPr>
        <p:spPr>
          <a:xfrm>
            <a:off x="-28754" y="0"/>
            <a:ext cx="12220754" cy="6325255"/>
          </a:xfrm>
          <a:prstGeom prst="rect">
            <a:avLst/>
          </a:prstGeom>
          <a:solidFill>
            <a:srgbClr val="26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4" name="Title 1">
            <a:extLst>
              <a:ext uri="{FF2B5EF4-FFF2-40B4-BE49-F238E27FC236}">
                <a16:creationId xmlns="" xmlns:a16="http://schemas.microsoft.com/office/drawing/2014/main" id="{708BC372-56F6-574E-B894-F662BCB4AB73}"/>
              </a:ext>
            </a:extLst>
          </p:cNvPr>
          <p:cNvSpPr>
            <a:spLocks noGrp="1"/>
          </p:cNvSpPr>
          <p:nvPr>
            <p:ph type="title" hasCustomPrompt="1"/>
          </p:nvPr>
        </p:nvSpPr>
        <p:spPr>
          <a:xfrm>
            <a:off x="454058" y="2574581"/>
            <a:ext cx="5299627" cy="731326"/>
          </a:xfrm>
        </p:spPr>
        <p:txBody>
          <a:bodyPr lIns="0" anchor="t" anchorCtr="0">
            <a:noAutofit/>
          </a:bodyPr>
          <a:lstStyle>
            <a:lvl1pPr>
              <a:defRPr sz="5000" b="1">
                <a:solidFill>
                  <a:schemeClr val="bg1"/>
                </a:solidFill>
                <a:latin typeface="Myriad Pro" panose="020B0503030403020204" pitchFamily="34" charset="0"/>
              </a:defRPr>
            </a:lvl1pPr>
          </a:lstStyle>
          <a:p>
            <a:r>
              <a:rPr lang="en-US" dirty="0"/>
              <a:t>WELCOMING</a:t>
            </a:r>
          </a:p>
        </p:txBody>
      </p:sp>
      <p:cxnSp>
        <p:nvCxnSpPr>
          <p:cNvPr id="18" name="Straight Connector 17">
            <a:extLst>
              <a:ext uri="{FF2B5EF4-FFF2-40B4-BE49-F238E27FC236}">
                <a16:creationId xmlns="" xmlns:a16="http://schemas.microsoft.com/office/drawing/2014/main" id="{4E6970DD-943B-F544-B4E9-86F37BAF04CC}"/>
              </a:ext>
            </a:extLst>
          </p:cNvPr>
          <p:cNvCxnSpPr>
            <a:cxnSpLocks/>
          </p:cNvCxnSpPr>
          <p:nvPr userDrawn="1"/>
        </p:nvCxnSpPr>
        <p:spPr>
          <a:xfrm>
            <a:off x="-28754" y="6325257"/>
            <a:ext cx="12220754"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9CC24356-6E29-D44F-9A3B-51C448786214}"/>
              </a:ext>
            </a:extLst>
          </p:cNvPr>
          <p:cNvSpPr txBox="1"/>
          <p:nvPr userDrawn="1"/>
        </p:nvSpPr>
        <p:spPr>
          <a:xfrm>
            <a:off x="454059" y="1149641"/>
            <a:ext cx="4624023" cy="400110"/>
          </a:xfrm>
          <a:prstGeom prst="rect">
            <a:avLst/>
          </a:prstGeom>
          <a:noFill/>
        </p:spPr>
        <p:txBody>
          <a:bodyPr wrap="none" lIns="0" rtlCol="0">
            <a:spAutoFit/>
          </a:bodyPr>
          <a:lstStyle/>
          <a:p>
            <a:pPr>
              <a:buClrTx/>
              <a:buFontTx/>
              <a:buNone/>
            </a:pPr>
            <a:r>
              <a:rPr lang="en-US" sz="2000" b="1" kern="1200" dirty="0">
                <a:solidFill>
                  <a:prstClr val="white"/>
                </a:solidFill>
                <a:latin typeface="Myriad Pro" panose="020B0503030403020204" pitchFamily="34" charset="0"/>
                <a:ea typeface="+mn-ea"/>
              </a:rPr>
              <a:t>2020-2025 Strategic Plan: Equity for All</a:t>
            </a:r>
          </a:p>
        </p:txBody>
      </p:sp>
      <p:sp>
        <p:nvSpPr>
          <p:cNvPr id="27" name="Slide Number Placeholder 5">
            <a:extLst>
              <a:ext uri="{FF2B5EF4-FFF2-40B4-BE49-F238E27FC236}">
                <a16:creationId xmlns="" xmlns:a16="http://schemas.microsoft.com/office/drawing/2014/main" id="{5322BA74-DE17-3647-858C-7933A2E2355D}"/>
              </a:ext>
            </a:extLst>
          </p:cNvPr>
          <p:cNvSpPr>
            <a:spLocks noGrp="1"/>
          </p:cNvSpPr>
          <p:nvPr>
            <p:ph type="sldNum" sz="quarter" idx="12"/>
          </p:nvPr>
        </p:nvSpPr>
        <p:spPr>
          <a:xfrm>
            <a:off x="10189476" y="6450904"/>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sp>
        <p:nvSpPr>
          <p:cNvPr id="28" name="TextBox 27">
            <a:extLst>
              <a:ext uri="{FF2B5EF4-FFF2-40B4-BE49-F238E27FC236}">
                <a16:creationId xmlns="" xmlns:a16="http://schemas.microsoft.com/office/drawing/2014/main" id="{4D910A1A-B9B6-0F45-89BB-DC394217B36B}"/>
              </a:ext>
            </a:extLst>
          </p:cNvPr>
          <p:cNvSpPr txBox="1"/>
          <p:nvPr userDrawn="1"/>
        </p:nvSpPr>
        <p:spPr>
          <a:xfrm>
            <a:off x="454059" y="6464972"/>
            <a:ext cx="2950488" cy="276999"/>
          </a:xfrm>
          <a:prstGeom prst="rect">
            <a:avLst/>
          </a:prstGeom>
          <a:noFill/>
        </p:spPr>
        <p:txBody>
          <a:bodyPr wrap="none" lIns="0" rtlCol="0">
            <a:spAutoFit/>
          </a:bodyPr>
          <a:lstStyle/>
          <a:p>
            <a:pPr>
              <a:buClrTx/>
              <a:buFontTx/>
              <a:buNone/>
            </a:pPr>
            <a:r>
              <a:rPr lang="en-US" sz="1200" b="1" kern="1200" spc="100" dirty="0">
                <a:solidFill>
                  <a:srgbClr val="A64995"/>
                </a:solidFill>
                <a:latin typeface="Myriad Pro" panose="020B0503030403020204" pitchFamily="34" charset="0"/>
                <a:ea typeface="+mn-ea"/>
              </a:rPr>
              <a:t>ALEXANDRIA CITY PUBLIC SCHOOLS</a:t>
            </a:r>
            <a:endParaRPr lang="en-US" sz="1200" b="1" kern="1200" spc="100" dirty="0">
              <a:solidFill>
                <a:srgbClr val="F19320"/>
              </a:solidFill>
              <a:latin typeface="Myriad Pro" panose="020B0503030403020204" pitchFamily="34" charset="0"/>
              <a:ea typeface="+mn-ea"/>
            </a:endParaRPr>
          </a:p>
        </p:txBody>
      </p:sp>
      <p:sp>
        <p:nvSpPr>
          <p:cNvPr id="2" name="Oval 1">
            <a:extLst>
              <a:ext uri="{FF2B5EF4-FFF2-40B4-BE49-F238E27FC236}">
                <a16:creationId xmlns="" xmlns:a16="http://schemas.microsoft.com/office/drawing/2014/main" id="{B9E7E645-EB31-024A-99E6-EAE08A6C03A7}"/>
              </a:ext>
            </a:extLst>
          </p:cNvPr>
          <p:cNvSpPr/>
          <p:nvPr userDrawn="1"/>
        </p:nvSpPr>
        <p:spPr>
          <a:xfrm>
            <a:off x="6478082" y="667866"/>
            <a:ext cx="4989521" cy="4989521"/>
          </a:xfrm>
          <a:prstGeom prst="ellipse">
            <a:avLst/>
          </a:prstGeom>
          <a:no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cxnSp>
        <p:nvCxnSpPr>
          <p:cNvPr id="4" name="Straight Connector 3">
            <a:extLst>
              <a:ext uri="{FF2B5EF4-FFF2-40B4-BE49-F238E27FC236}">
                <a16:creationId xmlns="" xmlns:a16="http://schemas.microsoft.com/office/drawing/2014/main" id="{144CF585-8D61-254C-BE5E-BEAC052C4F31}"/>
              </a:ext>
            </a:extLst>
          </p:cNvPr>
          <p:cNvCxnSpPr>
            <a:cxnSpLocks/>
          </p:cNvCxnSpPr>
          <p:nvPr userDrawn="1"/>
        </p:nvCxnSpPr>
        <p:spPr>
          <a:xfrm>
            <a:off x="454058" y="1688122"/>
            <a:ext cx="4392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 xmlns:a16="http://schemas.microsoft.com/office/drawing/2014/main" id="{A488DE01-AD19-8849-9ED6-851346ADFA3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788038" y="1052199"/>
            <a:ext cx="4369607" cy="4220854"/>
          </a:xfrm>
          <a:prstGeom prst="rect">
            <a:avLst/>
          </a:prstGeom>
        </p:spPr>
      </p:pic>
      <p:sp>
        <p:nvSpPr>
          <p:cNvPr id="6" name="Content Placeholder 5">
            <a:extLst>
              <a:ext uri="{FF2B5EF4-FFF2-40B4-BE49-F238E27FC236}">
                <a16:creationId xmlns="" xmlns:a16="http://schemas.microsoft.com/office/drawing/2014/main" id="{DC7A3310-FE11-CF40-BE3C-EE9795CEB3D8}"/>
              </a:ext>
            </a:extLst>
          </p:cNvPr>
          <p:cNvSpPr>
            <a:spLocks noGrp="1"/>
          </p:cNvSpPr>
          <p:nvPr>
            <p:ph sz="quarter" idx="13" hasCustomPrompt="1"/>
          </p:nvPr>
        </p:nvSpPr>
        <p:spPr>
          <a:xfrm>
            <a:off x="454025" y="3648075"/>
            <a:ext cx="5299075" cy="1136650"/>
          </a:xfrm>
        </p:spPr>
        <p:txBody>
          <a:bodyPr/>
          <a:lstStyle>
            <a:lvl1pPr marL="0" indent="0">
              <a:buNone/>
              <a:defRPr b="1">
                <a:solidFill>
                  <a:schemeClr val="bg1"/>
                </a:solidFill>
              </a:defRPr>
            </a:lvl1pPr>
          </a:lstStyle>
          <a:p>
            <a:r>
              <a:rPr lang="en-US" sz="2800" dirty="0"/>
              <a:t>Lorem ipsum dolor colt.</a:t>
            </a:r>
          </a:p>
        </p:txBody>
      </p:sp>
      <p:pic>
        <p:nvPicPr>
          <p:cNvPr id="19" name="Graphic 18">
            <a:extLst>
              <a:ext uri="{FF2B5EF4-FFF2-40B4-BE49-F238E27FC236}">
                <a16:creationId xmlns="" xmlns:a16="http://schemas.microsoft.com/office/drawing/2014/main" id="{6DBDACF6-3B45-B04D-A632-89E0EC9A6B87}"/>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963708" y="309401"/>
            <a:ext cx="977566" cy="805751"/>
          </a:xfrm>
          <a:prstGeom prst="rect">
            <a:avLst/>
          </a:prstGeom>
        </p:spPr>
      </p:pic>
    </p:spTree>
    <p:extLst>
      <p:ext uri="{BB962C8B-B14F-4D97-AF65-F5344CB8AC3E}">
        <p14:creationId xmlns:p14="http://schemas.microsoft.com/office/powerpoint/2010/main" val="1134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0C74B7B4-DD4E-554B-A33D-6B5CDE8F9F61}"/>
              </a:ext>
            </a:extLst>
          </p:cNvPr>
          <p:cNvSpPr/>
          <p:nvPr userDrawn="1"/>
        </p:nvSpPr>
        <p:spPr>
          <a:xfrm>
            <a:off x="-28754" y="0"/>
            <a:ext cx="12220754" cy="6325255"/>
          </a:xfrm>
          <a:prstGeom prst="rect">
            <a:avLst/>
          </a:prstGeom>
          <a:solidFill>
            <a:srgbClr val="029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4" name="Title 1">
            <a:extLst>
              <a:ext uri="{FF2B5EF4-FFF2-40B4-BE49-F238E27FC236}">
                <a16:creationId xmlns="" xmlns:a16="http://schemas.microsoft.com/office/drawing/2014/main" id="{708BC372-56F6-574E-B894-F662BCB4AB73}"/>
              </a:ext>
            </a:extLst>
          </p:cNvPr>
          <p:cNvSpPr>
            <a:spLocks noGrp="1"/>
          </p:cNvSpPr>
          <p:nvPr>
            <p:ph type="title" hasCustomPrompt="1"/>
          </p:nvPr>
        </p:nvSpPr>
        <p:spPr>
          <a:xfrm>
            <a:off x="454058" y="2574581"/>
            <a:ext cx="5299627" cy="731326"/>
          </a:xfrm>
        </p:spPr>
        <p:txBody>
          <a:bodyPr lIns="0" anchor="t" anchorCtr="0">
            <a:noAutofit/>
          </a:bodyPr>
          <a:lstStyle>
            <a:lvl1pPr>
              <a:defRPr sz="5000" b="1">
                <a:solidFill>
                  <a:schemeClr val="bg1"/>
                </a:solidFill>
                <a:latin typeface="Myriad Pro" panose="020B0503030403020204" pitchFamily="34" charset="0"/>
              </a:defRPr>
            </a:lvl1pPr>
          </a:lstStyle>
          <a:p>
            <a:r>
              <a:rPr lang="en-US" dirty="0"/>
              <a:t>EQUITY-FOCUSED</a:t>
            </a:r>
          </a:p>
        </p:txBody>
      </p:sp>
      <p:cxnSp>
        <p:nvCxnSpPr>
          <p:cNvPr id="18" name="Straight Connector 17">
            <a:extLst>
              <a:ext uri="{FF2B5EF4-FFF2-40B4-BE49-F238E27FC236}">
                <a16:creationId xmlns="" xmlns:a16="http://schemas.microsoft.com/office/drawing/2014/main" id="{4E6970DD-943B-F544-B4E9-86F37BAF04CC}"/>
              </a:ext>
            </a:extLst>
          </p:cNvPr>
          <p:cNvCxnSpPr>
            <a:cxnSpLocks/>
          </p:cNvCxnSpPr>
          <p:nvPr userDrawn="1"/>
        </p:nvCxnSpPr>
        <p:spPr>
          <a:xfrm>
            <a:off x="-28754" y="6325257"/>
            <a:ext cx="12220754"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 xmlns:a16="http://schemas.microsoft.com/office/drawing/2014/main" id="{5322BA74-DE17-3647-858C-7933A2E2355D}"/>
              </a:ext>
            </a:extLst>
          </p:cNvPr>
          <p:cNvSpPr>
            <a:spLocks noGrp="1"/>
          </p:cNvSpPr>
          <p:nvPr>
            <p:ph type="sldNum" sz="quarter" idx="12"/>
          </p:nvPr>
        </p:nvSpPr>
        <p:spPr>
          <a:xfrm>
            <a:off x="10189476" y="6450904"/>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sp>
        <p:nvSpPr>
          <p:cNvPr id="2" name="Oval 1">
            <a:extLst>
              <a:ext uri="{FF2B5EF4-FFF2-40B4-BE49-F238E27FC236}">
                <a16:creationId xmlns="" xmlns:a16="http://schemas.microsoft.com/office/drawing/2014/main" id="{B9E7E645-EB31-024A-99E6-EAE08A6C03A7}"/>
              </a:ext>
            </a:extLst>
          </p:cNvPr>
          <p:cNvSpPr/>
          <p:nvPr userDrawn="1"/>
        </p:nvSpPr>
        <p:spPr>
          <a:xfrm>
            <a:off x="6478082" y="667866"/>
            <a:ext cx="4989521" cy="4989521"/>
          </a:xfrm>
          <a:prstGeom prst="ellipse">
            <a:avLst/>
          </a:prstGeom>
          <a:no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pic>
        <p:nvPicPr>
          <p:cNvPr id="12" name="Graphic 11">
            <a:extLst>
              <a:ext uri="{FF2B5EF4-FFF2-40B4-BE49-F238E27FC236}">
                <a16:creationId xmlns="" xmlns:a16="http://schemas.microsoft.com/office/drawing/2014/main" id="{61092FB9-FAC7-A846-B96B-16075B205AC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752410" y="1282414"/>
            <a:ext cx="4369607" cy="4220854"/>
          </a:xfrm>
          <a:prstGeom prst="rect">
            <a:avLst/>
          </a:prstGeom>
        </p:spPr>
      </p:pic>
      <p:sp>
        <p:nvSpPr>
          <p:cNvPr id="15" name="TextBox 14">
            <a:extLst>
              <a:ext uri="{FF2B5EF4-FFF2-40B4-BE49-F238E27FC236}">
                <a16:creationId xmlns="" xmlns:a16="http://schemas.microsoft.com/office/drawing/2014/main" id="{F13155C5-34CF-8449-807F-4E550B3D3D28}"/>
              </a:ext>
            </a:extLst>
          </p:cNvPr>
          <p:cNvSpPr txBox="1"/>
          <p:nvPr userDrawn="1"/>
        </p:nvSpPr>
        <p:spPr>
          <a:xfrm>
            <a:off x="454059" y="6464972"/>
            <a:ext cx="2950488" cy="276999"/>
          </a:xfrm>
          <a:prstGeom prst="rect">
            <a:avLst/>
          </a:prstGeom>
          <a:noFill/>
        </p:spPr>
        <p:txBody>
          <a:bodyPr wrap="none" lIns="0" rtlCol="0">
            <a:spAutoFit/>
          </a:bodyPr>
          <a:lstStyle/>
          <a:p>
            <a:pPr>
              <a:buClrTx/>
              <a:buFontTx/>
              <a:buNone/>
            </a:pPr>
            <a:r>
              <a:rPr lang="en-US" sz="1200" b="1" kern="1200" spc="100" dirty="0">
                <a:solidFill>
                  <a:srgbClr val="A64995"/>
                </a:solidFill>
                <a:latin typeface="Myriad Pro" panose="020B0503030403020204" pitchFamily="34" charset="0"/>
                <a:ea typeface="+mn-ea"/>
              </a:rPr>
              <a:t>ALEXANDRIA CITY PUBLIC SCHOOLS</a:t>
            </a:r>
            <a:endParaRPr lang="en-US" sz="1200" b="1" kern="1200" spc="100" dirty="0">
              <a:solidFill>
                <a:srgbClr val="F19320"/>
              </a:solidFill>
              <a:latin typeface="Myriad Pro" panose="020B0503030403020204" pitchFamily="34" charset="0"/>
              <a:ea typeface="+mn-ea"/>
            </a:endParaRPr>
          </a:p>
        </p:txBody>
      </p:sp>
      <p:pic>
        <p:nvPicPr>
          <p:cNvPr id="16" name="Graphic 15">
            <a:extLst>
              <a:ext uri="{FF2B5EF4-FFF2-40B4-BE49-F238E27FC236}">
                <a16:creationId xmlns="" xmlns:a16="http://schemas.microsoft.com/office/drawing/2014/main" id="{B963E216-3C07-4B48-879A-AF184A3CA119}"/>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963708" y="309401"/>
            <a:ext cx="977566" cy="805751"/>
          </a:xfrm>
          <a:prstGeom prst="rect">
            <a:avLst/>
          </a:prstGeom>
        </p:spPr>
      </p:pic>
      <p:sp>
        <p:nvSpPr>
          <p:cNvPr id="19" name="TextBox 18">
            <a:extLst>
              <a:ext uri="{FF2B5EF4-FFF2-40B4-BE49-F238E27FC236}">
                <a16:creationId xmlns="" xmlns:a16="http://schemas.microsoft.com/office/drawing/2014/main" id="{7679DE33-3675-E044-B8BC-C7BD61CCEC2D}"/>
              </a:ext>
            </a:extLst>
          </p:cNvPr>
          <p:cNvSpPr txBox="1"/>
          <p:nvPr userDrawn="1"/>
        </p:nvSpPr>
        <p:spPr>
          <a:xfrm>
            <a:off x="454059" y="1149641"/>
            <a:ext cx="4624023" cy="400110"/>
          </a:xfrm>
          <a:prstGeom prst="rect">
            <a:avLst/>
          </a:prstGeom>
          <a:noFill/>
        </p:spPr>
        <p:txBody>
          <a:bodyPr wrap="none" lIns="0" rtlCol="0">
            <a:spAutoFit/>
          </a:bodyPr>
          <a:lstStyle/>
          <a:p>
            <a:pPr>
              <a:buClrTx/>
              <a:buFontTx/>
              <a:buNone/>
            </a:pPr>
            <a:r>
              <a:rPr lang="en-US" sz="2000" b="1" kern="1200" dirty="0">
                <a:solidFill>
                  <a:prstClr val="white"/>
                </a:solidFill>
                <a:latin typeface="Myriad Pro" panose="020B0503030403020204" pitchFamily="34" charset="0"/>
                <a:ea typeface="+mn-ea"/>
              </a:rPr>
              <a:t>2020-2025 Strategic Plan: Equity for All</a:t>
            </a:r>
          </a:p>
        </p:txBody>
      </p:sp>
      <p:cxnSp>
        <p:nvCxnSpPr>
          <p:cNvPr id="20" name="Straight Connector 19">
            <a:extLst>
              <a:ext uri="{FF2B5EF4-FFF2-40B4-BE49-F238E27FC236}">
                <a16:creationId xmlns="" xmlns:a16="http://schemas.microsoft.com/office/drawing/2014/main" id="{8D7CAFCB-740B-5546-B123-258BCC3DF2EB}"/>
              </a:ext>
            </a:extLst>
          </p:cNvPr>
          <p:cNvCxnSpPr>
            <a:cxnSpLocks/>
          </p:cNvCxnSpPr>
          <p:nvPr userDrawn="1"/>
        </p:nvCxnSpPr>
        <p:spPr>
          <a:xfrm>
            <a:off x="454058" y="1688122"/>
            <a:ext cx="4392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5">
            <a:extLst>
              <a:ext uri="{FF2B5EF4-FFF2-40B4-BE49-F238E27FC236}">
                <a16:creationId xmlns="" xmlns:a16="http://schemas.microsoft.com/office/drawing/2014/main" id="{A3FBC1BF-81A6-2C4F-A69C-B57CBDEBA07F}"/>
              </a:ext>
            </a:extLst>
          </p:cNvPr>
          <p:cNvSpPr>
            <a:spLocks noGrp="1"/>
          </p:cNvSpPr>
          <p:nvPr>
            <p:ph sz="quarter" idx="13" hasCustomPrompt="1"/>
          </p:nvPr>
        </p:nvSpPr>
        <p:spPr>
          <a:xfrm>
            <a:off x="454025" y="3648075"/>
            <a:ext cx="5299075" cy="1136650"/>
          </a:xfrm>
        </p:spPr>
        <p:txBody>
          <a:bodyPr/>
          <a:lstStyle>
            <a:lvl1pPr marL="0" indent="0">
              <a:buNone/>
              <a:defRPr b="1">
                <a:solidFill>
                  <a:schemeClr val="bg1"/>
                </a:solidFill>
              </a:defRPr>
            </a:lvl1pPr>
          </a:lstStyle>
          <a:p>
            <a:r>
              <a:rPr lang="en-US" sz="2800" dirty="0"/>
              <a:t>Lorem ipsum dolor colt.</a:t>
            </a:r>
          </a:p>
        </p:txBody>
      </p:sp>
    </p:spTree>
    <p:extLst>
      <p:ext uri="{BB962C8B-B14F-4D97-AF65-F5344CB8AC3E}">
        <p14:creationId xmlns:p14="http://schemas.microsoft.com/office/powerpoint/2010/main" val="877292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0C74B7B4-DD4E-554B-A33D-6B5CDE8F9F61}"/>
              </a:ext>
            </a:extLst>
          </p:cNvPr>
          <p:cNvSpPr/>
          <p:nvPr userDrawn="1"/>
        </p:nvSpPr>
        <p:spPr>
          <a:xfrm>
            <a:off x="-28754" y="0"/>
            <a:ext cx="12220754" cy="6325255"/>
          </a:xfrm>
          <a:prstGeom prst="rect">
            <a:avLst/>
          </a:prstGeom>
          <a:solidFill>
            <a:srgbClr val="6E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4" name="Title 1">
            <a:extLst>
              <a:ext uri="{FF2B5EF4-FFF2-40B4-BE49-F238E27FC236}">
                <a16:creationId xmlns="" xmlns:a16="http://schemas.microsoft.com/office/drawing/2014/main" id="{708BC372-56F6-574E-B894-F662BCB4AB73}"/>
              </a:ext>
            </a:extLst>
          </p:cNvPr>
          <p:cNvSpPr>
            <a:spLocks noGrp="1"/>
          </p:cNvSpPr>
          <p:nvPr>
            <p:ph type="title" hasCustomPrompt="1"/>
          </p:nvPr>
        </p:nvSpPr>
        <p:spPr>
          <a:xfrm>
            <a:off x="454058" y="2574581"/>
            <a:ext cx="5299627" cy="731326"/>
          </a:xfrm>
        </p:spPr>
        <p:txBody>
          <a:bodyPr lIns="0" anchor="t" anchorCtr="0">
            <a:noAutofit/>
          </a:bodyPr>
          <a:lstStyle>
            <a:lvl1pPr>
              <a:defRPr sz="5000" b="1">
                <a:solidFill>
                  <a:schemeClr val="bg1"/>
                </a:solidFill>
                <a:latin typeface="Myriad Pro" panose="020B0503030403020204" pitchFamily="34" charset="0"/>
              </a:defRPr>
            </a:lvl1pPr>
          </a:lstStyle>
          <a:p>
            <a:r>
              <a:rPr lang="en-US" dirty="0"/>
              <a:t>EMPOWERING</a:t>
            </a:r>
          </a:p>
        </p:txBody>
      </p:sp>
      <p:cxnSp>
        <p:nvCxnSpPr>
          <p:cNvPr id="18" name="Straight Connector 17">
            <a:extLst>
              <a:ext uri="{FF2B5EF4-FFF2-40B4-BE49-F238E27FC236}">
                <a16:creationId xmlns="" xmlns:a16="http://schemas.microsoft.com/office/drawing/2014/main" id="{4E6970DD-943B-F544-B4E9-86F37BAF04CC}"/>
              </a:ext>
            </a:extLst>
          </p:cNvPr>
          <p:cNvCxnSpPr>
            <a:cxnSpLocks/>
          </p:cNvCxnSpPr>
          <p:nvPr userDrawn="1"/>
        </p:nvCxnSpPr>
        <p:spPr>
          <a:xfrm>
            <a:off x="-28754" y="6325257"/>
            <a:ext cx="12220754"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 xmlns:a16="http://schemas.microsoft.com/office/drawing/2014/main" id="{5322BA74-DE17-3647-858C-7933A2E2355D}"/>
              </a:ext>
            </a:extLst>
          </p:cNvPr>
          <p:cNvSpPr>
            <a:spLocks noGrp="1"/>
          </p:cNvSpPr>
          <p:nvPr>
            <p:ph type="sldNum" sz="quarter" idx="12"/>
          </p:nvPr>
        </p:nvSpPr>
        <p:spPr>
          <a:xfrm>
            <a:off x="10189476" y="6450904"/>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sp>
        <p:nvSpPr>
          <p:cNvPr id="2" name="Oval 1">
            <a:extLst>
              <a:ext uri="{FF2B5EF4-FFF2-40B4-BE49-F238E27FC236}">
                <a16:creationId xmlns="" xmlns:a16="http://schemas.microsoft.com/office/drawing/2014/main" id="{B9E7E645-EB31-024A-99E6-EAE08A6C03A7}"/>
              </a:ext>
            </a:extLst>
          </p:cNvPr>
          <p:cNvSpPr/>
          <p:nvPr userDrawn="1"/>
        </p:nvSpPr>
        <p:spPr>
          <a:xfrm>
            <a:off x="6478082" y="667866"/>
            <a:ext cx="4989521" cy="4989521"/>
          </a:xfrm>
          <a:prstGeom prst="ellipse">
            <a:avLst/>
          </a:prstGeom>
          <a:no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pic>
        <p:nvPicPr>
          <p:cNvPr id="12" name="Graphic 11">
            <a:extLst>
              <a:ext uri="{FF2B5EF4-FFF2-40B4-BE49-F238E27FC236}">
                <a16:creationId xmlns="" xmlns:a16="http://schemas.microsoft.com/office/drawing/2014/main" id="{5E9BCC08-D3CA-2A47-A485-064E2121F6C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86657" y="1200613"/>
            <a:ext cx="3972370" cy="3837140"/>
          </a:xfrm>
          <a:prstGeom prst="rect">
            <a:avLst/>
          </a:prstGeom>
        </p:spPr>
      </p:pic>
      <p:sp>
        <p:nvSpPr>
          <p:cNvPr id="13" name="TextBox 12">
            <a:extLst>
              <a:ext uri="{FF2B5EF4-FFF2-40B4-BE49-F238E27FC236}">
                <a16:creationId xmlns="" xmlns:a16="http://schemas.microsoft.com/office/drawing/2014/main" id="{BB2305E7-43CB-4649-AF87-BEBDDCBFC014}"/>
              </a:ext>
            </a:extLst>
          </p:cNvPr>
          <p:cNvSpPr txBox="1"/>
          <p:nvPr userDrawn="1"/>
        </p:nvSpPr>
        <p:spPr>
          <a:xfrm>
            <a:off x="454059" y="6464972"/>
            <a:ext cx="2950488" cy="276999"/>
          </a:xfrm>
          <a:prstGeom prst="rect">
            <a:avLst/>
          </a:prstGeom>
          <a:noFill/>
        </p:spPr>
        <p:txBody>
          <a:bodyPr wrap="none" lIns="0" rtlCol="0">
            <a:spAutoFit/>
          </a:bodyPr>
          <a:lstStyle/>
          <a:p>
            <a:pPr>
              <a:buClrTx/>
              <a:buFontTx/>
              <a:buNone/>
            </a:pPr>
            <a:r>
              <a:rPr lang="en-US" sz="1200" b="1" kern="1200" spc="100" dirty="0">
                <a:solidFill>
                  <a:srgbClr val="A64995"/>
                </a:solidFill>
                <a:latin typeface="Myriad Pro" panose="020B0503030403020204" pitchFamily="34" charset="0"/>
                <a:ea typeface="+mn-ea"/>
              </a:rPr>
              <a:t>ALEXANDRIA CITY PUBLIC SCHOOLS</a:t>
            </a:r>
            <a:endParaRPr lang="en-US" sz="1200" b="1" kern="1200" spc="100" dirty="0">
              <a:solidFill>
                <a:srgbClr val="F19320"/>
              </a:solidFill>
              <a:latin typeface="Myriad Pro" panose="020B0503030403020204" pitchFamily="34" charset="0"/>
              <a:ea typeface="+mn-ea"/>
            </a:endParaRPr>
          </a:p>
        </p:txBody>
      </p:sp>
      <p:pic>
        <p:nvPicPr>
          <p:cNvPr id="15" name="Graphic 14">
            <a:extLst>
              <a:ext uri="{FF2B5EF4-FFF2-40B4-BE49-F238E27FC236}">
                <a16:creationId xmlns="" xmlns:a16="http://schemas.microsoft.com/office/drawing/2014/main" id="{768558AF-B228-6942-904D-46A8E654300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963708" y="309401"/>
            <a:ext cx="977566" cy="805751"/>
          </a:xfrm>
          <a:prstGeom prst="rect">
            <a:avLst/>
          </a:prstGeom>
        </p:spPr>
      </p:pic>
      <p:sp>
        <p:nvSpPr>
          <p:cNvPr id="16" name="TextBox 15">
            <a:extLst>
              <a:ext uri="{FF2B5EF4-FFF2-40B4-BE49-F238E27FC236}">
                <a16:creationId xmlns="" xmlns:a16="http://schemas.microsoft.com/office/drawing/2014/main" id="{F85406FB-437B-384E-8AA2-5D4B929416FC}"/>
              </a:ext>
            </a:extLst>
          </p:cNvPr>
          <p:cNvSpPr txBox="1"/>
          <p:nvPr userDrawn="1"/>
        </p:nvSpPr>
        <p:spPr>
          <a:xfrm>
            <a:off x="454059" y="1149641"/>
            <a:ext cx="4624023" cy="400110"/>
          </a:xfrm>
          <a:prstGeom prst="rect">
            <a:avLst/>
          </a:prstGeom>
          <a:noFill/>
        </p:spPr>
        <p:txBody>
          <a:bodyPr wrap="none" lIns="0" rtlCol="0">
            <a:spAutoFit/>
          </a:bodyPr>
          <a:lstStyle/>
          <a:p>
            <a:pPr>
              <a:buClrTx/>
              <a:buFontTx/>
              <a:buNone/>
            </a:pPr>
            <a:r>
              <a:rPr lang="en-US" sz="2000" b="1" kern="1200" dirty="0">
                <a:solidFill>
                  <a:prstClr val="white"/>
                </a:solidFill>
                <a:latin typeface="Myriad Pro" panose="020B0503030403020204" pitchFamily="34" charset="0"/>
                <a:ea typeface="+mn-ea"/>
              </a:rPr>
              <a:t>2020-2025 Strategic Plan: Equity for All</a:t>
            </a:r>
          </a:p>
        </p:txBody>
      </p:sp>
      <p:cxnSp>
        <p:nvCxnSpPr>
          <p:cNvPr id="17" name="Straight Connector 16">
            <a:extLst>
              <a:ext uri="{FF2B5EF4-FFF2-40B4-BE49-F238E27FC236}">
                <a16:creationId xmlns="" xmlns:a16="http://schemas.microsoft.com/office/drawing/2014/main" id="{DAACA1FA-318D-6444-87CF-B880561F0D65}"/>
              </a:ext>
            </a:extLst>
          </p:cNvPr>
          <p:cNvCxnSpPr>
            <a:cxnSpLocks/>
          </p:cNvCxnSpPr>
          <p:nvPr userDrawn="1"/>
        </p:nvCxnSpPr>
        <p:spPr>
          <a:xfrm>
            <a:off x="454058" y="1688122"/>
            <a:ext cx="4392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Content Placeholder 5">
            <a:extLst>
              <a:ext uri="{FF2B5EF4-FFF2-40B4-BE49-F238E27FC236}">
                <a16:creationId xmlns="" xmlns:a16="http://schemas.microsoft.com/office/drawing/2014/main" id="{E86FE53C-9316-6348-BD57-08E6D5FE3B64}"/>
              </a:ext>
            </a:extLst>
          </p:cNvPr>
          <p:cNvSpPr>
            <a:spLocks noGrp="1"/>
          </p:cNvSpPr>
          <p:nvPr>
            <p:ph sz="quarter" idx="13" hasCustomPrompt="1"/>
          </p:nvPr>
        </p:nvSpPr>
        <p:spPr>
          <a:xfrm>
            <a:off x="454025" y="3648075"/>
            <a:ext cx="5299075" cy="1136650"/>
          </a:xfrm>
        </p:spPr>
        <p:txBody>
          <a:bodyPr/>
          <a:lstStyle>
            <a:lvl1pPr marL="0" indent="0">
              <a:buNone/>
              <a:defRPr b="1">
                <a:solidFill>
                  <a:schemeClr val="bg1"/>
                </a:solidFill>
              </a:defRPr>
            </a:lvl1pPr>
          </a:lstStyle>
          <a:p>
            <a:r>
              <a:rPr lang="en-US" sz="2800" dirty="0"/>
              <a:t>Lorem ipsum dolor colt.</a:t>
            </a:r>
          </a:p>
        </p:txBody>
      </p:sp>
    </p:spTree>
    <p:extLst>
      <p:ext uri="{BB962C8B-B14F-4D97-AF65-F5344CB8AC3E}">
        <p14:creationId xmlns:p14="http://schemas.microsoft.com/office/powerpoint/2010/main" val="1496460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0C74B7B4-DD4E-554B-A33D-6B5CDE8F9F61}"/>
              </a:ext>
            </a:extLst>
          </p:cNvPr>
          <p:cNvSpPr/>
          <p:nvPr userDrawn="1"/>
        </p:nvSpPr>
        <p:spPr>
          <a:xfrm>
            <a:off x="-28754" y="0"/>
            <a:ext cx="12220754" cy="6325255"/>
          </a:xfrm>
          <a:prstGeom prst="rect">
            <a:avLst/>
          </a:prstGeom>
          <a:solidFill>
            <a:srgbClr val="A64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4" name="Title 1">
            <a:extLst>
              <a:ext uri="{FF2B5EF4-FFF2-40B4-BE49-F238E27FC236}">
                <a16:creationId xmlns="" xmlns:a16="http://schemas.microsoft.com/office/drawing/2014/main" id="{708BC372-56F6-574E-B894-F662BCB4AB73}"/>
              </a:ext>
            </a:extLst>
          </p:cNvPr>
          <p:cNvSpPr>
            <a:spLocks noGrp="1"/>
          </p:cNvSpPr>
          <p:nvPr>
            <p:ph type="title" hasCustomPrompt="1"/>
          </p:nvPr>
        </p:nvSpPr>
        <p:spPr>
          <a:xfrm>
            <a:off x="454058" y="2574581"/>
            <a:ext cx="5299627" cy="731326"/>
          </a:xfrm>
        </p:spPr>
        <p:txBody>
          <a:bodyPr lIns="0" anchor="t" anchorCtr="0">
            <a:noAutofit/>
          </a:bodyPr>
          <a:lstStyle>
            <a:lvl1pPr>
              <a:defRPr sz="5000" b="1">
                <a:solidFill>
                  <a:schemeClr val="bg1"/>
                </a:solidFill>
                <a:latin typeface="Myriad Pro" panose="020B0503030403020204" pitchFamily="34" charset="0"/>
              </a:defRPr>
            </a:lvl1pPr>
          </a:lstStyle>
          <a:p>
            <a:r>
              <a:rPr lang="en-US" dirty="0"/>
              <a:t>INNOVATIVE</a:t>
            </a:r>
          </a:p>
        </p:txBody>
      </p:sp>
      <p:cxnSp>
        <p:nvCxnSpPr>
          <p:cNvPr id="18" name="Straight Connector 17">
            <a:extLst>
              <a:ext uri="{FF2B5EF4-FFF2-40B4-BE49-F238E27FC236}">
                <a16:creationId xmlns="" xmlns:a16="http://schemas.microsoft.com/office/drawing/2014/main" id="{4E6970DD-943B-F544-B4E9-86F37BAF04CC}"/>
              </a:ext>
            </a:extLst>
          </p:cNvPr>
          <p:cNvCxnSpPr>
            <a:cxnSpLocks/>
          </p:cNvCxnSpPr>
          <p:nvPr userDrawn="1"/>
        </p:nvCxnSpPr>
        <p:spPr>
          <a:xfrm>
            <a:off x="-28754" y="6325257"/>
            <a:ext cx="12220754"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 xmlns:a16="http://schemas.microsoft.com/office/drawing/2014/main" id="{5322BA74-DE17-3647-858C-7933A2E2355D}"/>
              </a:ext>
            </a:extLst>
          </p:cNvPr>
          <p:cNvSpPr>
            <a:spLocks noGrp="1"/>
          </p:cNvSpPr>
          <p:nvPr>
            <p:ph type="sldNum" sz="quarter" idx="12"/>
          </p:nvPr>
        </p:nvSpPr>
        <p:spPr>
          <a:xfrm>
            <a:off x="10189476" y="6450904"/>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sp>
        <p:nvSpPr>
          <p:cNvPr id="2" name="Oval 1">
            <a:extLst>
              <a:ext uri="{FF2B5EF4-FFF2-40B4-BE49-F238E27FC236}">
                <a16:creationId xmlns="" xmlns:a16="http://schemas.microsoft.com/office/drawing/2014/main" id="{B9E7E645-EB31-024A-99E6-EAE08A6C03A7}"/>
              </a:ext>
            </a:extLst>
          </p:cNvPr>
          <p:cNvSpPr/>
          <p:nvPr userDrawn="1"/>
        </p:nvSpPr>
        <p:spPr>
          <a:xfrm>
            <a:off x="6478082" y="667866"/>
            <a:ext cx="4989521" cy="4989521"/>
          </a:xfrm>
          <a:prstGeom prst="ellipse">
            <a:avLst/>
          </a:prstGeom>
          <a:no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pic>
        <p:nvPicPr>
          <p:cNvPr id="13" name="Graphic 12">
            <a:extLst>
              <a:ext uri="{FF2B5EF4-FFF2-40B4-BE49-F238E27FC236}">
                <a16:creationId xmlns="" xmlns:a16="http://schemas.microsoft.com/office/drawing/2014/main" id="{51DB9524-EB14-444E-B5D9-856E1C53130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569558" y="813020"/>
            <a:ext cx="4806568" cy="4642939"/>
          </a:xfrm>
          <a:prstGeom prst="rect">
            <a:avLst/>
          </a:prstGeom>
        </p:spPr>
      </p:pic>
      <p:sp>
        <p:nvSpPr>
          <p:cNvPr id="15" name="TextBox 14">
            <a:extLst>
              <a:ext uri="{FF2B5EF4-FFF2-40B4-BE49-F238E27FC236}">
                <a16:creationId xmlns="" xmlns:a16="http://schemas.microsoft.com/office/drawing/2014/main" id="{66CFF71D-F3AE-9E4A-B392-7220514B10CA}"/>
              </a:ext>
            </a:extLst>
          </p:cNvPr>
          <p:cNvSpPr txBox="1"/>
          <p:nvPr userDrawn="1"/>
        </p:nvSpPr>
        <p:spPr>
          <a:xfrm>
            <a:off x="454059" y="6464972"/>
            <a:ext cx="2950488" cy="276999"/>
          </a:xfrm>
          <a:prstGeom prst="rect">
            <a:avLst/>
          </a:prstGeom>
          <a:noFill/>
        </p:spPr>
        <p:txBody>
          <a:bodyPr wrap="none" lIns="0" rtlCol="0">
            <a:spAutoFit/>
          </a:bodyPr>
          <a:lstStyle/>
          <a:p>
            <a:pPr>
              <a:buClrTx/>
              <a:buFontTx/>
              <a:buNone/>
            </a:pPr>
            <a:r>
              <a:rPr lang="en-US" sz="1200" b="1" kern="1200" spc="100" dirty="0">
                <a:solidFill>
                  <a:srgbClr val="A64995"/>
                </a:solidFill>
                <a:latin typeface="Myriad Pro" panose="020B0503030403020204" pitchFamily="34" charset="0"/>
                <a:ea typeface="+mn-ea"/>
              </a:rPr>
              <a:t>ALEXANDRIA CITY PUBLIC SCHOOLS</a:t>
            </a:r>
            <a:endParaRPr lang="en-US" sz="1200" b="1" kern="1200" spc="100" dirty="0">
              <a:solidFill>
                <a:srgbClr val="F19320"/>
              </a:solidFill>
              <a:latin typeface="Myriad Pro" panose="020B0503030403020204" pitchFamily="34" charset="0"/>
              <a:ea typeface="+mn-ea"/>
            </a:endParaRPr>
          </a:p>
        </p:txBody>
      </p:sp>
      <p:pic>
        <p:nvPicPr>
          <p:cNvPr id="16" name="Graphic 15">
            <a:extLst>
              <a:ext uri="{FF2B5EF4-FFF2-40B4-BE49-F238E27FC236}">
                <a16:creationId xmlns="" xmlns:a16="http://schemas.microsoft.com/office/drawing/2014/main" id="{3CF1BF41-4AC3-304A-BE56-40711E396695}"/>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963708" y="309401"/>
            <a:ext cx="977566" cy="805751"/>
          </a:xfrm>
          <a:prstGeom prst="rect">
            <a:avLst/>
          </a:prstGeom>
        </p:spPr>
      </p:pic>
      <p:sp>
        <p:nvSpPr>
          <p:cNvPr id="17" name="TextBox 16">
            <a:extLst>
              <a:ext uri="{FF2B5EF4-FFF2-40B4-BE49-F238E27FC236}">
                <a16:creationId xmlns="" xmlns:a16="http://schemas.microsoft.com/office/drawing/2014/main" id="{6E84F721-BA3C-8543-9890-499367F8F5DA}"/>
              </a:ext>
            </a:extLst>
          </p:cNvPr>
          <p:cNvSpPr txBox="1"/>
          <p:nvPr userDrawn="1"/>
        </p:nvSpPr>
        <p:spPr>
          <a:xfrm>
            <a:off x="454059" y="1149641"/>
            <a:ext cx="4624023" cy="400110"/>
          </a:xfrm>
          <a:prstGeom prst="rect">
            <a:avLst/>
          </a:prstGeom>
          <a:noFill/>
        </p:spPr>
        <p:txBody>
          <a:bodyPr wrap="none" lIns="0" rtlCol="0">
            <a:spAutoFit/>
          </a:bodyPr>
          <a:lstStyle/>
          <a:p>
            <a:pPr>
              <a:buClrTx/>
              <a:buFontTx/>
              <a:buNone/>
            </a:pPr>
            <a:r>
              <a:rPr lang="en-US" sz="2000" b="1" kern="1200" dirty="0">
                <a:solidFill>
                  <a:prstClr val="white"/>
                </a:solidFill>
                <a:latin typeface="Myriad Pro" panose="020B0503030403020204" pitchFamily="34" charset="0"/>
                <a:ea typeface="+mn-ea"/>
              </a:rPr>
              <a:t>2020-2025 Strategic Plan: Equity for All</a:t>
            </a:r>
          </a:p>
        </p:txBody>
      </p:sp>
      <p:cxnSp>
        <p:nvCxnSpPr>
          <p:cNvPr id="19" name="Straight Connector 18">
            <a:extLst>
              <a:ext uri="{FF2B5EF4-FFF2-40B4-BE49-F238E27FC236}">
                <a16:creationId xmlns="" xmlns:a16="http://schemas.microsoft.com/office/drawing/2014/main" id="{0B91D482-9EEC-574C-8D23-92292DC888CA}"/>
              </a:ext>
            </a:extLst>
          </p:cNvPr>
          <p:cNvCxnSpPr>
            <a:cxnSpLocks/>
          </p:cNvCxnSpPr>
          <p:nvPr userDrawn="1"/>
        </p:nvCxnSpPr>
        <p:spPr>
          <a:xfrm>
            <a:off x="454058" y="1688122"/>
            <a:ext cx="4392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ontent Placeholder 5">
            <a:extLst>
              <a:ext uri="{FF2B5EF4-FFF2-40B4-BE49-F238E27FC236}">
                <a16:creationId xmlns="" xmlns:a16="http://schemas.microsoft.com/office/drawing/2014/main" id="{A8869853-C165-7F42-96AC-A29BEE7EA4BB}"/>
              </a:ext>
            </a:extLst>
          </p:cNvPr>
          <p:cNvSpPr>
            <a:spLocks noGrp="1"/>
          </p:cNvSpPr>
          <p:nvPr>
            <p:ph sz="quarter" idx="13" hasCustomPrompt="1"/>
          </p:nvPr>
        </p:nvSpPr>
        <p:spPr>
          <a:xfrm>
            <a:off x="454025" y="3648075"/>
            <a:ext cx="5299075" cy="1136650"/>
          </a:xfrm>
        </p:spPr>
        <p:txBody>
          <a:bodyPr/>
          <a:lstStyle>
            <a:lvl1pPr marL="0" indent="0">
              <a:buNone/>
              <a:defRPr b="1">
                <a:solidFill>
                  <a:schemeClr val="bg1"/>
                </a:solidFill>
              </a:defRPr>
            </a:lvl1pPr>
          </a:lstStyle>
          <a:p>
            <a:r>
              <a:rPr lang="en-US" sz="2800" dirty="0"/>
              <a:t>Lorem ipsum dolor colt.</a:t>
            </a:r>
          </a:p>
        </p:txBody>
      </p:sp>
    </p:spTree>
    <p:extLst>
      <p:ext uri="{BB962C8B-B14F-4D97-AF65-F5344CB8AC3E}">
        <p14:creationId xmlns:p14="http://schemas.microsoft.com/office/powerpoint/2010/main" val="2439802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0C74B7B4-DD4E-554B-A33D-6B5CDE8F9F61}"/>
              </a:ext>
            </a:extLst>
          </p:cNvPr>
          <p:cNvSpPr/>
          <p:nvPr userDrawn="1"/>
        </p:nvSpPr>
        <p:spPr>
          <a:xfrm>
            <a:off x="-28754" y="0"/>
            <a:ext cx="12220754" cy="6325255"/>
          </a:xfrm>
          <a:prstGeom prst="rect">
            <a:avLst/>
          </a:prstGeom>
          <a:solidFill>
            <a:srgbClr val="F19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4" name="Title 1">
            <a:extLst>
              <a:ext uri="{FF2B5EF4-FFF2-40B4-BE49-F238E27FC236}">
                <a16:creationId xmlns="" xmlns:a16="http://schemas.microsoft.com/office/drawing/2014/main" id="{708BC372-56F6-574E-B894-F662BCB4AB73}"/>
              </a:ext>
            </a:extLst>
          </p:cNvPr>
          <p:cNvSpPr>
            <a:spLocks noGrp="1"/>
          </p:cNvSpPr>
          <p:nvPr>
            <p:ph type="title" hasCustomPrompt="1"/>
          </p:nvPr>
        </p:nvSpPr>
        <p:spPr>
          <a:xfrm>
            <a:off x="454058" y="2574581"/>
            <a:ext cx="5299627" cy="731326"/>
          </a:xfrm>
        </p:spPr>
        <p:txBody>
          <a:bodyPr lIns="0" anchor="t" anchorCtr="0">
            <a:noAutofit/>
          </a:bodyPr>
          <a:lstStyle>
            <a:lvl1pPr>
              <a:defRPr sz="5000" b="1">
                <a:solidFill>
                  <a:schemeClr val="bg1"/>
                </a:solidFill>
                <a:latin typeface="Myriad Pro" panose="020B0503030403020204" pitchFamily="34" charset="0"/>
              </a:defRPr>
            </a:lvl1pPr>
          </a:lstStyle>
          <a:p>
            <a:r>
              <a:rPr lang="en-US" dirty="0"/>
              <a:t>RESULTS-DRIVEN</a:t>
            </a:r>
          </a:p>
        </p:txBody>
      </p:sp>
      <p:cxnSp>
        <p:nvCxnSpPr>
          <p:cNvPr id="18" name="Straight Connector 17">
            <a:extLst>
              <a:ext uri="{FF2B5EF4-FFF2-40B4-BE49-F238E27FC236}">
                <a16:creationId xmlns="" xmlns:a16="http://schemas.microsoft.com/office/drawing/2014/main" id="{4E6970DD-943B-F544-B4E9-86F37BAF04CC}"/>
              </a:ext>
            </a:extLst>
          </p:cNvPr>
          <p:cNvCxnSpPr>
            <a:cxnSpLocks/>
          </p:cNvCxnSpPr>
          <p:nvPr userDrawn="1"/>
        </p:nvCxnSpPr>
        <p:spPr>
          <a:xfrm>
            <a:off x="-28754" y="6325257"/>
            <a:ext cx="12220754"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 xmlns:a16="http://schemas.microsoft.com/office/drawing/2014/main" id="{5322BA74-DE17-3647-858C-7933A2E2355D}"/>
              </a:ext>
            </a:extLst>
          </p:cNvPr>
          <p:cNvSpPr>
            <a:spLocks noGrp="1"/>
          </p:cNvSpPr>
          <p:nvPr>
            <p:ph type="sldNum" sz="quarter" idx="12"/>
          </p:nvPr>
        </p:nvSpPr>
        <p:spPr>
          <a:xfrm>
            <a:off x="10189476" y="6450904"/>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pic>
        <p:nvPicPr>
          <p:cNvPr id="30" name="Graphic 29">
            <a:extLst>
              <a:ext uri="{FF2B5EF4-FFF2-40B4-BE49-F238E27FC236}">
                <a16:creationId xmlns="" xmlns:a16="http://schemas.microsoft.com/office/drawing/2014/main" id="{D9FF2795-CE12-C44C-BE3A-13BCD2EA66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520286" y="1293424"/>
            <a:ext cx="3611245" cy="3488313"/>
          </a:xfrm>
          <a:prstGeom prst="rect">
            <a:avLst/>
          </a:prstGeom>
        </p:spPr>
      </p:pic>
      <p:sp>
        <p:nvSpPr>
          <p:cNvPr id="2" name="Oval 1">
            <a:extLst>
              <a:ext uri="{FF2B5EF4-FFF2-40B4-BE49-F238E27FC236}">
                <a16:creationId xmlns="" xmlns:a16="http://schemas.microsoft.com/office/drawing/2014/main" id="{B9E7E645-EB31-024A-99E6-EAE08A6C03A7}"/>
              </a:ext>
            </a:extLst>
          </p:cNvPr>
          <p:cNvSpPr/>
          <p:nvPr userDrawn="1"/>
        </p:nvSpPr>
        <p:spPr>
          <a:xfrm>
            <a:off x="6478082" y="667866"/>
            <a:ext cx="4989521" cy="4989521"/>
          </a:xfrm>
          <a:prstGeom prst="ellipse">
            <a:avLst/>
          </a:prstGeom>
          <a:no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31" name="TextBox 30">
            <a:extLst>
              <a:ext uri="{FF2B5EF4-FFF2-40B4-BE49-F238E27FC236}">
                <a16:creationId xmlns="" xmlns:a16="http://schemas.microsoft.com/office/drawing/2014/main" id="{A0DD4A14-03BD-9E4D-8877-DBF53EAE56AB}"/>
              </a:ext>
            </a:extLst>
          </p:cNvPr>
          <p:cNvSpPr txBox="1"/>
          <p:nvPr userDrawn="1"/>
        </p:nvSpPr>
        <p:spPr>
          <a:xfrm>
            <a:off x="454059" y="6464972"/>
            <a:ext cx="2950488" cy="276999"/>
          </a:xfrm>
          <a:prstGeom prst="rect">
            <a:avLst/>
          </a:prstGeom>
          <a:noFill/>
        </p:spPr>
        <p:txBody>
          <a:bodyPr wrap="none" lIns="0" rtlCol="0">
            <a:spAutoFit/>
          </a:bodyPr>
          <a:lstStyle/>
          <a:p>
            <a:pPr>
              <a:buClrTx/>
              <a:buFontTx/>
              <a:buNone/>
            </a:pPr>
            <a:r>
              <a:rPr lang="en-US" sz="1200" b="1" kern="1200" spc="100" dirty="0">
                <a:solidFill>
                  <a:srgbClr val="A64995"/>
                </a:solidFill>
                <a:latin typeface="Myriad Pro" panose="020B0503030403020204" pitchFamily="34" charset="0"/>
                <a:ea typeface="+mn-ea"/>
              </a:rPr>
              <a:t>ALEXANDRIA CITY PUBLIC SCHOOLS</a:t>
            </a:r>
            <a:endParaRPr lang="en-US" sz="1200" b="1" kern="1200" spc="100" dirty="0">
              <a:solidFill>
                <a:srgbClr val="F19320"/>
              </a:solidFill>
              <a:latin typeface="Myriad Pro" panose="020B0503030403020204" pitchFamily="34" charset="0"/>
              <a:ea typeface="+mn-ea"/>
            </a:endParaRPr>
          </a:p>
        </p:txBody>
      </p:sp>
      <p:pic>
        <p:nvPicPr>
          <p:cNvPr id="32" name="Graphic 31">
            <a:extLst>
              <a:ext uri="{FF2B5EF4-FFF2-40B4-BE49-F238E27FC236}">
                <a16:creationId xmlns="" xmlns:a16="http://schemas.microsoft.com/office/drawing/2014/main" id="{0A92F56A-0A43-634E-BF06-0AF9F7661995}"/>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0963708" y="309401"/>
            <a:ext cx="977566" cy="805751"/>
          </a:xfrm>
          <a:prstGeom prst="rect">
            <a:avLst/>
          </a:prstGeom>
        </p:spPr>
      </p:pic>
      <p:sp>
        <p:nvSpPr>
          <p:cNvPr id="13" name="TextBox 12">
            <a:extLst>
              <a:ext uri="{FF2B5EF4-FFF2-40B4-BE49-F238E27FC236}">
                <a16:creationId xmlns="" xmlns:a16="http://schemas.microsoft.com/office/drawing/2014/main" id="{5A1CD3BC-561E-AC44-B0F6-02F45CA29E28}"/>
              </a:ext>
            </a:extLst>
          </p:cNvPr>
          <p:cNvSpPr txBox="1"/>
          <p:nvPr userDrawn="1"/>
        </p:nvSpPr>
        <p:spPr>
          <a:xfrm>
            <a:off x="454059" y="1149641"/>
            <a:ext cx="4624023" cy="400110"/>
          </a:xfrm>
          <a:prstGeom prst="rect">
            <a:avLst/>
          </a:prstGeom>
          <a:noFill/>
        </p:spPr>
        <p:txBody>
          <a:bodyPr wrap="none" lIns="0" rtlCol="0">
            <a:spAutoFit/>
          </a:bodyPr>
          <a:lstStyle/>
          <a:p>
            <a:pPr>
              <a:buClrTx/>
              <a:buFontTx/>
              <a:buNone/>
            </a:pPr>
            <a:r>
              <a:rPr lang="en-US" sz="2000" b="1" kern="1200" dirty="0">
                <a:solidFill>
                  <a:prstClr val="white"/>
                </a:solidFill>
                <a:latin typeface="Myriad Pro" panose="020B0503030403020204" pitchFamily="34" charset="0"/>
                <a:ea typeface="+mn-ea"/>
              </a:rPr>
              <a:t>2020-2025 Strategic Plan: Equity for All</a:t>
            </a:r>
          </a:p>
        </p:txBody>
      </p:sp>
      <p:cxnSp>
        <p:nvCxnSpPr>
          <p:cNvPr id="15" name="Straight Connector 14">
            <a:extLst>
              <a:ext uri="{FF2B5EF4-FFF2-40B4-BE49-F238E27FC236}">
                <a16:creationId xmlns="" xmlns:a16="http://schemas.microsoft.com/office/drawing/2014/main" id="{4D2E2E38-740B-864B-A015-0BCFBD97808F}"/>
              </a:ext>
            </a:extLst>
          </p:cNvPr>
          <p:cNvCxnSpPr>
            <a:cxnSpLocks/>
          </p:cNvCxnSpPr>
          <p:nvPr userDrawn="1"/>
        </p:nvCxnSpPr>
        <p:spPr>
          <a:xfrm>
            <a:off x="454058" y="1688122"/>
            <a:ext cx="4392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5">
            <a:extLst>
              <a:ext uri="{FF2B5EF4-FFF2-40B4-BE49-F238E27FC236}">
                <a16:creationId xmlns="" xmlns:a16="http://schemas.microsoft.com/office/drawing/2014/main" id="{EBA85896-925B-F044-9B1C-F38269B37B74}"/>
              </a:ext>
            </a:extLst>
          </p:cNvPr>
          <p:cNvSpPr>
            <a:spLocks noGrp="1"/>
          </p:cNvSpPr>
          <p:nvPr>
            <p:ph sz="quarter" idx="13" hasCustomPrompt="1"/>
          </p:nvPr>
        </p:nvSpPr>
        <p:spPr>
          <a:xfrm>
            <a:off x="454025" y="3648075"/>
            <a:ext cx="5299075" cy="1136650"/>
          </a:xfrm>
        </p:spPr>
        <p:txBody>
          <a:bodyPr/>
          <a:lstStyle>
            <a:lvl1pPr marL="0" indent="0">
              <a:buNone/>
              <a:defRPr b="1">
                <a:solidFill>
                  <a:schemeClr val="bg1"/>
                </a:solidFill>
              </a:defRPr>
            </a:lvl1pPr>
          </a:lstStyle>
          <a:p>
            <a:r>
              <a:rPr lang="en-US" sz="2800" dirty="0"/>
              <a:t>Lorem ipsum dolor colt.</a:t>
            </a:r>
          </a:p>
        </p:txBody>
      </p:sp>
    </p:spTree>
    <p:extLst>
      <p:ext uri="{BB962C8B-B14F-4D97-AF65-F5344CB8AC3E}">
        <p14:creationId xmlns:p14="http://schemas.microsoft.com/office/powerpoint/2010/main" val="27910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606B8BB8-DF34-C149-9B4A-3428A9DF7C1F}"/>
              </a:ext>
            </a:extLst>
          </p:cNvPr>
          <p:cNvSpPr/>
          <p:nvPr userDrawn="1"/>
        </p:nvSpPr>
        <p:spPr>
          <a:xfrm>
            <a:off x="0" y="0"/>
            <a:ext cx="1960880" cy="6858000"/>
          </a:xfrm>
          <a:prstGeom prst="rect">
            <a:avLst/>
          </a:prstGeom>
          <a:solidFill>
            <a:srgbClr val="26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pic>
        <p:nvPicPr>
          <p:cNvPr id="7" name="Graphic 6">
            <a:extLst>
              <a:ext uri="{FF2B5EF4-FFF2-40B4-BE49-F238E27FC236}">
                <a16:creationId xmlns="" xmlns:a16="http://schemas.microsoft.com/office/drawing/2014/main" id="{A1114546-AA7A-A54B-8AF5-7CF7FF702AC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38103" y="447541"/>
            <a:ext cx="1684673" cy="1627322"/>
          </a:xfrm>
          <a:prstGeom prst="rect">
            <a:avLst/>
          </a:prstGeom>
        </p:spPr>
      </p:pic>
      <p:sp>
        <p:nvSpPr>
          <p:cNvPr id="13" name="TextBox 12">
            <a:extLst>
              <a:ext uri="{FF2B5EF4-FFF2-40B4-BE49-F238E27FC236}">
                <a16:creationId xmlns="" xmlns:a16="http://schemas.microsoft.com/office/drawing/2014/main" id="{40B442B3-CB0B-6A4C-ADE0-6EE65D617620}"/>
              </a:ext>
            </a:extLst>
          </p:cNvPr>
          <p:cNvSpPr txBox="1"/>
          <p:nvPr userDrawn="1"/>
        </p:nvSpPr>
        <p:spPr>
          <a:xfrm rot="5400000">
            <a:off x="-1600494" y="4324211"/>
            <a:ext cx="5161869" cy="553998"/>
          </a:xfrm>
          <a:prstGeom prst="rect">
            <a:avLst/>
          </a:prstGeom>
          <a:noFill/>
        </p:spPr>
        <p:txBody>
          <a:bodyPr wrap="square" rtlCol="0">
            <a:spAutoFit/>
          </a:bodyPr>
          <a:lstStyle/>
          <a:p>
            <a:pPr>
              <a:buClrTx/>
              <a:buFontTx/>
              <a:buNone/>
            </a:pPr>
            <a:r>
              <a:rPr lang="en-US" sz="3000" b="1" kern="1200" dirty="0">
                <a:solidFill>
                  <a:prstClr val="white"/>
                </a:solidFill>
                <a:latin typeface="Myriad Pro" panose="020B0503030403020204" pitchFamily="34" charset="0"/>
                <a:ea typeface="+mn-ea"/>
              </a:rPr>
              <a:t>WELCOMING</a:t>
            </a:r>
          </a:p>
        </p:txBody>
      </p:sp>
      <p:sp>
        <p:nvSpPr>
          <p:cNvPr id="14" name="Title 1">
            <a:extLst>
              <a:ext uri="{FF2B5EF4-FFF2-40B4-BE49-F238E27FC236}">
                <a16:creationId xmlns="" xmlns:a16="http://schemas.microsoft.com/office/drawing/2014/main" id="{708BC372-56F6-574E-B894-F662BCB4AB73}"/>
              </a:ext>
            </a:extLst>
          </p:cNvPr>
          <p:cNvSpPr>
            <a:spLocks noGrp="1"/>
          </p:cNvSpPr>
          <p:nvPr>
            <p:ph type="title"/>
          </p:nvPr>
        </p:nvSpPr>
        <p:spPr>
          <a:xfrm>
            <a:off x="2388114" y="668577"/>
            <a:ext cx="8965686" cy="718658"/>
          </a:xfrm>
        </p:spPr>
        <p:txBody>
          <a:bodyPr anchor="t" anchorCtr="0">
            <a:noAutofit/>
          </a:bodyPr>
          <a:lstStyle>
            <a:lvl1pPr>
              <a:defRPr b="1">
                <a:solidFill>
                  <a:schemeClr val="tx1">
                    <a:lumMod val="85000"/>
                    <a:lumOff val="15000"/>
                  </a:schemeClr>
                </a:solidFill>
                <a:latin typeface="Myriad Pro" panose="020B0503030403020204" pitchFamily="34" charset="0"/>
              </a:defRPr>
            </a:lvl1pPr>
          </a:lstStyle>
          <a:p>
            <a:r>
              <a:rPr lang="en-US" dirty="0"/>
              <a:t>Click to edit Master title style</a:t>
            </a:r>
          </a:p>
        </p:txBody>
      </p:sp>
      <p:sp>
        <p:nvSpPr>
          <p:cNvPr id="15" name="Content Placeholder 2">
            <a:extLst>
              <a:ext uri="{FF2B5EF4-FFF2-40B4-BE49-F238E27FC236}">
                <a16:creationId xmlns="" xmlns:a16="http://schemas.microsoft.com/office/drawing/2014/main" id="{0E9B832E-15A5-2F4D-AABC-5CEC2CACF639}"/>
              </a:ext>
            </a:extLst>
          </p:cNvPr>
          <p:cNvSpPr>
            <a:spLocks noGrp="1"/>
          </p:cNvSpPr>
          <p:nvPr>
            <p:ph idx="1"/>
          </p:nvPr>
        </p:nvSpPr>
        <p:spPr>
          <a:xfrm>
            <a:off x="2388114" y="1825625"/>
            <a:ext cx="8965686" cy="1851533"/>
          </a:xfrm>
        </p:spPr>
        <p:txBody>
          <a:bodyPr>
            <a:noAutofit/>
          </a:bodyPr>
          <a:lstStyle>
            <a:lvl1pPr marL="0" indent="0">
              <a:buNone/>
              <a:defRPr>
                <a:solidFill>
                  <a:schemeClr val="tx1">
                    <a:lumMod val="75000"/>
                    <a:lumOff val="25000"/>
                  </a:schemeClr>
                </a:solidFill>
                <a:latin typeface="Myriad Pro" panose="020B0503030403020204" pitchFamily="34" charset="0"/>
              </a:defRPr>
            </a:lvl1pPr>
            <a:lvl2pPr marL="457200" indent="0">
              <a:buNone/>
              <a:defRPr>
                <a:solidFill>
                  <a:schemeClr val="tx1">
                    <a:lumMod val="75000"/>
                    <a:lumOff val="25000"/>
                  </a:schemeClr>
                </a:solidFill>
                <a:latin typeface="Myriad Pro" panose="020B0503030403020204" pitchFamily="34" charset="0"/>
              </a:defRPr>
            </a:lvl2pPr>
            <a:lvl3pPr marL="914400" indent="0">
              <a:buNone/>
              <a:defRPr>
                <a:solidFill>
                  <a:schemeClr val="tx1">
                    <a:lumMod val="75000"/>
                    <a:lumOff val="25000"/>
                  </a:schemeClr>
                </a:solidFill>
                <a:latin typeface="Myriad Pro" panose="020B0503030403020204" pitchFamily="34" charset="0"/>
              </a:defRPr>
            </a:lvl3pPr>
            <a:lvl4pPr marL="1371600" indent="0">
              <a:buNone/>
              <a:defRPr>
                <a:solidFill>
                  <a:schemeClr val="tx1">
                    <a:lumMod val="75000"/>
                    <a:lumOff val="25000"/>
                  </a:schemeClr>
                </a:solidFill>
                <a:latin typeface="Myriad Pro" panose="020B0503030403020204" pitchFamily="34" charset="0"/>
              </a:defRPr>
            </a:lvl4pPr>
            <a:lvl5pPr marL="1828800" indent="0">
              <a:buNone/>
              <a:defRPr>
                <a:solidFill>
                  <a:schemeClr val="tx1">
                    <a:lumMod val="75000"/>
                    <a:lumOff val="25000"/>
                  </a:schemeClr>
                </a:solidFill>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a:extLst>
              <a:ext uri="{FF2B5EF4-FFF2-40B4-BE49-F238E27FC236}">
                <a16:creationId xmlns="" xmlns:a16="http://schemas.microsoft.com/office/drawing/2014/main" id="{4007B0CE-6441-9E4E-96F4-CF293A216029}"/>
              </a:ext>
            </a:extLst>
          </p:cNvPr>
          <p:cNvSpPr>
            <a:spLocks noGrp="1"/>
          </p:cNvSpPr>
          <p:nvPr>
            <p:ph type="sldNum" sz="quarter" idx="12"/>
          </p:nvPr>
        </p:nvSpPr>
        <p:spPr>
          <a:xfrm>
            <a:off x="9805335" y="6400413"/>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cxnSp>
        <p:nvCxnSpPr>
          <p:cNvPr id="18" name="Straight Connector 17">
            <a:extLst>
              <a:ext uri="{FF2B5EF4-FFF2-40B4-BE49-F238E27FC236}">
                <a16:creationId xmlns="" xmlns:a16="http://schemas.microsoft.com/office/drawing/2014/main" id="{4E6970DD-943B-F544-B4E9-86F37BAF04CC}"/>
              </a:ext>
            </a:extLst>
          </p:cNvPr>
          <p:cNvCxnSpPr/>
          <p:nvPr userDrawn="1"/>
        </p:nvCxnSpPr>
        <p:spPr>
          <a:xfrm>
            <a:off x="1960880" y="6325257"/>
            <a:ext cx="1023112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3613BDE1-238A-674F-8655-060118685FA4}"/>
              </a:ext>
            </a:extLst>
          </p:cNvPr>
          <p:cNvSpPr txBox="1"/>
          <p:nvPr userDrawn="1"/>
        </p:nvSpPr>
        <p:spPr>
          <a:xfrm>
            <a:off x="2375588" y="6450904"/>
            <a:ext cx="5792611" cy="276999"/>
          </a:xfrm>
          <a:prstGeom prst="rect">
            <a:avLst/>
          </a:prstGeom>
          <a:noFill/>
        </p:spPr>
        <p:txBody>
          <a:bodyPr wrap="none" lIns="0" rtlCol="0">
            <a:spAutoFit/>
          </a:bodyPr>
          <a:lstStyle/>
          <a:p>
            <a:pPr>
              <a:buClrTx/>
              <a:buFontTx/>
              <a:buNone/>
            </a:pPr>
            <a:r>
              <a:rPr lang="en-US" sz="1200" b="1" kern="1200" dirty="0">
                <a:solidFill>
                  <a:srgbClr val="A64995"/>
                </a:solidFill>
                <a:latin typeface="Myriad Pro" panose="020B0503030403020204" pitchFamily="34" charset="0"/>
                <a:ea typeface="+mn-ea"/>
              </a:rPr>
              <a:t>ALEXANDRIA CITY PUBLIC SCHOOLS </a:t>
            </a:r>
            <a:r>
              <a:rPr lang="en-US" sz="1200" b="1" kern="1200" dirty="0">
                <a:solidFill>
                  <a:srgbClr val="E7E6E6">
                    <a:lumMod val="50000"/>
                  </a:srgbClr>
                </a:solidFill>
                <a:latin typeface="Myriad Pro" panose="020B0503030403020204" pitchFamily="34" charset="0"/>
                <a:ea typeface="+mn-ea"/>
              </a:rPr>
              <a:t>| </a:t>
            </a:r>
            <a:r>
              <a:rPr lang="en-US" sz="1200" b="1" kern="1200" dirty="0">
                <a:solidFill>
                  <a:srgbClr val="F19320"/>
                </a:solidFill>
                <a:latin typeface="Myriad Pro" panose="020B0503030403020204" pitchFamily="34" charset="0"/>
                <a:ea typeface="+mn-ea"/>
              </a:rPr>
              <a:t>2020-2025 STRATEGIC PLAN: EQUITY FOR ALL</a:t>
            </a:r>
          </a:p>
        </p:txBody>
      </p:sp>
    </p:spTree>
    <p:extLst>
      <p:ext uri="{BB962C8B-B14F-4D97-AF65-F5344CB8AC3E}">
        <p14:creationId xmlns:p14="http://schemas.microsoft.com/office/powerpoint/2010/main" val="1966899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606B8BB8-DF34-C149-9B4A-3428A9DF7C1F}"/>
              </a:ext>
            </a:extLst>
          </p:cNvPr>
          <p:cNvSpPr/>
          <p:nvPr userDrawn="1"/>
        </p:nvSpPr>
        <p:spPr>
          <a:xfrm>
            <a:off x="0" y="0"/>
            <a:ext cx="1960880" cy="6858000"/>
          </a:xfrm>
          <a:prstGeom prst="rect">
            <a:avLst/>
          </a:prstGeom>
          <a:solidFill>
            <a:srgbClr val="029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3" name="TextBox 12">
            <a:extLst>
              <a:ext uri="{FF2B5EF4-FFF2-40B4-BE49-F238E27FC236}">
                <a16:creationId xmlns="" xmlns:a16="http://schemas.microsoft.com/office/drawing/2014/main" id="{40B442B3-CB0B-6A4C-ADE0-6EE65D617620}"/>
              </a:ext>
            </a:extLst>
          </p:cNvPr>
          <p:cNvSpPr txBox="1"/>
          <p:nvPr userDrawn="1"/>
        </p:nvSpPr>
        <p:spPr>
          <a:xfrm rot="5400000">
            <a:off x="-1600494" y="4324211"/>
            <a:ext cx="5161869" cy="553998"/>
          </a:xfrm>
          <a:prstGeom prst="rect">
            <a:avLst/>
          </a:prstGeom>
          <a:noFill/>
        </p:spPr>
        <p:txBody>
          <a:bodyPr wrap="square" rtlCol="0">
            <a:spAutoFit/>
          </a:bodyPr>
          <a:lstStyle/>
          <a:p>
            <a:pPr>
              <a:buClrTx/>
              <a:buFontTx/>
              <a:buNone/>
            </a:pPr>
            <a:r>
              <a:rPr lang="en-US" sz="3000" b="1" kern="1200" dirty="0">
                <a:solidFill>
                  <a:prstClr val="white"/>
                </a:solidFill>
                <a:latin typeface="Myriad Pro" panose="020B0503030403020204" pitchFamily="34" charset="0"/>
                <a:ea typeface="+mn-ea"/>
              </a:rPr>
              <a:t>EQUITY-FOCUSED</a:t>
            </a:r>
          </a:p>
        </p:txBody>
      </p:sp>
      <p:pic>
        <p:nvPicPr>
          <p:cNvPr id="14" name="Graphic 13">
            <a:extLst>
              <a:ext uri="{FF2B5EF4-FFF2-40B4-BE49-F238E27FC236}">
                <a16:creationId xmlns="" xmlns:a16="http://schemas.microsoft.com/office/drawing/2014/main" id="{825CF7FE-3F6A-384B-8481-AEFDCF85855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38103" y="411505"/>
            <a:ext cx="1684673" cy="1627322"/>
          </a:xfrm>
          <a:prstGeom prst="rect">
            <a:avLst/>
          </a:prstGeom>
        </p:spPr>
      </p:pic>
      <p:sp>
        <p:nvSpPr>
          <p:cNvPr id="15" name="Title 1">
            <a:extLst>
              <a:ext uri="{FF2B5EF4-FFF2-40B4-BE49-F238E27FC236}">
                <a16:creationId xmlns="" xmlns:a16="http://schemas.microsoft.com/office/drawing/2014/main" id="{BB98DC18-28F3-0244-A8AE-19D9C3CE57EA}"/>
              </a:ext>
            </a:extLst>
          </p:cNvPr>
          <p:cNvSpPr>
            <a:spLocks noGrp="1"/>
          </p:cNvSpPr>
          <p:nvPr>
            <p:ph type="title"/>
          </p:nvPr>
        </p:nvSpPr>
        <p:spPr>
          <a:xfrm>
            <a:off x="2388114" y="668577"/>
            <a:ext cx="8965686" cy="718658"/>
          </a:xfrm>
        </p:spPr>
        <p:txBody>
          <a:bodyPr anchor="t" anchorCtr="0">
            <a:noAutofit/>
          </a:bodyPr>
          <a:lstStyle>
            <a:lvl1pPr>
              <a:defRPr b="1">
                <a:solidFill>
                  <a:schemeClr val="tx1">
                    <a:lumMod val="85000"/>
                    <a:lumOff val="15000"/>
                  </a:schemeClr>
                </a:solidFill>
                <a:latin typeface="Myriad Pro" panose="020B0503030403020204" pitchFamily="34" charset="0"/>
              </a:defRPr>
            </a:lvl1pPr>
          </a:lstStyle>
          <a:p>
            <a:r>
              <a:rPr lang="en-US" dirty="0"/>
              <a:t>Click to edit Master title style</a:t>
            </a:r>
          </a:p>
        </p:txBody>
      </p:sp>
      <p:sp>
        <p:nvSpPr>
          <p:cNvPr id="16" name="Content Placeholder 2">
            <a:extLst>
              <a:ext uri="{FF2B5EF4-FFF2-40B4-BE49-F238E27FC236}">
                <a16:creationId xmlns="" xmlns:a16="http://schemas.microsoft.com/office/drawing/2014/main" id="{8DC64FFC-6D6B-DF4D-886F-4AA5FDD6A990}"/>
              </a:ext>
            </a:extLst>
          </p:cNvPr>
          <p:cNvSpPr>
            <a:spLocks noGrp="1"/>
          </p:cNvSpPr>
          <p:nvPr>
            <p:ph idx="1"/>
          </p:nvPr>
        </p:nvSpPr>
        <p:spPr>
          <a:xfrm>
            <a:off x="2388114" y="1825625"/>
            <a:ext cx="8965686" cy="1851533"/>
          </a:xfrm>
        </p:spPr>
        <p:txBody>
          <a:bodyPr>
            <a:noAutofit/>
          </a:bodyPr>
          <a:lstStyle>
            <a:lvl1pPr marL="0" indent="0">
              <a:buNone/>
              <a:defRPr>
                <a:solidFill>
                  <a:schemeClr val="tx1">
                    <a:lumMod val="75000"/>
                    <a:lumOff val="25000"/>
                  </a:schemeClr>
                </a:solidFill>
                <a:latin typeface="Myriad Pro" panose="020B0503030403020204" pitchFamily="34" charset="0"/>
              </a:defRPr>
            </a:lvl1pPr>
            <a:lvl2pPr marL="457200" indent="0">
              <a:buNone/>
              <a:defRPr>
                <a:solidFill>
                  <a:schemeClr val="tx1">
                    <a:lumMod val="75000"/>
                    <a:lumOff val="25000"/>
                  </a:schemeClr>
                </a:solidFill>
                <a:latin typeface="Myriad Pro" panose="020B0503030403020204" pitchFamily="34" charset="0"/>
              </a:defRPr>
            </a:lvl2pPr>
            <a:lvl3pPr marL="914400" indent="0">
              <a:buNone/>
              <a:defRPr>
                <a:solidFill>
                  <a:schemeClr val="tx1">
                    <a:lumMod val="75000"/>
                    <a:lumOff val="25000"/>
                  </a:schemeClr>
                </a:solidFill>
                <a:latin typeface="Myriad Pro" panose="020B0503030403020204" pitchFamily="34" charset="0"/>
              </a:defRPr>
            </a:lvl3pPr>
            <a:lvl4pPr marL="1371600" indent="0">
              <a:buNone/>
              <a:defRPr>
                <a:solidFill>
                  <a:schemeClr val="tx1">
                    <a:lumMod val="75000"/>
                    <a:lumOff val="25000"/>
                  </a:schemeClr>
                </a:solidFill>
                <a:latin typeface="Myriad Pro" panose="020B0503030403020204" pitchFamily="34" charset="0"/>
              </a:defRPr>
            </a:lvl4pPr>
            <a:lvl5pPr marL="1828800" indent="0">
              <a:buNone/>
              <a:defRPr>
                <a:solidFill>
                  <a:schemeClr val="tx1">
                    <a:lumMod val="75000"/>
                    <a:lumOff val="25000"/>
                  </a:schemeClr>
                </a:solidFill>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 xmlns:a16="http://schemas.microsoft.com/office/drawing/2014/main" id="{426310D1-6836-D242-8733-BBEFDF61A369}"/>
              </a:ext>
            </a:extLst>
          </p:cNvPr>
          <p:cNvSpPr>
            <a:spLocks noGrp="1"/>
          </p:cNvSpPr>
          <p:nvPr>
            <p:ph type="sldNum" sz="quarter" idx="12"/>
          </p:nvPr>
        </p:nvSpPr>
        <p:spPr>
          <a:xfrm>
            <a:off x="9805335" y="6400413"/>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cxnSp>
        <p:nvCxnSpPr>
          <p:cNvPr id="19" name="Straight Connector 18">
            <a:extLst>
              <a:ext uri="{FF2B5EF4-FFF2-40B4-BE49-F238E27FC236}">
                <a16:creationId xmlns="" xmlns:a16="http://schemas.microsoft.com/office/drawing/2014/main" id="{0D84099F-C575-184B-A5E7-C2AE9B264134}"/>
              </a:ext>
            </a:extLst>
          </p:cNvPr>
          <p:cNvCxnSpPr/>
          <p:nvPr userDrawn="1"/>
        </p:nvCxnSpPr>
        <p:spPr>
          <a:xfrm>
            <a:off x="1960880" y="6325257"/>
            <a:ext cx="1023112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2BC0C143-495B-D14C-BFD0-D8659E341E12}"/>
              </a:ext>
            </a:extLst>
          </p:cNvPr>
          <p:cNvSpPr txBox="1"/>
          <p:nvPr userDrawn="1"/>
        </p:nvSpPr>
        <p:spPr>
          <a:xfrm>
            <a:off x="2375588" y="6450904"/>
            <a:ext cx="5792611" cy="276999"/>
          </a:xfrm>
          <a:prstGeom prst="rect">
            <a:avLst/>
          </a:prstGeom>
          <a:noFill/>
        </p:spPr>
        <p:txBody>
          <a:bodyPr wrap="none" lIns="0" rtlCol="0">
            <a:spAutoFit/>
          </a:bodyPr>
          <a:lstStyle/>
          <a:p>
            <a:pPr>
              <a:buClrTx/>
              <a:buFontTx/>
              <a:buNone/>
            </a:pPr>
            <a:r>
              <a:rPr lang="en-US" sz="1200" b="1" kern="1200" dirty="0">
                <a:solidFill>
                  <a:srgbClr val="A64995"/>
                </a:solidFill>
                <a:latin typeface="Myriad Pro" panose="020B0503030403020204" pitchFamily="34" charset="0"/>
                <a:ea typeface="+mn-ea"/>
              </a:rPr>
              <a:t>ALEXANDRIA CITY PUBLIC SCHOOLS </a:t>
            </a:r>
            <a:r>
              <a:rPr lang="en-US" sz="1200" b="1" kern="1200" dirty="0">
                <a:solidFill>
                  <a:srgbClr val="E7E6E6">
                    <a:lumMod val="50000"/>
                  </a:srgbClr>
                </a:solidFill>
                <a:latin typeface="Myriad Pro" panose="020B0503030403020204" pitchFamily="34" charset="0"/>
                <a:ea typeface="+mn-ea"/>
              </a:rPr>
              <a:t>| </a:t>
            </a:r>
            <a:r>
              <a:rPr lang="en-US" sz="1200" b="1" kern="1200" dirty="0">
                <a:solidFill>
                  <a:srgbClr val="F19320"/>
                </a:solidFill>
                <a:latin typeface="Myriad Pro" panose="020B0503030403020204" pitchFamily="34" charset="0"/>
                <a:ea typeface="+mn-ea"/>
              </a:rPr>
              <a:t>2020-2025 STRATEGIC PLAN: EQUITY FOR ALL</a:t>
            </a:r>
          </a:p>
        </p:txBody>
      </p:sp>
    </p:spTree>
    <p:extLst>
      <p:ext uri="{BB962C8B-B14F-4D97-AF65-F5344CB8AC3E}">
        <p14:creationId xmlns:p14="http://schemas.microsoft.com/office/powerpoint/2010/main" val="126260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92"/>
        <p:cNvGrpSpPr/>
        <p:nvPr/>
      </p:nvGrpSpPr>
      <p:grpSpPr>
        <a:xfrm>
          <a:off x="0" y="0"/>
          <a:ext cx="0" cy="0"/>
          <a:chOff x="0" y="0"/>
          <a:chExt cx="0" cy="0"/>
        </a:xfrm>
      </p:grpSpPr>
      <p:sp>
        <p:nvSpPr>
          <p:cNvPr id="93" name="Google Shape;93;p20"/>
          <p:cNvSpPr/>
          <p:nvPr/>
        </p:nvSpPr>
        <p:spPr>
          <a:xfrm>
            <a:off x="1" y="22"/>
            <a:ext cx="6060523" cy="751559"/>
          </a:xfrm>
          <a:prstGeom prst="rect">
            <a:avLst/>
          </a:prstGeom>
          <a:gradFill>
            <a:gsLst>
              <a:gs pos="0">
                <a:srgbClr val="A64995"/>
              </a:gs>
              <a:gs pos="100000">
                <a:srgbClr val="F19320"/>
              </a:gs>
            </a:gsLst>
            <a:lin ang="0" scaled="0"/>
          </a:gra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94" name="Google Shape;94;p20"/>
          <p:cNvSpPr/>
          <p:nvPr/>
        </p:nvSpPr>
        <p:spPr>
          <a:xfrm>
            <a:off x="6864443" y="22"/>
            <a:ext cx="2989545" cy="751559"/>
          </a:xfrm>
          <a:prstGeom prst="rect">
            <a:avLst/>
          </a:prstGeom>
          <a:solidFill>
            <a:srgbClr val="0295C7"/>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95" name="Google Shape;95;p20"/>
          <p:cNvSpPr/>
          <p:nvPr/>
        </p:nvSpPr>
        <p:spPr>
          <a:xfrm>
            <a:off x="11440455"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96" name="Google Shape;96;p20"/>
          <p:cNvSpPr txBox="1">
            <a:spLocks noGrp="1"/>
          </p:cNvSpPr>
          <p:nvPr>
            <p:ph type="title"/>
          </p:nvPr>
        </p:nvSpPr>
        <p:spPr>
          <a:xfrm>
            <a:off x="454073" y="1356205"/>
            <a:ext cx="8965687" cy="718659"/>
          </a:xfrm>
          <a:prstGeom prst="rect">
            <a:avLst/>
          </a:prstGeom>
          <a:noFill/>
          <a:ln>
            <a:noFill/>
          </a:ln>
        </p:spPr>
        <p:txBody>
          <a:bodyPr spcFirstLastPara="1" wrap="square" lIns="0" tIns="45699" rIns="91423" bIns="45699"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0"/>
          <p:cNvSpPr txBox="1">
            <a:spLocks noGrp="1"/>
          </p:cNvSpPr>
          <p:nvPr>
            <p:ph type="body" idx="1"/>
          </p:nvPr>
        </p:nvSpPr>
        <p:spPr>
          <a:xfrm>
            <a:off x="454073" y="2513253"/>
            <a:ext cx="8965687" cy="1851533"/>
          </a:xfrm>
          <a:prstGeom prst="rect">
            <a:avLst/>
          </a:prstGeom>
          <a:noFill/>
          <a:ln>
            <a:noFill/>
          </a:ln>
        </p:spPr>
        <p:txBody>
          <a:bodyPr spcFirstLastPara="1" wrap="square" lIns="0" tIns="45699" rIns="91423" bIns="45699" anchor="t" anchorCtr="0">
            <a:noAutofit/>
          </a:bodyPr>
          <a:lstStyle>
            <a:lvl1pPr marL="457189" lvl="0" indent="-228594"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377" lvl="1" indent="-228594"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566" lvl="2" indent="-228594"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754" lvl="3"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5943" lvl="4"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98" name="Google Shape;98;p20"/>
          <p:cNvSpPr txBox="1">
            <a:spLocks noGrp="1"/>
          </p:cNvSpPr>
          <p:nvPr>
            <p:ph type="sldNum" idx="12"/>
          </p:nvPr>
        </p:nvSpPr>
        <p:spPr>
          <a:xfrm>
            <a:off x="10189490" y="6450926"/>
            <a:ext cx="1548465" cy="276999"/>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cxnSp>
        <p:nvCxnSpPr>
          <p:cNvPr id="99" name="Google Shape;99;p20"/>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100" name="Google Shape;100;p20"/>
          <p:cNvSpPr/>
          <p:nvPr/>
        </p:nvSpPr>
        <p:spPr>
          <a:xfrm>
            <a:off x="10661115"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01" name="Google Shape;101;p20"/>
          <p:cNvSpPr/>
          <p:nvPr/>
        </p:nvSpPr>
        <p:spPr>
          <a:xfrm>
            <a:off x="9881773"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02" name="Google Shape;102;p20"/>
          <p:cNvSpPr/>
          <p:nvPr/>
        </p:nvSpPr>
        <p:spPr>
          <a:xfrm>
            <a:off x="6085103"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03" name="Google Shape;103;p20"/>
          <p:cNvPicPr preferRelativeResize="0"/>
          <p:nvPr/>
        </p:nvPicPr>
        <p:blipFill rotWithShape="1">
          <a:blip r:embed="rId2">
            <a:alphaModFix/>
          </a:blip>
          <a:srcRect/>
          <a:stretch/>
        </p:blipFill>
        <p:spPr>
          <a:xfrm>
            <a:off x="6079713" y="-112"/>
            <a:ext cx="785915" cy="759159"/>
          </a:xfrm>
          <a:prstGeom prst="rect">
            <a:avLst/>
          </a:prstGeom>
          <a:noFill/>
          <a:ln>
            <a:noFill/>
          </a:ln>
        </p:spPr>
      </p:pic>
      <p:sp>
        <p:nvSpPr>
          <p:cNvPr id="104" name="Google Shape;104;p20"/>
          <p:cNvSpPr txBox="1"/>
          <p:nvPr/>
        </p:nvSpPr>
        <p:spPr>
          <a:xfrm>
            <a:off x="7576616" y="202663"/>
            <a:ext cx="5161869" cy="400111"/>
          </a:xfrm>
          <a:prstGeom prst="rect">
            <a:avLst/>
          </a:prstGeom>
          <a:noFill/>
          <a:ln>
            <a:noFill/>
          </a:ln>
        </p:spPr>
        <p:txBody>
          <a:bodyPr spcFirstLastPara="1" wrap="square" lIns="91423" tIns="45699" rIns="91423" bIns="45699" anchor="t" anchorCtr="0">
            <a:spAutoFit/>
          </a:bodyPr>
          <a:lstStyle/>
          <a:p>
            <a:pPr marL="0" marR="0" lvl="0" indent="0" algn="l" rtl="0">
              <a:spcBef>
                <a:spcPts val="0"/>
              </a:spcBef>
              <a:spcAft>
                <a:spcPts val="0"/>
              </a:spcAft>
              <a:buNone/>
            </a:pPr>
            <a:r>
              <a:rPr lang="en-US" sz="2000" b="1">
                <a:solidFill>
                  <a:schemeClr val="lt1"/>
                </a:solidFill>
                <a:latin typeface="Open Sans"/>
                <a:ea typeface="Open Sans"/>
                <a:cs typeface="Open Sans"/>
                <a:sym typeface="Open Sans"/>
              </a:rPr>
              <a:t>EQUITY-FOCUSED</a:t>
            </a:r>
            <a:endParaRPr/>
          </a:p>
        </p:txBody>
      </p:sp>
      <p:pic>
        <p:nvPicPr>
          <p:cNvPr id="105" name="Google Shape;105;p20"/>
          <p:cNvPicPr preferRelativeResize="0"/>
          <p:nvPr/>
        </p:nvPicPr>
        <p:blipFill rotWithShape="1">
          <a:blip r:embed="rId3">
            <a:alphaModFix/>
          </a:blip>
          <a:srcRect/>
          <a:stretch/>
        </p:blipFill>
        <p:spPr>
          <a:xfrm>
            <a:off x="6907797" y="34416"/>
            <a:ext cx="714467" cy="690145"/>
          </a:xfrm>
          <a:prstGeom prst="rect">
            <a:avLst/>
          </a:prstGeom>
          <a:noFill/>
          <a:ln>
            <a:noFill/>
          </a:ln>
        </p:spPr>
      </p:pic>
      <p:pic>
        <p:nvPicPr>
          <p:cNvPr id="106" name="Google Shape;106;p20"/>
          <p:cNvPicPr preferRelativeResize="0"/>
          <p:nvPr/>
        </p:nvPicPr>
        <p:blipFill rotWithShape="1">
          <a:blip r:embed="rId4">
            <a:alphaModFix/>
          </a:blip>
          <a:srcRect/>
          <a:stretch/>
        </p:blipFill>
        <p:spPr>
          <a:xfrm>
            <a:off x="11431853" y="65784"/>
            <a:ext cx="649515" cy="627405"/>
          </a:xfrm>
          <a:prstGeom prst="rect">
            <a:avLst/>
          </a:prstGeom>
          <a:noFill/>
          <a:ln>
            <a:noFill/>
          </a:ln>
        </p:spPr>
      </p:pic>
      <p:pic>
        <p:nvPicPr>
          <p:cNvPr id="107" name="Google Shape;107;p20"/>
          <p:cNvPicPr preferRelativeResize="0"/>
          <p:nvPr/>
        </p:nvPicPr>
        <p:blipFill rotWithShape="1">
          <a:blip r:embed="rId5">
            <a:alphaModFix/>
          </a:blip>
          <a:srcRect/>
          <a:stretch/>
        </p:blipFill>
        <p:spPr>
          <a:xfrm>
            <a:off x="9911781" y="34393"/>
            <a:ext cx="714467" cy="690147"/>
          </a:xfrm>
          <a:prstGeom prst="rect">
            <a:avLst/>
          </a:prstGeom>
          <a:noFill/>
          <a:ln>
            <a:noFill/>
          </a:ln>
        </p:spPr>
      </p:pic>
      <p:pic>
        <p:nvPicPr>
          <p:cNvPr id="108" name="Google Shape;108;p20"/>
          <p:cNvPicPr preferRelativeResize="0"/>
          <p:nvPr/>
        </p:nvPicPr>
        <p:blipFill rotWithShape="1">
          <a:blip r:embed="rId6">
            <a:alphaModFix/>
          </a:blip>
          <a:srcRect/>
          <a:stretch/>
        </p:blipFill>
        <p:spPr>
          <a:xfrm>
            <a:off x="10732253" y="34416"/>
            <a:ext cx="714467" cy="690145"/>
          </a:xfrm>
          <a:prstGeom prst="rect">
            <a:avLst/>
          </a:prstGeom>
          <a:noFill/>
          <a:ln>
            <a:noFill/>
          </a:ln>
        </p:spPr>
      </p:pic>
      <p:sp>
        <p:nvSpPr>
          <p:cNvPr id="109" name="Google Shape;109;p20"/>
          <p:cNvSpPr txBox="1"/>
          <p:nvPr/>
        </p:nvSpPr>
        <p:spPr>
          <a:xfrm>
            <a:off x="454059" y="214218"/>
            <a:ext cx="5040804" cy="677066"/>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900" b="1">
                <a:solidFill>
                  <a:schemeClr val="lt1"/>
                </a:solidFill>
                <a:latin typeface="Open Sans"/>
                <a:ea typeface="Open Sans"/>
                <a:cs typeface="Open Sans"/>
                <a:sym typeface="Open Sans"/>
              </a:rPr>
              <a:t>2020-2025 STRATEGIC PLAN: EQUITY FOR ALL</a:t>
            </a:r>
            <a:endParaRPr/>
          </a:p>
        </p:txBody>
      </p:sp>
      <p:sp>
        <p:nvSpPr>
          <p:cNvPr id="110" name="Google Shape;110;p20"/>
          <p:cNvSpPr txBox="1"/>
          <p:nvPr/>
        </p:nvSpPr>
        <p:spPr>
          <a:xfrm>
            <a:off x="454059" y="6450915"/>
            <a:ext cx="2950488" cy="276959"/>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606B8BB8-DF34-C149-9B4A-3428A9DF7C1F}"/>
              </a:ext>
            </a:extLst>
          </p:cNvPr>
          <p:cNvSpPr/>
          <p:nvPr userDrawn="1"/>
        </p:nvSpPr>
        <p:spPr>
          <a:xfrm>
            <a:off x="0" y="0"/>
            <a:ext cx="1960880" cy="6858000"/>
          </a:xfrm>
          <a:prstGeom prst="rect">
            <a:avLst/>
          </a:prstGeom>
          <a:solidFill>
            <a:srgbClr val="6E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2" name="Title 1">
            <a:extLst>
              <a:ext uri="{FF2B5EF4-FFF2-40B4-BE49-F238E27FC236}">
                <a16:creationId xmlns="" xmlns:a16="http://schemas.microsoft.com/office/drawing/2014/main" id="{56300987-E8CB-554D-BF85-4918F0766F72}"/>
              </a:ext>
            </a:extLst>
          </p:cNvPr>
          <p:cNvSpPr>
            <a:spLocks noGrp="1"/>
          </p:cNvSpPr>
          <p:nvPr>
            <p:ph type="title"/>
          </p:nvPr>
        </p:nvSpPr>
        <p:spPr>
          <a:xfrm>
            <a:off x="2388114" y="668577"/>
            <a:ext cx="8965686" cy="718658"/>
          </a:xfrm>
        </p:spPr>
        <p:txBody>
          <a:bodyPr anchor="t" anchorCtr="0">
            <a:noAutofit/>
          </a:bodyPr>
          <a:lstStyle>
            <a:lvl1pPr>
              <a:defRPr b="1">
                <a:solidFill>
                  <a:schemeClr val="tx1">
                    <a:lumMod val="85000"/>
                    <a:lumOff val="15000"/>
                  </a:schemeClr>
                </a:solidFill>
                <a:latin typeface="Myriad Pro" panose="020B0503030403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0B985D62-30DE-D548-9DDC-12EED79BF42F}"/>
              </a:ext>
            </a:extLst>
          </p:cNvPr>
          <p:cNvSpPr>
            <a:spLocks noGrp="1"/>
          </p:cNvSpPr>
          <p:nvPr>
            <p:ph idx="1"/>
          </p:nvPr>
        </p:nvSpPr>
        <p:spPr>
          <a:xfrm>
            <a:off x="2388114" y="1825625"/>
            <a:ext cx="8965686" cy="1851533"/>
          </a:xfrm>
        </p:spPr>
        <p:txBody>
          <a:bodyPr>
            <a:noAutofit/>
          </a:bodyPr>
          <a:lstStyle>
            <a:lvl1pPr marL="0" indent="0">
              <a:buNone/>
              <a:defRPr>
                <a:solidFill>
                  <a:schemeClr val="tx1">
                    <a:lumMod val="75000"/>
                    <a:lumOff val="25000"/>
                  </a:schemeClr>
                </a:solidFill>
                <a:latin typeface="Myriad Pro" panose="020B0503030403020204" pitchFamily="34" charset="0"/>
              </a:defRPr>
            </a:lvl1pPr>
            <a:lvl2pPr marL="457200" indent="0">
              <a:buNone/>
              <a:defRPr>
                <a:solidFill>
                  <a:schemeClr val="tx1">
                    <a:lumMod val="75000"/>
                    <a:lumOff val="25000"/>
                  </a:schemeClr>
                </a:solidFill>
                <a:latin typeface="Myriad Pro" panose="020B0503030403020204" pitchFamily="34" charset="0"/>
              </a:defRPr>
            </a:lvl2pPr>
            <a:lvl3pPr marL="914400" indent="0">
              <a:buNone/>
              <a:defRPr>
                <a:solidFill>
                  <a:schemeClr val="tx1">
                    <a:lumMod val="75000"/>
                    <a:lumOff val="25000"/>
                  </a:schemeClr>
                </a:solidFill>
                <a:latin typeface="Myriad Pro" panose="020B0503030403020204" pitchFamily="34" charset="0"/>
              </a:defRPr>
            </a:lvl3pPr>
            <a:lvl4pPr marL="1371600" indent="0">
              <a:buNone/>
              <a:defRPr>
                <a:solidFill>
                  <a:schemeClr val="tx1">
                    <a:lumMod val="75000"/>
                    <a:lumOff val="25000"/>
                  </a:schemeClr>
                </a:solidFill>
                <a:latin typeface="Myriad Pro" panose="020B0503030403020204" pitchFamily="34" charset="0"/>
              </a:defRPr>
            </a:lvl4pPr>
            <a:lvl5pPr marL="1828800" indent="0">
              <a:buNone/>
              <a:defRPr>
                <a:solidFill>
                  <a:schemeClr val="tx1">
                    <a:lumMod val="75000"/>
                    <a:lumOff val="25000"/>
                  </a:schemeClr>
                </a:solidFill>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 xmlns:a16="http://schemas.microsoft.com/office/drawing/2014/main" id="{EF47A65D-5285-F849-B67F-8CBBD8F157D7}"/>
              </a:ext>
            </a:extLst>
          </p:cNvPr>
          <p:cNvSpPr>
            <a:spLocks noGrp="1"/>
          </p:cNvSpPr>
          <p:nvPr>
            <p:ph type="sldNum" sz="quarter" idx="12"/>
          </p:nvPr>
        </p:nvSpPr>
        <p:spPr>
          <a:xfrm>
            <a:off x="9805335" y="6400413"/>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sp>
        <p:nvSpPr>
          <p:cNvPr id="13" name="TextBox 12">
            <a:extLst>
              <a:ext uri="{FF2B5EF4-FFF2-40B4-BE49-F238E27FC236}">
                <a16:creationId xmlns="" xmlns:a16="http://schemas.microsoft.com/office/drawing/2014/main" id="{40B442B3-CB0B-6A4C-ADE0-6EE65D617620}"/>
              </a:ext>
            </a:extLst>
          </p:cNvPr>
          <p:cNvSpPr txBox="1"/>
          <p:nvPr userDrawn="1"/>
        </p:nvSpPr>
        <p:spPr>
          <a:xfrm rot="5400000">
            <a:off x="-1600494" y="4324211"/>
            <a:ext cx="5161869" cy="553998"/>
          </a:xfrm>
          <a:prstGeom prst="rect">
            <a:avLst/>
          </a:prstGeom>
          <a:noFill/>
        </p:spPr>
        <p:txBody>
          <a:bodyPr wrap="square" rtlCol="0">
            <a:spAutoFit/>
          </a:bodyPr>
          <a:lstStyle/>
          <a:p>
            <a:pPr>
              <a:buClrTx/>
              <a:buFontTx/>
              <a:buNone/>
            </a:pPr>
            <a:r>
              <a:rPr lang="en-US" sz="3000" b="1" kern="1200" dirty="0">
                <a:solidFill>
                  <a:prstClr val="white"/>
                </a:solidFill>
                <a:latin typeface="Myriad Pro" panose="020B0503030403020204" pitchFamily="34" charset="0"/>
                <a:ea typeface="+mn-ea"/>
              </a:rPr>
              <a:t>EMPOWERING</a:t>
            </a:r>
          </a:p>
        </p:txBody>
      </p:sp>
      <p:pic>
        <p:nvPicPr>
          <p:cNvPr id="14" name="Graphic 13">
            <a:extLst>
              <a:ext uri="{FF2B5EF4-FFF2-40B4-BE49-F238E27FC236}">
                <a16:creationId xmlns="" xmlns:a16="http://schemas.microsoft.com/office/drawing/2014/main" id="{7BD0BB30-70D9-F449-98B3-954087D9716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38103" y="447541"/>
            <a:ext cx="1684673" cy="1627322"/>
          </a:xfrm>
          <a:prstGeom prst="rect">
            <a:avLst/>
          </a:prstGeom>
        </p:spPr>
      </p:pic>
      <p:cxnSp>
        <p:nvCxnSpPr>
          <p:cNvPr id="15" name="Straight Connector 14">
            <a:extLst>
              <a:ext uri="{FF2B5EF4-FFF2-40B4-BE49-F238E27FC236}">
                <a16:creationId xmlns="" xmlns:a16="http://schemas.microsoft.com/office/drawing/2014/main" id="{91C8BC7C-6649-DB40-B9AF-20D8C673ACD5}"/>
              </a:ext>
            </a:extLst>
          </p:cNvPr>
          <p:cNvCxnSpPr/>
          <p:nvPr userDrawn="1"/>
        </p:nvCxnSpPr>
        <p:spPr>
          <a:xfrm>
            <a:off x="1960880" y="6325257"/>
            <a:ext cx="1023112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E6F39DC3-288A-7D47-A904-9F6A15D45418}"/>
              </a:ext>
            </a:extLst>
          </p:cNvPr>
          <p:cNvSpPr txBox="1"/>
          <p:nvPr userDrawn="1"/>
        </p:nvSpPr>
        <p:spPr>
          <a:xfrm>
            <a:off x="2375588" y="6450904"/>
            <a:ext cx="5792611" cy="276999"/>
          </a:xfrm>
          <a:prstGeom prst="rect">
            <a:avLst/>
          </a:prstGeom>
          <a:noFill/>
        </p:spPr>
        <p:txBody>
          <a:bodyPr wrap="none" lIns="0" rtlCol="0">
            <a:spAutoFit/>
          </a:bodyPr>
          <a:lstStyle/>
          <a:p>
            <a:pPr>
              <a:buClrTx/>
              <a:buFontTx/>
              <a:buNone/>
            </a:pPr>
            <a:r>
              <a:rPr lang="en-US" sz="1200" b="1" kern="1200" dirty="0">
                <a:solidFill>
                  <a:srgbClr val="A64995"/>
                </a:solidFill>
                <a:latin typeface="Myriad Pro" panose="020B0503030403020204" pitchFamily="34" charset="0"/>
                <a:ea typeface="+mn-ea"/>
              </a:rPr>
              <a:t>ALEXANDRIA CITY PUBLIC SCHOOLS </a:t>
            </a:r>
            <a:r>
              <a:rPr lang="en-US" sz="1200" b="1" kern="1200" dirty="0">
                <a:solidFill>
                  <a:srgbClr val="E7E6E6">
                    <a:lumMod val="50000"/>
                  </a:srgbClr>
                </a:solidFill>
                <a:latin typeface="Myriad Pro" panose="020B0503030403020204" pitchFamily="34" charset="0"/>
                <a:ea typeface="+mn-ea"/>
              </a:rPr>
              <a:t>| </a:t>
            </a:r>
            <a:r>
              <a:rPr lang="en-US" sz="1200" b="1" kern="1200" dirty="0">
                <a:solidFill>
                  <a:srgbClr val="F19320"/>
                </a:solidFill>
                <a:latin typeface="Myriad Pro" panose="020B0503030403020204" pitchFamily="34" charset="0"/>
                <a:ea typeface="+mn-ea"/>
              </a:rPr>
              <a:t>2020-2025 STRATEGIC PLAN: EQUITY FOR ALL</a:t>
            </a:r>
          </a:p>
        </p:txBody>
      </p:sp>
    </p:spTree>
    <p:extLst>
      <p:ext uri="{BB962C8B-B14F-4D97-AF65-F5344CB8AC3E}">
        <p14:creationId xmlns:p14="http://schemas.microsoft.com/office/powerpoint/2010/main" val="4134094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606B8BB8-DF34-C149-9B4A-3428A9DF7C1F}"/>
              </a:ext>
            </a:extLst>
          </p:cNvPr>
          <p:cNvSpPr/>
          <p:nvPr userDrawn="1"/>
        </p:nvSpPr>
        <p:spPr>
          <a:xfrm>
            <a:off x="0" y="0"/>
            <a:ext cx="1960880" cy="6858000"/>
          </a:xfrm>
          <a:prstGeom prst="rect">
            <a:avLst/>
          </a:prstGeom>
          <a:solidFill>
            <a:srgbClr val="A64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3" name="TextBox 12">
            <a:extLst>
              <a:ext uri="{FF2B5EF4-FFF2-40B4-BE49-F238E27FC236}">
                <a16:creationId xmlns="" xmlns:a16="http://schemas.microsoft.com/office/drawing/2014/main" id="{40B442B3-CB0B-6A4C-ADE0-6EE65D617620}"/>
              </a:ext>
            </a:extLst>
          </p:cNvPr>
          <p:cNvSpPr txBox="1"/>
          <p:nvPr userDrawn="1"/>
        </p:nvSpPr>
        <p:spPr>
          <a:xfrm rot="5400000">
            <a:off x="-1600494" y="4324211"/>
            <a:ext cx="5161869" cy="553998"/>
          </a:xfrm>
          <a:prstGeom prst="rect">
            <a:avLst/>
          </a:prstGeom>
          <a:noFill/>
        </p:spPr>
        <p:txBody>
          <a:bodyPr wrap="square" rtlCol="0">
            <a:spAutoFit/>
          </a:bodyPr>
          <a:lstStyle/>
          <a:p>
            <a:pPr>
              <a:buClrTx/>
              <a:buFontTx/>
              <a:buNone/>
            </a:pPr>
            <a:r>
              <a:rPr lang="en-US" sz="3000" b="1" kern="1200" dirty="0">
                <a:solidFill>
                  <a:prstClr val="white"/>
                </a:solidFill>
                <a:latin typeface="Myriad Pro" panose="020B0503030403020204" pitchFamily="34" charset="0"/>
                <a:ea typeface="+mn-ea"/>
              </a:rPr>
              <a:t>INNOVATIVE</a:t>
            </a:r>
          </a:p>
        </p:txBody>
      </p:sp>
      <p:pic>
        <p:nvPicPr>
          <p:cNvPr id="14" name="Graphic 13">
            <a:extLst>
              <a:ext uri="{FF2B5EF4-FFF2-40B4-BE49-F238E27FC236}">
                <a16:creationId xmlns="" xmlns:a16="http://schemas.microsoft.com/office/drawing/2014/main" id="{4D3EDC22-0A17-A742-AE92-78A89CF4568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50629" y="375468"/>
            <a:ext cx="1684673" cy="1627322"/>
          </a:xfrm>
          <a:prstGeom prst="rect">
            <a:avLst/>
          </a:prstGeom>
        </p:spPr>
      </p:pic>
      <p:sp>
        <p:nvSpPr>
          <p:cNvPr id="15" name="Title 1">
            <a:extLst>
              <a:ext uri="{FF2B5EF4-FFF2-40B4-BE49-F238E27FC236}">
                <a16:creationId xmlns="" xmlns:a16="http://schemas.microsoft.com/office/drawing/2014/main" id="{E8F4918E-E798-0949-A656-2E8C2717DDA0}"/>
              </a:ext>
            </a:extLst>
          </p:cNvPr>
          <p:cNvSpPr>
            <a:spLocks noGrp="1"/>
          </p:cNvSpPr>
          <p:nvPr>
            <p:ph type="title"/>
          </p:nvPr>
        </p:nvSpPr>
        <p:spPr>
          <a:xfrm>
            <a:off x="2388114" y="668577"/>
            <a:ext cx="8965686" cy="718658"/>
          </a:xfrm>
        </p:spPr>
        <p:txBody>
          <a:bodyPr anchor="t" anchorCtr="0">
            <a:noAutofit/>
          </a:bodyPr>
          <a:lstStyle>
            <a:lvl1pPr>
              <a:defRPr b="1">
                <a:solidFill>
                  <a:schemeClr val="tx1">
                    <a:lumMod val="85000"/>
                    <a:lumOff val="15000"/>
                  </a:schemeClr>
                </a:solidFill>
                <a:latin typeface="Myriad Pro" panose="020B0503030403020204" pitchFamily="34" charset="0"/>
              </a:defRPr>
            </a:lvl1pPr>
          </a:lstStyle>
          <a:p>
            <a:r>
              <a:rPr lang="en-US" dirty="0"/>
              <a:t>Click to edit Master title style</a:t>
            </a:r>
          </a:p>
        </p:txBody>
      </p:sp>
      <p:sp>
        <p:nvSpPr>
          <p:cNvPr id="16" name="Content Placeholder 2">
            <a:extLst>
              <a:ext uri="{FF2B5EF4-FFF2-40B4-BE49-F238E27FC236}">
                <a16:creationId xmlns="" xmlns:a16="http://schemas.microsoft.com/office/drawing/2014/main" id="{AE6175F7-1D96-FA4A-9CEE-505F3351532E}"/>
              </a:ext>
            </a:extLst>
          </p:cNvPr>
          <p:cNvSpPr>
            <a:spLocks noGrp="1"/>
          </p:cNvSpPr>
          <p:nvPr>
            <p:ph idx="1"/>
          </p:nvPr>
        </p:nvSpPr>
        <p:spPr>
          <a:xfrm>
            <a:off x="2388114" y="1825625"/>
            <a:ext cx="8965686" cy="1851533"/>
          </a:xfrm>
        </p:spPr>
        <p:txBody>
          <a:bodyPr>
            <a:noAutofit/>
          </a:bodyPr>
          <a:lstStyle>
            <a:lvl1pPr marL="0" indent="0">
              <a:buNone/>
              <a:defRPr>
                <a:solidFill>
                  <a:schemeClr val="tx1">
                    <a:lumMod val="75000"/>
                    <a:lumOff val="25000"/>
                  </a:schemeClr>
                </a:solidFill>
                <a:latin typeface="Myriad Pro" panose="020B0503030403020204" pitchFamily="34" charset="0"/>
              </a:defRPr>
            </a:lvl1pPr>
            <a:lvl2pPr marL="457200" indent="0">
              <a:buNone/>
              <a:defRPr>
                <a:solidFill>
                  <a:schemeClr val="tx1">
                    <a:lumMod val="75000"/>
                    <a:lumOff val="25000"/>
                  </a:schemeClr>
                </a:solidFill>
                <a:latin typeface="Myriad Pro" panose="020B0503030403020204" pitchFamily="34" charset="0"/>
              </a:defRPr>
            </a:lvl2pPr>
            <a:lvl3pPr marL="914400" indent="0">
              <a:buNone/>
              <a:defRPr>
                <a:solidFill>
                  <a:schemeClr val="tx1">
                    <a:lumMod val="75000"/>
                    <a:lumOff val="25000"/>
                  </a:schemeClr>
                </a:solidFill>
                <a:latin typeface="Myriad Pro" panose="020B0503030403020204" pitchFamily="34" charset="0"/>
              </a:defRPr>
            </a:lvl3pPr>
            <a:lvl4pPr marL="1371600" indent="0">
              <a:buNone/>
              <a:defRPr>
                <a:solidFill>
                  <a:schemeClr val="tx1">
                    <a:lumMod val="75000"/>
                    <a:lumOff val="25000"/>
                  </a:schemeClr>
                </a:solidFill>
                <a:latin typeface="Myriad Pro" panose="020B0503030403020204" pitchFamily="34" charset="0"/>
              </a:defRPr>
            </a:lvl4pPr>
            <a:lvl5pPr marL="1828800" indent="0">
              <a:buNone/>
              <a:defRPr>
                <a:solidFill>
                  <a:schemeClr val="tx1">
                    <a:lumMod val="75000"/>
                    <a:lumOff val="25000"/>
                  </a:schemeClr>
                </a:solidFill>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 xmlns:a16="http://schemas.microsoft.com/office/drawing/2014/main" id="{1164E433-97B8-4E45-9E68-4E206A550CF9}"/>
              </a:ext>
            </a:extLst>
          </p:cNvPr>
          <p:cNvSpPr>
            <a:spLocks noGrp="1"/>
          </p:cNvSpPr>
          <p:nvPr>
            <p:ph type="sldNum" sz="quarter" idx="12"/>
          </p:nvPr>
        </p:nvSpPr>
        <p:spPr>
          <a:xfrm>
            <a:off x="9805335" y="6400413"/>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cxnSp>
        <p:nvCxnSpPr>
          <p:cNvPr id="19" name="Straight Connector 18">
            <a:extLst>
              <a:ext uri="{FF2B5EF4-FFF2-40B4-BE49-F238E27FC236}">
                <a16:creationId xmlns="" xmlns:a16="http://schemas.microsoft.com/office/drawing/2014/main" id="{D878335D-3D2C-904C-BEFD-E2E0E332997D}"/>
              </a:ext>
            </a:extLst>
          </p:cNvPr>
          <p:cNvCxnSpPr/>
          <p:nvPr userDrawn="1"/>
        </p:nvCxnSpPr>
        <p:spPr>
          <a:xfrm>
            <a:off x="1960880" y="6325257"/>
            <a:ext cx="1023112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FE01BF90-0620-6B41-AA42-343B70BC76EE}"/>
              </a:ext>
            </a:extLst>
          </p:cNvPr>
          <p:cNvSpPr txBox="1"/>
          <p:nvPr userDrawn="1"/>
        </p:nvSpPr>
        <p:spPr>
          <a:xfrm>
            <a:off x="2375588" y="6450904"/>
            <a:ext cx="5792611" cy="276999"/>
          </a:xfrm>
          <a:prstGeom prst="rect">
            <a:avLst/>
          </a:prstGeom>
          <a:noFill/>
        </p:spPr>
        <p:txBody>
          <a:bodyPr wrap="none" lIns="0" rtlCol="0">
            <a:spAutoFit/>
          </a:bodyPr>
          <a:lstStyle/>
          <a:p>
            <a:pPr>
              <a:buClrTx/>
              <a:buFontTx/>
              <a:buNone/>
            </a:pPr>
            <a:r>
              <a:rPr lang="en-US" sz="1200" b="1" kern="1200" dirty="0">
                <a:solidFill>
                  <a:srgbClr val="A64995"/>
                </a:solidFill>
                <a:latin typeface="Myriad Pro" panose="020B0503030403020204" pitchFamily="34" charset="0"/>
                <a:ea typeface="+mn-ea"/>
              </a:rPr>
              <a:t>ALEXANDRIA CITY PUBLIC SCHOOLS </a:t>
            </a:r>
            <a:r>
              <a:rPr lang="en-US" sz="1200" b="1" kern="1200" dirty="0">
                <a:solidFill>
                  <a:srgbClr val="E7E6E6">
                    <a:lumMod val="50000"/>
                  </a:srgbClr>
                </a:solidFill>
                <a:latin typeface="Myriad Pro" panose="020B0503030403020204" pitchFamily="34" charset="0"/>
                <a:ea typeface="+mn-ea"/>
              </a:rPr>
              <a:t>| </a:t>
            </a:r>
            <a:r>
              <a:rPr lang="en-US" sz="1200" b="1" kern="1200" dirty="0">
                <a:solidFill>
                  <a:srgbClr val="F19320"/>
                </a:solidFill>
                <a:latin typeface="Myriad Pro" panose="020B0503030403020204" pitchFamily="34" charset="0"/>
                <a:ea typeface="+mn-ea"/>
              </a:rPr>
              <a:t>2020-2025 STRATEGIC PLAN: EQUITY FOR ALL</a:t>
            </a:r>
          </a:p>
        </p:txBody>
      </p:sp>
    </p:spTree>
    <p:extLst>
      <p:ext uri="{BB962C8B-B14F-4D97-AF65-F5344CB8AC3E}">
        <p14:creationId xmlns:p14="http://schemas.microsoft.com/office/powerpoint/2010/main" val="3385138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606B8BB8-DF34-C149-9B4A-3428A9DF7C1F}"/>
              </a:ext>
            </a:extLst>
          </p:cNvPr>
          <p:cNvSpPr/>
          <p:nvPr userDrawn="1"/>
        </p:nvSpPr>
        <p:spPr>
          <a:xfrm>
            <a:off x="0" y="0"/>
            <a:ext cx="1960880" cy="6858000"/>
          </a:xfrm>
          <a:prstGeom prst="rect">
            <a:avLst/>
          </a:prstGeom>
          <a:solidFill>
            <a:srgbClr val="F19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3" name="TextBox 12">
            <a:extLst>
              <a:ext uri="{FF2B5EF4-FFF2-40B4-BE49-F238E27FC236}">
                <a16:creationId xmlns="" xmlns:a16="http://schemas.microsoft.com/office/drawing/2014/main" id="{40B442B3-CB0B-6A4C-ADE0-6EE65D617620}"/>
              </a:ext>
            </a:extLst>
          </p:cNvPr>
          <p:cNvSpPr txBox="1"/>
          <p:nvPr userDrawn="1"/>
        </p:nvSpPr>
        <p:spPr>
          <a:xfrm rot="5400000">
            <a:off x="-1600494" y="4324211"/>
            <a:ext cx="5161869" cy="553998"/>
          </a:xfrm>
          <a:prstGeom prst="rect">
            <a:avLst/>
          </a:prstGeom>
          <a:noFill/>
        </p:spPr>
        <p:txBody>
          <a:bodyPr wrap="square" rtlCol="0">
            <a:spAutoFit/>
          </a:bodyPr>
          <a:lstStyle/>
          <a:p>
            <a:pPr>
              <a:buClrTx/>
              <a:buFontTx/>
              <a:buNone/>
            </a:pPr>
            <a:r>
              <a:rPr lang="en-US" sz="3000" b="1" kern="1200" dirty="0">
                <a:solidFill>
                  <a:prstClr val="white"/>
                </a:solidFill>
                <a:latin typeface="Myriad Pro" panose="020B0503030403020204" pitchFamily="34" charset="0"/>
                <a:ea typeface="+mn-ea"/>
              </a:rPr>
              <a:t>RESULTS-DRIVEN</a:t>
            </a:r>
          </a:p>
        </p:txBody>
      </p:sp>
      <p:pic>
        <p:nvPicPr>
          <p:cNvPr id="14" name="Graphic 13">
            <a:extLst>
              <a:ext uri="{FF2B5EF4-FFF2-40B4-BE49-F238E27FC236}">
                <a16:creationId xmlns="" xmlns:a16="http://schemas.microsoft.com/office/drawing/2014/main" id="{1F07957D-1C9F-3541-8A5C-27FA211A1B8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3919" y="459894"/>
            <a:ext cx="1531521" cy="1479385"/>
          </a:xfrm>
          <a:prstGeom prst="rect">
            <a:avLst/>
          </a:prstGeom>
        </p:spPr>
      </p:pic>
      <p:sp>
        <p:nvSpPr>
          <p:cNvPr id="15" name="Title 1">
            <a:extLst>
              <a:ext uri="{FF2B5EF4-FFF2-40B4-BE49-F238E27FC236}">
                <a16:creationId xmlns="" xmlns:a16="http://schemas.microsoft.com/office/drawing/2014/main" id="{538FAC82-7505-0E42-9678-7E97014F389B}"/>
              </a:ext>
            </a:extLst>
          </p:cNvPr>
          <p:cNvSpPr>
            <a:spLocks noGrp="1"/>
          </p:cNvSpPr>
          <p:nvPr>
            <p:ph type="title"/>
          </p:nvPr>
        </p:nvSpPr>
        <p:spPr>
          <a:xfrm>
            <a:off x="2388114" y="668577"/>
            <a:ext cx="8965686" cy="718658"/>
          </a:xfrm>
        </p:spPr>
        <p:txBody>
          <a:bodyPr anchor="t" anchorCtr="0">
            <a:noAutofit/>
          </a:bodyPr>
          <a:lstStyle>
            <a:lvl1pPr>
              <a:defRPr b="1">
                <a:solidFill>
                  <a:schemeClr val="tx1">
                    <a:lumMod val="85000"/>
                    <a:lumOff val="15000"/>
                  </a:schemeClr>
                </a:solidFill>
                <a:latin typeface="Myriad Pro" panose="020B0503030403020204" pitchFamily="34" charset="0"/>
              </a:defRPr>
            </a:lvl1pPr>
          </a:lstStyle>
          <a:p>
            <a:r>
              <a:rPr lang="en-US" dirty="0"/>
              <a:t>Click to edit Master title style</a:t>
            </a:r>
          </a:p>
        </p:txBody>
      </p:sp>
      <p:sp>
        <p:nvSpPr>
          <p:cNvPr id="16" name="Content Placeholder 2">
            <a:extLst>
              <a:ext uri="{FF2B5EF4-FFF2-40B4-BE49-F238E27FC236}">
                <a16:creationId xmlns="" xmlns:a16="http://schemas.microsoft.com/office/drawing/2014/main" id="{2A4BBA1C-E487-1A49-B22B-5C2AD7C9C77D}"/>
              </a:ext>
            </a:extLst>
          </p:cNvPr>
          <p:cNvSpPr>
            <a:spLocks noGrp="1"/>
          </p:cNvSpPr>
          <p:nvPr>
            <p:ph idx="1"/>
          </p:nvPr>
        </p:nvSpPr>
        <p:spPr>
          <a:xfrm>
            <a:off x="2388114" y="1825625"/>
            <a:ext cx="8965686" cy="1851533"/>
          </a:xfrm>
        </p:spPr>
        <p:txBody>
          <a:bodyPr>
            <a:noAutofit/>
          </a:bodyPr>
          <a:lstStyle>
            <a:lvl1pPr marL="0" indent="0">
              <a:buNone/>
              <a:defRPr>
                <a:solidFill>
                  <a:schemeClr val="tx1">
                    <a:lumMod val="75000"/>
                    <a:lumOff val="25000"/>
                  </a:schemeClr>
                </a:solidFill>
                <a:latin typeface="Myriad Pro" panose="020B0503030403020204" pitchFamily="34" charset="0"/>
              </a:defRPr>
            </a:lvl1pPr>
            <a:lvl2pPr marL="457200" indent="0">
              <a:buNone/>
              <a:defRPr>
                <a:solidFill>
                  <a:schemeClr val="tx1">
                    <a:lumMod val="75000"/>
                    <a:lumOff val="25000"/>
                  </a:schemeClr>
                </a:solidFill>
                <a:latin typeface="Myriad Pro" panose="020B0503030403020204" pitchFamily="34" charset="0"/>
              </a:defRPr>
            </a:lvl2pPr>
            <a:lvl3pPr marL="914400" indent="0">
              <a:buNone/>
              <a:defRPr>
                <a:solidFill>
                  <a:schemeClr val="tx1">
                    <a:lumMod val="75000"/>
                    <a:lumOff val="25000"/>
                  </a:schemeClr>
                </a:solidFill>
                <a:latin typeface="Myriad Pro" panose="020B0503030403020204" pitchFamily="34" charset="0"/>
              </a:defRPr>
            </a:lvl3pPr>
            <a:lvl4pPr marL="1371600" indent="0">
              <a:buNone/>
              <a:defRPr>
                <a:solidFill>
                  <a:schemeClr val="tx1">
                    <a:lumMod val="75000"/>
                    <a:lumOff val="25000"/>
                  </a:schemeClr>
                </a:solidFill>
                <a:latin typeface="Myriad Pro" panose="020B0503030403020204" pitchFamily="34" charset="0"/>
              </a:defRPr>
            </a:lvl4pPr>
            <a:lvl5pPr marL="1828800" indent="0">
              <a:buNone/>
              <a:defRPr>
                <a:solidFill>
                  <a:schemeClr val="tx1">
                    <a:lumMod val="75000"/>
                    <a:lumOff val="25000"/>
                  </a:schemeClr>
                </a:solidFill>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 xmlns:a16="http://schemas.microsoft.com/office/drawing/2014/main" id="{7515ECFB-F3D0-5345-81EF-98CF56083593}"/>
              </a:ext>
            </a:extLst>
          </p:cNvPr>
          <p:cNvSpPr>
            <a:spLocks noGrp="1"/>
          </p:cNvSpPr>
          <p:nvPr>
            <p:ph type="sldNum" sz="quarter" idx="12"/>
          </p:nvPr>
        </p:nvSpPr>
        <p:spPr>
          <a:xfrm>
            <a:off x="9805335" y="6400413"/>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sp>
        <p:nvSpPr>
          <p:cNvPr id="18" name="TextBox 17">
            <a:extLst>
              <a:ext uri="{FF2B5EF4-FFF2-40B4-BE49-F238E27FC236}">
                <a16:creationId xmlns="" xmlns:a16="http://schemas.microsoft.com/office/drawing/2014/main" id="{792389C7-17D5-AC4E-BB71-B929EA07B852}"/>
              </a:ext>
            </a:extLst>
          </p:cNvPr>
          <p:cNvSpPr txBox="1"/>
          <p:nvPr userDrawn="1"/>
        </p:nvSpPr>
        <p:spPr>
          <a:xfrm>
            <a:off x="2375588" y="6450904"/>
            <a:ext cx="5792611" cy="276999"/>
          </a:xfrm>
          <a:prstGeom prst="rect">
            <a:avLst/>
          </a:prstGeom>
          <a:noFill/>
        </p:spPr>
        <p:txBody>
          <a:bodyPr wrap="none" lIns="0" rtlCol="0">
            <a:spAutoFit/>
          </a:bodyPr>
          <a:lstStyle/>
          <a:p>
            <a:pPr>
              <a:buClrTx/>
              <a:buFontTx/>
              <a:buNone/>
            </a:pPr>
            <a:r>
              <a:rPr lang="en-US" sz="1200" b="1" kern="1200" dirty="0">
                <a:solidFill>
                  <a:srgbClr val="A64995"/>
                </a:solidFill>
                <a:latin typeface="Myriad Pro" panose="020B0503030403020204" pitchFamily="34" charset="0"/>
                <a:ea typeface="+mn-ea"/>
              </a:rPr>
              <a:t>ALEXANDRIA CITY PUBLIC SCHOOLS </a:t>
            </a:r>
            <a:r>
              <a:rPr lang="en-US" sz="1200" b="1" kern="1200" dirty="0">
                <a:solidFill>
                  <a:srgbClr val="E7E6E6">
                    <a:lumMod val="50000"/>
                  </a:srgbClr>
                </a:solidFill>
                <a:latin typeface="Myriad Pro" panose="020B0503030403020204" pitchFamily="34" charset="0"/>
                <a:ea typeface="+mn-ea"/>
              </a:rPr>
              <a:t>| </a:t>
            </a:r>
            <a:r>
              <a:rPr lang="en-US" sz="1200" b="1" kern="1200" dirty="0">
                <a:solidFill>
                  <a:srgbClr val="F19320"/>
                </a:solidFill>
                <a:latin typeface="Myriad Pro" panose="020B0503030403020204" pitchFamily="34" charset="0"/>
                <a:ea typeface="+mn-ea"/>
              </a:rPr>
              <a:t>2020-2025 STRATEGIC PLAN: EQUITY FOR ALL</a:t>
            </a:r>
          </a:p>
        </p:txBody>
      </p:sp>
      <p:cxnSp>
        <p:nvCxnSpPr>
          <p:cNvPr id="19" name="Straight Connector 18">
            <a:extLst>
              <a:ext uri="{FF2B5EF4-FFF2-40B4-BE49-F238E27FC236}">
                <a16:creationId xmlns="" xmlns:a16="http://schemas.microsoft.com/office/drawing/2014/main" id="{7C78A936-1141-1C40-9677-0001FCE69578}"/>
              </a:ext>
            </a:extLst>
          </p:cNvPr>
          <p:cNvCxnSpPr/>
          <p:nvPr userDrawn="1"/>
        </p:nvCxnSpPr>
        <p:spPr>
          <a:xfrm>
            <a:off x="1960880" y="6325257"/>
            <a:ext cx="10231120"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8359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9" name="Rectangle 28">
            <a:extLst>
              <a:ext uri="{FF2B5EF4-FFF2-40B4-BE49-F238E27FC236}">
                <a16:creationId xmlns="" xmlns:a16="http://schemas.microsoft.com/office/drawing/2014/main" id="{E872F07C-D4D2-CB40-8144-DB5CD94AFC1B}"/>
              </a:ext>
            </a:extLst>
          </p:cNvPr>
          <p:cNvSpPr/>
          <p:nvPr userDrawn="1"/>
        </p:nvSpPr>
        <p:spPr>
          <a:xfrm>
            <a:off x="0" y="0"/>
            <a:ext cx="6060522" cy="751559"/>
          </a:xfrm>
          <a:prstGeom prst="rect">
            <a:avLst/>
          </a:prstGeom>
          <a:gradFill>
            <a:gsLst>
              <a:gs pos="0">
                <a:srgbClr val="A64995"/>
              </a:gs>
              <a:gs pos="100000">
                <a:srgbClr val="F1932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2" name="Rectangle 11">
            <a:extLst>
              <a:ext uri="{FF2B5EF4-FFF2-40B4-BE49-F238E27FC236}">
                <a16:creationId xmlns="" xmlns:a16="http://schemas.microsoft.com/office/drawing/2014/main" id="{606B8BB8-DF34-C149-9B4A-3428A9DF7C1F}"/>
              </a:ext>
            </a:extLst>
          </p:cNvPr>
          <p:cNvSpPr/>
          <p:nvPr userDrawn="1"/>
        </p:nvSpPr>
        <p:spPr>
          <a:xfrm>
            <a:off x="11440441"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4" name="Title 1">
            <a:extLst>
              <a:ext uri="{FF2B5EF4-FFF2-40B4-BE49-F238E27FC236}">
                <a16:creationId xmlns="" xmlns:a16="http://schemas.microsoft.com/office/drawing/2014/main" id="{708BC372-56F6-574E-B894-F662BCB4AB73}"/>
              </a:ext>
            </a:extLst>
          </p:cNvPr>
          <p:cNvSpPr>
            <a:spLocks noGrp="1"/>
          </p:cNvSpPr>
          <p:nvPr>
            <p:ph type="title"/>
          </p:nvPr>
        </p:nvSpPr>
        <p:spPr>
          <a:xfrm>
            <a:off x="454059" y="1356205"/>
            <a:ext cx="8965686" cy="718658"/>
          </a:xfrm>
        </p:spPr>
        <p:txBody>
          <a:bodyPr lIns="0" anchor="t" anchorCtr="0">
            <a:noAutofit/>
          </a:bodyPr>
          <a:lstStyle>
            <a:lvl1pPr>
              <a:defRPr b="1">
                <a:solidFill>
                  <a:schemeClr val="tx1">
                    <a:lumMod val="85000"/>
                    <a:lumOff val="15000"/>
                  </a:schemeClr>
                </a:solidFill>
                <a:latin typeface="Myriad Pro" panose="020B0503030403020204" pitchFamily="34" charset="0"/>
              </a:defRPr>
            </a:lvl1pPr>
          </a:lstStyle>
          <a:p>
            <a:r>
              <a:rPr lang="en-US" dirty="0"/>
              <a:t>Click to edit Master title style</a:t>
            </a:r>
          </a:p>
        </p:txBody>
      </p:sp>
      <p:sp>
        <p:nvSpPr>
          <p:cNvPr id="15" name="Content Placeholder 2">
            <a:extLst>
              <a:ext uri="{FF2B5EF4-FFF2-40B4-BE49-F238E27FC236}">
                <a16:creationId xmlns="" xmlns:a16="http://schemas.microsoft.com/office/drawing/2014/main" id="{0E9B832E-15A5-2F4D-AABC-5CEC2CACF639}"/>
              </a:ext>
            </a:extLst>
          </p:cNvPr>
          <p:cNvSpPr>
            <a:spLocks noGrp="1"/>
          </p:cNvSpPr>
          <p:nvPr>
            <p:ph idx="1"/>
          </p:nvPr>
        </p:nvSpPr>
        <p:spPr>
          <a:xfrm>
            <a:off x="454059" y="2513253"/>
            <a:ext cx="8965686" cy="1851533"/>
          </a:xfrm>
        </p:spPr>
        <p:txBody>
          <a:bodyPr lIns="0">
            <a:noAutofit/>
          </a:bodyPr>
          <a:lstStyle>
            <a:lvl1pPr marL="0" indent="0">
              <a:buNone/>
              <a:defRPr>
                <a:solidFill>
                  <a:schemeClr val="tx1">
                    <a:lumMod val="75000"/>
                    <a:lumOff val="25000"/>
                  </a:schemeClr>
                </a:solidFill>
                <a:latin typeface="Myriad Pro" panose="020B0503030403020204" pitchFamily="34" charset="0"/>
              </a:defRPr>
            </a:lvl1pPr>
            <a:lvl2pPr marL="457200" indent="0">
              <a:buNone/>
              <a:defRPr>
                <a:solidFill>
                  <a:schemeClr val="tx1">
                    <a:lumMod val="75000"/>
                    <a:lumOff val="25000"/>
                  </a:schemeClr>
                </a:solidFill>
                <a:latin typeface="Myriad Pro" panose="020B0503030403020204" pitchFamily="34" charset="0"/>
              </a:defRPr>
            </a:lvl2pPr>
            <a:lvl3pPr marL="914400" indent="0">
              <a:buNone/>
              <a:defRPr>
                <a:solidFill>
                  <a:schemeClr val="tx1">
                    <a:lumMod val="75000"/>
                    <a:lumOff val="25000"/>
                  </a:schemeClr>
                </a:solidFill>
                <a:latin typeface="Myriad Pro" panose="020B0503030403020204" pitchFamily="34" charset="0"/>
              </a:defRPr>
            </a:lvl3pPr>
            <a:lvl4pPr marL="1371600" indent="0">
              <a:buNone/>
              <a:defRPr>
                <a:solidFill>
                  <a:schemeClr val="tx1">
                    <a:lumMod val="75000"/>
                    <a:lumOff val="25000"/>
                  </a:schemeClr>
                </a:solidFill>
                <a:latin typeface="Myriad Pro" panose="020B0503030403020204" pitchFamily="34" charset="0"/>
              </a:defRPr>
            </a:lvl4pPr>
            <a:lvl5pPr marL="1828800" indent="0">
              <a:buNone/>
              <a:defRPr>
                <a:solidFill>
                  <a:schemeClr val="tx1">
                    <a:lumMod val="75000"/>
                    <a:lumOff val="25000"/>
                  </a:schemeClr>
                </a:solidFill>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 xmlns:a16="http://schemas.microsoft.com/office/drawing/2014/main" id="{4E6970DD-943B-F544-B4E9-86F37BAF04CC}"/>
              </a:ext>
            </a:extLst>
          </p:cNvPr>
          <p:cNvCxnSpPr>
            <a:cxnSpLocks/>
          </p:cNvCxnSpPr>
          <p:nvPr userDrawn="1"/>
        </p:nvCxnSpPr>
        <p:spPr>
          <a:xfrm>
            <a:off x="-28754" y="6325257"/>
            <a:ext cx="12220754"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BF4EB683-5B5F-F34C-9E4F-117D1091405C}"/>
              </a:ext>
            </a:extLst>
          </p:cNvPr>
          <p:cNvSpPr/>
          <p:nvPr userDrawn="1"/>
        </p:nvSpPr>
        <p:spPr>
          <a:xfrm>
            <a:off x="10663827"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1" name="Rectangle 10">
            <a:extLst>
              <a:ext uri="{FF2B5EF4-FFF2-40B4-BE49-F238E27FC236}">
                <a16:creationId xmlns="" xmlns:a16="http://schemas.microsoft.com/office/drawing/2014/main" id="{E7B38F5A-0E71-E741-B3CB-F96C74D3A73F}"/>
              </a:ext>
            </a:extLst>
          </p:cNvPr>
          <p:cNvSpPr/>
          <p:nvPr userDrawn="1"/>
        </p:nvSpPr>
        <p:spPr>
          <a:xfrm>
            <a:off x="9887213"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9" name="Rectangle 18">
            <a:extLst>
              <a:ext uri="{FF2B5EF4-FFF2-40B4-BE49-F238E27FC236}">
                <a16:creationId xmlns="" xmlns:a16="http://schemas.microsoft.com/office/drawing/2014/main" id="{3F9A208A-0423-D247-AF32-3BE9B23440A2}"/>
              </a:ext>
            </a:extLst>
          </p:cNvPr>
          <p:cNvSpPr/>
          <p:nvPr userDrawn="1"/>
        </p:nvSpPr>
        <p:spPr>
          <a:xfrm>
            <a:off x="9110600"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20" name="Rectangle 19">
            <a:extLst>
              <a:ext uri="{FF2B5EF4-FFF2-40B4-BE49-F238E27FC236}">
                <a16:creationId xmlns="" xmlns:a16="http://schemas.microsoft.com/office/drawing/2014/main" id="{590F4D6B-FAAA-3943-A041-99226BFB2E58}"/>
              </a:ext>
            </a:extLst>
          </p:cNvPr>
          <p:cNvSpPr/>
          <p:nvPr userDrawn="1"/>
        </p:nvSpPr>
        <p:spPr>
          <a:xfrm>
            <a:off x="6096000" y="0"/>
            <a:ext cx="2989545" cy="751559"/>
          </a:xfrm>
          <a:prstGeom prst="rect">
            <a:avLst/>
          </a:prstGeom>
          <a:solidFill>
            <a:srgbClr val="26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pic>
        <p:nvPicPr>
          <p:cNvPr id="7" name="Graphic 6">
            <a:extLst>
              <a:ext uri="{FF2B5EF4-FFF2-40B4-BE49-F238E27FC236}">
                <a16:creationId xmlns="" xmlns:a16="http://schemas.microsoft.com/office/drawing/2014/main" id="{A1114546-AA7A-A54B-8AF5-7CF7FF702AC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171156" y="-113"/>
            <a:ext cx="785914" cy="759159"/>
          </a:xfrm>
          <a:prstGeom prst="rect">
            <a:avLst/>
          </a:prstGeom>
        </p:spPr>
      </p:pic>
      <p:sp>
        <p:nvSpPr>
          <p:cNvPr id="13" name="TextBox 12">
            <a:extLst>
              <a:ext uri="{FF2B5EF4-FFF2-40B4-BE49-F238E27FC236}">
                <a16:creationId xmlns="" xmlns:a16="http://schemas.microsoft.com/office/drawing/2014/main" id="{40B442B3-CB0B-6A4C-ADE0-6EE65D617620}"/>
              </a:ext>
            </a:extLst>
          </p:cNvPr>
          <p:cNvSpPr txBox="1"/>
          <p:nvPr userDrawn="1"/>
        </p:nvSpPr>
        <p:spPr>
          <a:xfrm>
            <a:off x="6894443" y="202663"/>
            <a:ext cx="5161869" cy="400110"/>
          </a:xfrm>
          <a:prstGeom prst="rect">
            <a:avLst/>
          </a:prstGeom>
          <a:noFill/>
        </p:spPr>
        <p:txBody>
          <a:bodyPr wrap="square" rtlCol="0">
            <a:spAutoFit/>
          </a:bodyPr>
          <a:lstStyle/>
          <a:p>
            <a:pPr>
              <a:buClrTx/>
              <a:buFontTx/>
              <a:buNone/>
            </a:pPr>
            <a:r>
              <a:rPr lang="en-US" sz="2000" b="1" kern="1200" dirty="0">
                <a:solidFill>
                  <a:prstClr val="white"/>
                </a:solidFill>
                <a:latin typeface="Myriad Pro" panose="020B0503030403020204" pitchFamily="34" charset="0"/>
                <a:ea typeface="+mn-ea"/>
              </a:rPr>
              <a:t>WELCOMING</a:t>
            </a:r>
          </a:p>
        </p:txBody>
      </p:sp>
      <p:pic>
        <p:nvPicPr>
          <p:cNvPr id="21" name="Graphic 20">
            <a:extLst>
              <a:ext uri="{FF2B5EF4-FFF2-40B4-BE49-F238E27FC236}">
                <a16:creationId xmlns="" xmlns:a16="http://schemas.microsoft.com/office/drawing/2014/main" id="{ED38C1B2-FF2A-BF45-89BA-88E10583487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9141671" y="34394"/>
            <a:ext cx="714467" cy="690145"/>
          </a:xfrm>
          <a:prstGeom prst="rect">
            <a:avLst/>
          </a:prstGeom>
        </p:spPr>
      </p:pic>
      <p:pic>
        <p:nvPicPr>
          <p:cNvPr id="22" name="Graphic 21">
            <a:extLst>
              <a:ext uri="{FF2B5EF4-FFF2-40B4-BE49-F238E27FC236}">
                <a16:creationId xmlns="" xmlns:a16="http://schemas.microsoft.com/office/drawing/2014/main" id="{818F1D75-5AB1-FE47-8FC1-9A7E15B9568F}"/>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1431851" y="65764"/>
            <a:ext cx="649515" cy="627405"/>
          </a:xfrm>
          <a:prstGeom prst="rect">
            <a:avLst/>
          </a:prstGeom>
        </p:spPr>
      </p:pic>
      <p:pic>
        <p:nvPicPr>
          <p:cNvPr id="23" name="Graphic 22">
            <a:extLst>
              <a:ext uri="{FF2B5EF4-FFF2-40B4-BE49-F238E27FC236}">
                <a16:creationId xmlns="" xmlns:a16="http://schemas.microsoft.com/office/drawing/2014/main" id="{D25EDC26-F37E-2242-B36B-3AD9EFAC04C5}"/>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911779" y="34393"/>
            <a:ext cx="714467" cy="690146"/>
          </a:xfrm>
          <a:prstGeom prst="rect">
            <a:avLst/>
          </a:prstGeom>
        </p:spPr>
      </p:pic>
      <p:pic>
        <p:nvPicPr>
          <p:cNvPr id="24" name="Graphic 23">
            <a:extLst>
              <a:ext uri="{FF2B5EF4-FFF2-40B4-BE49-F238E27FC236}">
                <a16:creationId xmlns="" xmlns:a16="http://schemas.microsoft.com/office/drawing/2014/main" id="{CC5C917A-07DD-EB4B-A563-4C4961413D7B}"/>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10732250" y="34394"/>
            <a:ext cx="714467" cy="690145"/>
          </a:xfrm>
          <a:prstGeom prst="rect">
            <a:avLst/>
          </a:prstGeom>
        </p:spPr>
      </p:pic>
      <p:sp>
        <p:nvSpPr>
          <p:cNvPr id="26" name="TextBox 25">
            <a:extLst>
              <a:ext uri="{FF2B5EF4-FFF2-40B4-BE49-F238E27FC236}">
                <a16:creationId xmlns="" xmlns:a16="http://schemas.microsoft.com/office/drawing/2014/main" id="{9CC24356-6E29-D44F-9A3B-51C448786214}"/>
              </a:ext>
            </a:extLst>
          </p:cNvPr>
          <p:cNvSpPr txBox="1"/>
          <p:nvPr userDrawn="1"/>
        </p:nvSpPr>
        <p:spPr>
          <a:xfrm>
            <a:off x="454059" y="214217"/>
            <a:ext cx="5040804" cy="369332"/>
          </a:xfrm>
          <a:prstGeom prst="rect">
            <a:avLst/>
          </a:prstGeom>
          <a:noFill/>
        </p:spPr>
        <p:txBody>
          <a:bodyPr wrap="none" lIns="0" rtlCol="0">
            <a:spAutoFit/>
          </a:bodyPr>
          <a:lstStyle/>
          <a:p>
            <a:pPr>
              <a:buClrTx/>
              <a:buFontTx/>
              <a:buNone/>
            </a:pPr>
            <a:r>
              <a:rPr lang="en-US" sz="1800" b="1" kern="1200" spc="50" dirty="0">
                <a:solidFill>
                  <a:prstClr val="white"/>
                </a:solidFill>
                <a:latin typeface="Myriad Pro" panose="020B0503030403020204" pitchFamily="34" charset="0"/>
                <a:ea typeface="+mn-ea"/>
              </a:rPr>
              <a:t>2020-2025 STRATEGIC PLAN: EQUITY FOR ALL</a:t>
            </a:r>
          </a:p>
        </p:txBody>
      </p:sp>
      <p:sp>
        <p:nvSpPr>
          <p:cNvPr id="27" name="Slide Number Placeholder 5">
            <a:extLst>
              <a:ext uri="{FF2B5EF4-FFF2-40B4-BE49-F238E27FC236}">
                <a16:creationId xmlns="" xmlns:a16="http://schemas.microsoft.com/office/drawing/2014/main" id="{5322BA74-DE17-3647-858C-7933A2E2355D}"/>
              </a:ext>
            </a:extLst>
          </p:cNvPr>
          <p:cNvSpPr>
            <a:spLocks noGrp="1"/>
          </p:cNvSpPr>
          <p:nvPr>
            <p:ph type="sldNum" sz="quarter" idx="12"/>
          </p:nvPr>
        </p:nvSpPr>
        <p:spPr>
          <a:xfrm>
            <a:off x="10189476" y="6450904"/>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sp>
        <p:nvSpPr>
          <p:cNvPr id="28" name="TextBox 27">
            <a:extLst>
              <a:ext uri="{FF2B5EF4-FFF2-40B4-BE49-F238E27FC236}">
                <a16:creationId xmlns="" xmlns:a16="http://schemas.microsoft.com/office/drawing/2014/main" id="{4D910A1A-B9B6-0F45-89BB-DC394217B36B}"/>
              </a:ext>
            </a:extLst>
          </p:cNvPr>
          <p:cNvSpPr txBox="1"/>
          <p:nvPr userDrawn="1"/>
        </p:nvSpPr>
        <p:spPr>
          <a:xfrm>
            <a:off x="454059" y="6450904"/>
            <a:ext cx="3049874" cy="276999"/>
          </a:xfrm>
          <a:prstGeom prst="rect">
            <a:avLst/>
          </a:prstGeom>
          <a:noFill/>
        </p:spPr>
        <p:txBody>
          <a:bodyPr wrap="none" lIns="0" rtlCol="0">
            <a:spAutoFit/>
          </a:bodyPr>
          <a:lstStyle/>
          <a:p>
            <a:pPr>
              <a:buClrTx/>
              <a:buFontTx/>
              <a:buNone/>
            </a:pPr>
            <a:r>
              <a:rPr lang="en-US" sz="1200" b="1" kern="1200" spc="100" dirty="0">
                <a:solidFill>
                  <a:srgbClr val="A64995"/>
                </a:solidFill>
                <a:latin typeface="Myriad Pro" panose="020B0503030403020204" pitchFamily="34" charset="0"/>
                <a:ea typeface="+mn-ea"/>
              </a:rPr>
              <a:t>ALEXANDRIA CITY PUBLIC SCHOOLS </a:t>
            </a:r>
            <a:endParaRPr lang="en-US" sz="1200" b="1" kern="1200" spc="100" dirty="0">
              <a:solidFill>
                <a:srgbClr val="F19320"/>
              </a:solidFill>
              <a:latin typeface="Myriad Pro" panose="020B0503030403020204" pitchFamily="34" charset="0"/>
              <a:ea typeface="+mn-ea"/>
            </a:endParaRPr>
          </a:p>
        </p:txBody>
      </p:sp>
    </p:spTree>
    <p:extLst>
      <p:ext uri="{BB962C8B-B14F-4D97-AF65-F5344CB8AC3E}">
        <p14:creationId xmlns:p14="http://schemas.microsoft.com/office/powerpoint/2010/main" val="3949153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9" name="Rectangle 28">
            <a:extLst>
              <a:ext uri="{FF2B5EF4-FFF2-40B4-BE49-F238E27FC236}">
                <a16:creationId xmlns="" xmlns:a16="http://schemas.microsoft.com/office/drawing/2014/main" id="{6C59E94D-D27B-B94B-8C07-4213A421EB2F}"/>
              </a:ext>
            </a:extLst>
          </p:cNvPr>
          <p:cNvSpPr/>
          <p:nvPr userDrawn="1"/>
        </p:nvSpPr>
        <p:spPr>
          <a:xfrm>
            <a:off x="0" y="0"/>
            <a:ext cx="6060522" cy="751559"/>
          </a:xfrm>
          <a:prstGeom prst="rect">
            <a:avLst/>
          </a:prstGeom>
          <a:gradFill>
            <a:gsLst>
              <a:gs pos="0">
                <a:srgbClr val="A64995"/>
              </a:gs>
              <a:gs pos="100000">
                <a:srgbClr val="F1932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20" name="Rectangle 19">
            <a:extLst>
              <a:ext uri="{FF2B5EF4-FFF2-40B4-BE49-F238E27FC236}">
                <a16:creationId xmlns="" xmlns:a16="http://schemas.microsoft.com/office/drawing/2014/main" id="{590F4D6B-FAAA-3943-A041-99226BFB2E58}"/>
              </a:ext>
            </a:extLst>
          </p:cNvPr>
          <p:cNvSpPr/>
          <p:nvPr userDrawn="1"/>
        </p:nvSpPr>
        <p:spPr>
          <a:xfrm>
            <a:off x="6864430" y="0"/>
            <a:ext cx="2989545" cy="751559"/>
          </a:xfrm>
          <a:prstGeom prst="rect">
            <a:avLst/>
          </a:prstGeom>
          <a:solidFill>
            <a:srgbClr val="029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2" name="Rectangle 11">
            <a:extLst>
              <a:ext uri="{FF2B5EF4-FFF2-40B4-BE49-F238E27FC236}">
                <a16:creationId xmlns="" xmlns:a16="http://schemas.microsoft.com/office/drawing/2014/main" id="{606B8BB8-DF34-C149-9B4A-3428A9DF7C1F}"/>
              </a:ext>
            </a:extLst>
          </p:cNvPr>
          <p:cNvSpPr/>
          <p:nvPr userDrawn="1"/>
        </p:nvSpPr>
        <p:spPr>
          <a:xfrm>
            <a:off x="11440441"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4" name="Title 1">
            <a:extLst>
              <a:ext uri="{FF2B5EF4-FFF2-40B4-BE49-F238E27FC236}">
                <a16:creationId xmlns="" xmlns:a16="http://schemas.microsoft.com/office/drawing/2014/main" id="{708BC372-56F6-574E-B894-F662BCB4AB73}"/>
              </a:ext>
            </a:extLst>
          </p:cNvPr>
          <p:cNvSpPr>
            <a:spLocks noGrp="1"/>
          </p:cNvSpPr>
          <p:nvPr>
            <p:ph type="title"/>
          </p:nvPr>
        </p:nvSpPr>
        <p:spPr>
          <a:xfrm>
            <a:off x="454059" y="1356205"/>
            <a:ext cx="8965686" cy="718658"/>
          </a:xfrm>
        </p:spPr>
        <p:txBody>
          <a:bodyPr lIns="0" anchor="t" anchorCtr="0">
            <a:noAutofit/>
          </a:bodyPr>
          <a:lstStyle>
            <a:lvl1pPr>
              <a:defRPr b="1">
                <a:solidFill>
                  <a:schemeClr val="tx1">
                    <a:lumMod val="85000"/>
                    <a:lumOff val="15000"/>
                  </a:schemeClr>
                </a:solidFill>
                <a:latin typeface="Myriad Pro" panose="020B0503030403020204" pitchFamily="34" charset="0"/>
              </a:defRPr>
            </a:lvl1pPr>
          </a:lstStyle>
          <a:p>
            <a:r>
              <a:rPr lang="en-US" dirty="0"/>
              <a:t>Click to edit Master title style</a:t>
            </a:r>
          </a:p>
        </p:txBody>
      </p:sp>
      <p:sp>
        <p:nvSpPr>
          <p:cNvPr id="15" name="Content Placeholder 2">
            <a:extLst>
              <a:ext uri="{FF2B5EF4-FFF2-40B4-BE49-F238E27FC236}">
                <a16:creationId xmlns="" xmlns:a16="http://schemas.microsoft.com/office/drawing/2014/main" id="{0E9B832E-15A5-2F4D-AABC-5CEC2CACF639}"/>
              </a:ext>
            </a:extLst>
          </p:cNvPr>
          <p:cNvSpPr>
            <a:spLocks noGrp="1"/>
          </p:cNvSpPr>
          <p:nvPr>
            <p:ph idx="1"/>
          </p:nvPr>
        </p:nvSpPr>
        <p:spPr>
          <a:xfrm>
            <a:off x="454059" y="2513253"/>
            <a:ext cx="8965686" cy="1851533"/>
          </a:xfrm>
        </p:spPr>
        <p:txBody>
          <a:bodyPr lIns="0">
            <a:noAutofit/>
          </a:bodyPr>
          <a:lstStyle>
            <a:lvl1pPr marL="0" indent="0">
              <a:buNone/>
              <a:defRPr>
                <a:solidFill>
                  <a:schemeClr val="tx1">
                    <a:lumMod val="75000"/>
                    <a:lumOff val="25000"/>
                  </a:schemeClr>
                </a:solidFill>
                <a:latin typeface="Myriad Pro" panose="020B0503030403020204" pitchFamily="34" charset="0"/>
              </a:defRPr>
            </a:lvl1pPr>
            <a:lvl2pPr marL="457200" indent="0">
              <a:buNone/>
              <a:defRPr>
                <a:solidFill>
                  <a:schemeClr val="tx1">
                    <a:lumMod val="75000"/>
                    <a:lumOff val="25000"/>
                  </a:schemeClr>
                </a:solidFill>
                <a:latin typeface="Myriad Pro" panose="020B0503030403020204" pitchFamily="34" charset="0"/>
              </a:defRPr>
            </a:lvl2pPr>
            <a:lvl3pPr marL="914400" indent="0">
              <a:buNone/>
              <a:defRPr>
                <a:solidFill>
                  <a:schemeClr val="tx1">
                    <a:lumMod val="75000"/>
                    <a:lumOff val="25000"/>
                  </a:schemeClr>
                </a:solidFill>
                <a:latin typeface="Myriad Pro" panose="020B0503030403020204" pitchFamily="34" charset="0"/>
              </a:defRPr>
            </a:lvl3pPr>
            <a:lvl4pPr marL="1371600" indent="0">
              <a:buNone/>
              <a:defRPr>
                <a:solidFill>
                  <a:schemeClr val="tx1">
                    <a:lumMod val="75000"/>
                    <a:lumOff val="25000"/>
                  </a:schemeClr>
                </a:solidFill>
                <a:latin typeface="Myriad Pro" panose="020B0503030403020204" pitchFamily="34" charset="0"/>
              </a:defRPr>
            </a:lvl4pPr>
            <a:lvl5pPr marL="1828800" indent="0">
              <a:buNone/>
              <a:defRPr>
                <a:solidFill>
                  <a:schemeClr val="tx1">
                    <a:lumMod val="75000"/>
                    <a:lumOff val="25000"/>
                  </a:schemeClr>
                </a:solidFill>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 xmlns:a16="http://schemas.microsoft.com/office/drawing/2014/main" id="{4007B0CE-6441-9E4E-96F4-CF293A216029}"/>
              </a:ext>
            </a:extLst>
          </p:cNvPr>
          <p:cNvSpPr>
            <a:spLocks noGrp="1"/>
          </p:cNvSpPr>
          <p:nvPr>
            <p:ph type="sldNum" sz="quarter" idx="12"/>
          </p:nvPr>
        </p:nvSpPr>
        <p:spPr>
          <a:xfrm>
            <a:off x="10189476" y="6450904"/>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cxnSp>
        <p:nvCxnSpPr>
          <p:cNvPr id="18" name="Straight Connector 17">
            <a:extLst>
              <a:ext uri="{FF2B5EF4-FFF2-40B4-BE49-F238E27FC236}">
                <a16:creationId xmlns="" xmlns:a16="http://schemas.microsoft.com/office/drawing/2014/main" id="{4E6970DD-943B-F544-B4E9-86F37BAF04CC}"/>
              </a:ext>
            </a:extLst>
          </p:cNvPr>
          <p:cNvCxnSpPr>
            <a:cxnSpLocks/>
          </p:cNvCxnSpPr>
          <p:nvPr userDrawn="1"/>
        </p:nvCxnSpPr>
        <p:spPr>
          <a:xfrm>
            <a:off x="-28754" y="6325257"/>
            <a:ext cx="12220754"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BF4EB683-5B5F-F34C-9E4F-117D1091405C}"/>
              </a:ext>
            </a:extLst>
          </p:cNvPr>
          <p:cNvSpPr/>
          <p:nvPr userDrawn="1"/>
        </p:nvSpPr>
        <p:spPr>
          <a:xfrm>
            <a:off x="10661100"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1" name="Rectangle 10">
            <a:extLst>
              <a:ext uri="{FF2B5EF4-FFF2-40B4-BE49-F238E27FC236}">
                <a16:creationId xmlns="" xmlns:a16="http://schemas.microsoft.com/office/drawing/2014/main" id="{E7B38F5A-0E71-E741-B3CB-F96C74D3A73F}"/>
              </a:ext>
            </a:extLst>
          </p:cNvPr>
          <p:cNvSpPr/>
          <p:nvPr userDrawn="1"/>
        </p:nvSpPr>
        <p:spPr>
          <a:xfrm>
            <a:off x="9881758"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9" name="Rectangle 18">
            <a:extLst>
              <a:ext uri="{FF2B5EF4-FFF2-40B4-BE49-F238E27FC236}">
                <a16:creationId xmlns="" xmlns:a16="http://schemas.microsoft.com/office/drawing/2014/main" id="{3F9A208A-0423-D247-AF32-3BE9B23440A2}"/>
              </a:ext>
            </a:extLst>
          </p:cNvPr>
          <p:cNvSpPr/>
          <p:nvPr userDrawn="1"/>
        </p:nvSpPr>
        <p:spPr>
          <a:xfrm>
            <a:off x="6085088"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pic>
        <p:nvPicPr>
          <p:cNvPr id="7" name="Graphic 6">
            <a:extLst>
              <a:ext uri="{FF2B5EF4-FFF2-40B4-BE49-F238E27FC236}">
                <a16:creationId xmlns="" xmlns:a16="http://schemas.microsoft.com/office/drawing/2014/main" id="{A1114546-AA7A-A54B-8AF5-7CF7FF702AC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079714" y="-113"/>
            <a:ext cx="785914" cy="759159"/>
          </a:xfrm>
          <a:prstGeom prst="rect">
            <a:avLst/>
          </a:prstGeom>
        </p:spPr>
      </p:pic>
      <p:sp>
        <p:nvSpPr>
          <p:cNvPr id="13" name="TextBox 12">
            <a:extLst>
              <a:ext uri="{FF2B5EF4-FFF2-40B4-BE49-F238E27FC236}">
                <a16:creationId xmlns="" xmlns:a16="http://schemas.microsoft.com/office/drawing/2014/main" id="{40B442B3-CB0B-6A4C-ADE0-6EE65D617620}"/>
              </a:ext>
            </a:extLst>
          </p:cNvPr>
          <p:cNvSpPr txBox="1"/>
          <p:nvPr userDrawn="1"/>
        </p:nvSpPr>
        <p:spPr>
          <a:xfrm>
            <a:off x="7576616" y="202663"/>
            <a:ext cx="5161869" cy="400110"/>
          </a:xfrm>
          <a:prstGeom prst="rect">
            <a:avLst/>
          </a:prstGeom>
          <a:noFill/>
        </p:spPr>
        <p:txBody>
          <a:bodyPr wrap="square" rtlCol="0">
            <a:spAutoFit/>
          </a:bodyPr>
          <a:lstStyle/>
          <a:p>
            <a:pPr>
              <a:buClrTx/>
              <a:buFontTx/>
              <a:buNone/>
            </a:pPr>
            <a:r>
              <a:rPr lang="en-US" sz="2000" b="1" kern="1200" dirty="0">
                <a:solidFill>
                  <a:prstClr val="white"/>
                </a:solidFill>
                <a:latin typeface="Myriad Pro" panose="020B0503030403020204" pitchFamily="34" charset="0"/>
                <a:ea typeface="+mn-ea"/>
              </a:rPr>
              <a:t>EQUITY-FOCUSED</a:t>
            </a:r>
          </a:p>
        </p:txBody>
      </p:sp>
      <p:pic>
        <p:nvPicPr>
          <p:cNvPr id="21" name="Graphic 20">
            <a:extLst>
              <a:ext uri="{FF2B5EF4-FFF2-40B4-BE49-F238E27FC236}">
                <a16:creationId xmlns="" xmlns:a16="http://schemas.microsoft.com/office/drawing/2014/main" id="{ED38C1B2-FF2A-BF45-89BA-88E10583487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907797" y="34394"/>
            <a:ext cx="714467" cy="690145"/>
          </a:xfrm>
          <a:prstGeom prst="rect">
            <a:avLst/>
          </a:prstGeom>
        </p:spPr>
      </p:pic>
      <p:pic>
        <p:nvPicPr>
          <p:cNvPr id="22" name="Graphic 21">
            <a:extLst>
              <a:ext uri="{FF2B5EF4-FFF2-40B4-BE49-F238E27FC236}">
                <a16:creationId xmlns="" xmlns:a16="http://schemas.microsoft.com/office/drawing/2014/main" id="{818F1D75-5AB1-FE47-8FC1-9A7E15B9568F}"/>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1431851" y="65764"/>
            <a:ext cx="649515" cy="627405"/>
          </a:xfrm>
          <a:prstGeom prst="rect">
            <a:avLst/>
          </a:prstGeom>
        </p:spPr>
      </p:pic>
      <p:pic>
        <p:nvPicPr>
          <p:cNvPr id="23" name="Graphic 22">
            <a:extLst>
              <a:ext uri="{FF2B5EF4-FFF2-40B4-BE49-F238E27FC236}">
                <a16:creationId xmlns="" xmlns:a16="http://schemas.microsoft.com/office/drawing/2014/main" id="{D25EDC26-F37E-2242-B36B-3AD9EFAC04C5}"/>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911779" y="34393"/>
            <a:ext cx="714467" cy="690146"/>
          </a:xfrm>
          <a:prstGeom prst="rect">
            <a:avLst/>
          </a:prstGeom>
        </p:spPr>
      </p:pic>
      <p:pic>
        <p:nvPicPr>
          <p:cNvPr id="24" name="Graphic 23">
            <a:extLst>
              <a:ext uri="{FF2B5EF4-FFF2-40B4-BE49-F238E27FC236}">
                <a16:creationId xmlns="" xmlns:a16="http://schemas.microsoft.com/office/drawing/2014/main" id="{CC5C917A-07DD-EB4B-A563-4C4961413D7B}"/>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10732250" y="34394"/>
            <a:ext cx="714467" cy="690145"/>
          </a:xfrm>
          <a:prstGeom prst="rect">
            <a:avLst/>
          </a:prstGeom>
        </p:spPr>
      </p:pic>
      <p:sp>
        <p:nvSpPr>
          <p:cNvPr id="26" name="TextBox 25">
            <a:extLst>
              <a:ext uri="{FF2B5EF4-FFF2-40B4-BE49-F238E27FC236}">
                <a16:creationId xmlns="" xmlns:a16="http://schemas.microsoft.com/office/drawing/2014/main" id="{9CC24356-6E29-D44F-9A3B-51C448786214}"/>
              </a:ext>
            </a:extLst>
          </p:cNvPr>
          <p:cNvSpPr txBox="1"/>
          <p:nvPr userDrawn="1"/>
        </p:nvSpPr>
        <p:spPr>
          <a:xfrm>
            <a:off x="454059" y="214217"/>
            <a:ext cx="5040804" cy="369332"/>
          </a:xfrm>
          <a:prstGeom prst="rect">
            <a:avLst/>
          </a:prstGeom>
          <a:noFill/>
        </p:spPr>
        <p:txBody>
          <a:bodyPr wrap="none" lIns="0" rtlCol="0">
            <a:spAutoFit/>
          </a:bodyPr>
          <a:lstStyle/>
          <a:p>
            <a:pPr>
              <a:buClrTx/>
              <a:buFontTx/>
              <a:buNone/>
            </a:pPr>
            <a:r>
              <a:rPr lang="en-US" sz="1800" b="1" kern="1200" spc="50" dirty="0">
                <a:solidFill>
                  <a:prstClr val="white"/>
                </a:solidFill>
                <a:latin typeface="Myriad Pro" panose="020B0503030403020204" pitchFamily="34" charset="0"/>
                <a:ea typeface="+mn-ea"/>
              </a:rPr>
              <a:t>2020-2025 STRATEGIC PLAN: EQUITY FOR ALL</a:t>
            </a:r>
          </a:p>
        </p:txBody>
      </p:sp>
      <p:sp>
        <p:nvSpPr>
          <p:cNvPr id="28" name="TextBox 27">
            <a:extLst>
              <a:ext uri="{FF2B5EF4-FFF2-40B4-BE49-F238E27FC236}">
                <a16:creationId xmlns="" xmlns:a16="http://schemas.microsoft.com/office/drawing/2014/main" id="{893EF690-068A-334A-96E6-DB6216984D9D}"/>
              </a:ext>
            </a:extLst>
          </p:cNvPr>
          <p:cNvSpPr txBox="1"/>
          <p:nvPr userDrawn="1"/>
        </p:nvSpPr>
        <p:spPr>
          <a:xfrm>
            <a:off x="454059" y="6450904"/>
            <a:ext cx="2950488" cy="276999"/>
          </a:xfrm>
          <a:prstGeom prst="rect">
            <a:avLst/>
          </a:prstGeom>
          <a:noFill/>
        </p:spPr>
        <p:txBody>
          <a:bodyPr wrap="none" lIns="0" rtlCol="0">
            <a:spAutoFit/>
          </a:bodyPr>
          <a:lstStyle/>
          <a:p>
            <a:pPr>
              <a:buClrTx/>
              <a:buFontTx/>
              <a:buNone/>
            </a:pPr>
            <a:r>
              <a:rPr lang="en-US" sz="1200" b="1" kern="1200" spc="100" dirty="0">
                <a:solidFill>
                  <a:srgbClr val="A64995"/>
                </a:solidFill>
                <a:latin typeface="Myriad Pro" panose="020B0503030403020204" pitchFamily="34" charset="0"/>
                <a:ea typeface="+mn-ea"/>
              </a:rPr>
              <a:t>ALEXANDRIA CITY PUBLIC SCHOOLS</a:t>
            </a:r>
            <a:endParaRPr lang="en-US" sz="1200" b="1" kern="1200" spc="100" dirty="0">
              <a:solidFill>
                <a:srgbClr val="F19320"/>
              </a:solidFill>
              <a:latin typeface="Myriad Pro" panose="020B0503030403020204" pitchFamily="34" charset="0"/>
              <a:ea typeface="+mn-ea"/>
            </a:endParaRPr>
          </a:p>
        </p:txBody>
      </p:sp>
    </p:spTree>
    <p:extLst>
      <p:ext uri="{BB962C8B-B14F-4D97-AF65-F5344CB8AC3E}">
        <p14:creationId xmlns:p14="http://schemas.microsoft.com/office/powerpoint/2010/main" val="2996746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097ADE88-3F79-9A4D-9517-8D69F4694870}"/>
              </a:ext>
            </a:extLst>
          </p:cNvPr>
          <p:cNvSpPr/>
          <p:nvPr userDrawn="1"/>
        </p:nvSpPr>
        <p:spPr>
          <a:xfrm>
            <a:off x="0" y="0"/>
            <a:ext cx="6060522" cy="751559"/>
          </a:xfrm>
          <a:prstGeom prst="rect">
            <a:avLst/>
          </a:prstGeom>
          <a:gradFill>
            <a:gsLst>
              <a:gs pos="0">
                <a:srgbClr val="A64995"/>
              </a:gs>
              <a:gs pos="100000">
                <a:srgbClr val="F1932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20" name="Rectangle 19">
            <a:extLst>
              <a:ext uri="{FF2B5EF4-FFF2-40B4-BE49-F238E27FC236}">
                <a16:creationId xmlns="" xmlns:a16="http://schemas.microsoft.com/office/drawing/2014/main" id="{590F4D6B-FAAA-3943-A041-99226BFB2E58}"/>
              </a:ext>
            </a:extLst>
          </p:cNvPr>
          <p:cNvSpPr/>
          <p:nvPr userDrawn="1"/>
        </p:nvSpPr>
        <p:spPr>
          <a:xfrm>
            <a:off x="7645057" y="6980"/>
            <a:ext cx="2989545" cy="751559"/>
          </a:xfrm>
          <a:prstGeom prst="rect">
            <a:avLst/>
          </a:prstGeom>
          <a:solidFill>
            <a:srgbClr val="6E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2" name="Rectangle 11">
            <a:extLst>
              <a:ext uri="{FF2B5EF4-FFF2-40B4-BE49-F238E27FC236}">
                <a16:creationId xmlns="" xmlns:a16="http://schemas.microsoft.com/office/drawing/2014/main" id="{606B8BB8-DF34-C149-9B4A-3428A9DF7C1F}"/>
              </a:ext>
            </a:extLst>
          </p:cNvPr>
          <p:cNvSpPr/>
          <p:nvPr userDrawn="1"/>
        </p:nvSpPr>
        <p:spPr>
          <a:xfrm>
            <a:off x="11440441"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4" name="Title 1">
            <a:extLst>
              <a:ext uri="{FF2B5EF4-FFF2-40B4-BE49-F238E27FC236}">
                <a16:creationId xmlns="" xmlns:a16="http://schemas.microsoft.com/office/drawing/2014/main" id="{708BC372-56F6-574E-B894-F662BCB4AB73}"/>
              </a:ext>
            </a:extLst>
          </p:cNvPr>
          <p:cNvSpPr>
            <a:spLocks noGrp="1"/>
          </p:cNvSpPr>
          <p:nvPr>
            <p:ph type="title"/>
          </p:nvPr>
        </p:nvSpPr>
        <p:spPr>
          <a:xfrm>
            <a:off x="454059" y="1356205"/>
            <a:ext cx="8965686" cy="718658"/>
          </a:xfrm>
        </p:spPr>
        <p:txBody>
          <a:bodyPr lIns="0" anchor="t" anchorCtr="0">
            <a:noAutofit/>
          </a:bodyPr>
          <a:lstStyle>
            <a:lvl1pPr>
              <a:defRPr b="1">
                <a:solidFill>
                  <a:schemeClr val="tx1">
                    <a:lumMod val="85000"/>
                    <a:lumOff val="15000"/>
                  </a:schemeClr>
                </a:solidFill>
                <a:latin typeface="Myriad Pro" panose="020B0503030403020204" pitchFamily="34" charset="0"/>
              </a:defRPr>
            </a:lvl1pPr>
          </a:lstStyle>
          <a:p>
            <a:r>
              <a:rPr lang="en-US" dirty="0"/>
              <a:t>Click to edit Master title style</a:t>
            </a:r>
          </a:p>
        </p:txBody>
      </p:sp>
      <p:sp>
        <p:nvSpPr>
          <p:cNvPr id="15" name="Content Placeholder 2">
            <a:extLst>
              <a:ext uri="{FF2B5EF4-FFF2-40B4-BE49-F238E27FC236}">
                <a16:creationId xmlns="" xmlns:a16="http://schemas.microsoft.com/office/drawing/2014/main" id="{0E9B832E-15A5-2F4D-AABC-5CEC2CACF639}"/>
              </a:ext>
            </a:extLst>
          </p:cNvPr>
          <p:cNvSpPr>
            <a:spLocks noGrp="1"/>
          </p:cNvSpPr>
          <p:nvPr>
            <p:ph idx="1"/>
          </p:nvPr>
        </p:nvSpPr>
        <p:spPr>
          <a:xfrm>
            <a:off x="454059" y="2513253"/>
            <a:ext cx="8965686" cy="1851533"/>
          </a:xfrm>
        </p:spPr>
        <p:txBody>
          <a:bodyPr lIns="0">
            <a:noAutofit/>
          </a:bodyPr>
          <a:lstStyle>
            <a:lvl1pPr marL="0" indent="0">
              <a:buNone/>
              <a:defRPr>
                <a:solidFill>
                  <a:schemeClr val="tx1">
                    <a:lumMod val="75000"/>
                    <a:lumOff val="25000"/>
                  </a:schemeClr>
                </a:solidFill>
                <a:latin typeface="Myriad Pro" panose="020B0503030403020204" pitchFamily="34" charset="0"/>
              </a:defRPr>
            </a:lvl1pPr>
            <a:lvl2pPr marL="457200" indent="0">
              <a:buNone/>
              <a:defRPr>
                <a:solidFill>
                  <a:schemeClr val="tx1">
                    <a:lumMod val="75000"/>
                    <a:lumOff val="25000"/>
                  </a:schemeClr>
                </a:solidFill>
                <a:latin typeface="Myriad Pro" panose="020B0503030403020204" pitchFamily="34" charset="0"/>
              </a:defRPr>
            </a:lvl2pPr>
            <a:lvl3pPr marL="914400" indent="0">
              <a:buNone/>
              <a:defRPr>
                <a:solidFill>
                  <a:schemeClr val="tx1">
                    <a:lumMod val="75000"/>
                    <a:lumOff val="25000"/>
                  </a:schemeClr>
                </a:solidFill>
                <a:latin typeface="Myriad Pro" panose="020B0503030403020204" pitchFamily="34" charset="0"/>
              </a:defRPr>
            </a:lvl3pPr>
            <a:lvl4pPr marL="1371600" indent="0">
              <a:buNone/>
              <a:defRPr>
                <a:solidFill>
                  <a:schemeClr val="tx1">
                    <a:lumMod val="75000"/>
                    <a:lumOff val="25000"/>
                  </a:schemeClr>
                </a:solidFill>
                <a:latin typeface="Myriad Pro" panose="020B0503030403020204" pitchFamily="34" charset="0"/>
              </a:defRPr>
            </a:lvl4pPr>
            <a:lvl5pPr marL="1828800" indent="0">
              <a:buNone/>
              <a:defRPr>
                <a:solidFill>
                  <a:schemeClr val="tx1">
                    <a:lumMod val="75000"/>
                    <a:lumOff val="25000"/>
                  </a:schemeClr>
                </a:solidFill>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 xmlns:a16="http://schemas.microsoft.com/office/drawing/2014/main" id="{4007B0CE-6441-9E4E-96F4-CF293A216029}"/>
              </a:ext>
            </a:extLst>
          </p:cNvPr>
          <p:cNvSpPr>
            <a:spLocks noGrp="1"/>
          </p:cNvSpPr>
          <p:nvPr>
            <p:ph type="sldNum" sz="quarter" idx="12"/>
          </p:nvPr>
        </p:nvSpPr>
        <p:spPr>
          <a:xfrm>
            <a:off x="10189476" y="6450904"/>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cxnSp>
        <p:nvCxnSpPr>
          <p:cNvPr id="18" name="Straight Connector 17">
            <a:extLst>
              <a:ext uri="{FF2B5EF4-FFF2-40B4-BE49-F238E27FC236}">
                <a16:creationId xmlns="" xmlns:a16="http://schemas.microsoft.com/office/drawing/2014/main" id="{4E6970DD-943B-F544-B4E9-86F37BAF04CC}"/>
              </a:ext>
            </a:extLst>
          </p:cNvPr>
          <p:cNvCxnSpPr>
            <a:cxnSpLocks/>
          </p:cNvCxnSpPr>
          <p:nvPr userDrawn="1"/>
        </p:nvCxnSpPr>
        <p:spPr>
          <a:xfrm>
            <a:off x="-28754" y="6325257"/>
            <a:ext cx="12220754"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BF4EB683-5B5F-F34C-9E4F-117D1091405C}"/>
              </a:ext>
            </a:extLst>
          </p:cNvPr>
          <p:cNvSpPr/>
          <p:nvPr userDrawn="1"/>
        </p:nvSpPr>
        <p:spPr>
          <a:xfrm>
            <a:off x="10661741"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1" name="Rectangle 10">
            <a:extLst>
              <a:ext uri="{FF2B5EF4-FFF2-40B4-BE49-F238E27FC236}">
                <a16:creationId xmlns="" xmlns:a16="http://schemas.microsoft.com/office/drawing/2014/main" id="{E7B38F5A-0E71-E741-B3CB-F96C74D3A73F}"/>
              </a:ext>
            </a:extLst>
          </p:cNvPr>
          <p:cNvSpPr/>
          <p:nvPr userDrawn="1"/>
        </p:nvSpPr>
        <p:spPr>
          <a:xfrm>
            <a:off x="6866359"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9" name="Rectangle 18">
            <a:extLst>
              <a:ext uri="{FF2B5EF4-FFF2-40B4-BE49-F238E27FC236}">
                <a16:creationId xmlns="" xmlns:a16="http://schemas.microsoft.com/office/drawing/2014/main" id="{3F9A208A-0423-D247-AF32-3BE9B23440A2}"/>
              </a:ext>
            </a:extLst>
          </p:cNvPr>
          <p:cNvSpPr/>
          <p:nvPr userDrawn="1"/>
        </p:nvSpPr>
        <p:spPr>
          <a:xfrm>
            <a:off x="6087661"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pic>
        <p:nvPicPr>
          <p:cNvPr id="7" name="Graphic 6">
            <a:extLst>
              <a:ext uri="{FF2B5EF4-FFF2-40B4-BE49-F238E27FC236}">
                <a16:creationId xmlns="" xmlns:a16="http://schemas.microsoft.com/office/drawing/2014/main" id="{A1114546-AA7A-A54B-8AF5-7CF7FF702AC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079714" y="-113"/>
            <a:ext cx="785914" cy="759159"/>
          </a:xfrm>
          <a:prstGeom prst="rect">
            <a:avLst/>
          </a:prstGeom>
        </p:spPr>
      </p:pic>
      <p:sp>
        <p:nvSpPr>
          <p:cNvPr id="13" name="TextBox 12">
            <a:extLst>
              <a:ext uri="{FF2B5EF4-FFF2-40B4-BE49-F238E27FC236}">
                <a16:creationId xmlns="" xmlns:a16="http://schemas.microsoft.com/office/drawing/2014/main" id="{40B442B3-CB0B-6A4C-ADE0-6EE65D617620}"/>
              </a:ext>
            </a:extLst>
          </p:cNvPr>
          <p:cNvSpPr txBox="1"/>
          <p:nvPr userDrawn="1"/>
        </p:nvSpPr>
        <p:spPr>
          <a:xfrm>
            <a:off x="8561130" y="209643"/>
            <a:ext cx="5161869" cy="400110"/>
          </a:xfrm>
          <a:prstGeom prst="rect">
            <a:avLst/>
          </a:prstGeom>
          <a:noFill/>
        </p:spPr>
        <p:txBody>
          <a:bodyPr wrap="square" rtlCol="0">
            <a:spAutoFit/>
          </a:bodyPr>
          <a:lstStyle/>
          <a:p>
            <a:pPr>
              <a:buClrTx/>
              <a:buFontTx/>
              <a:buNone/>
            </a:pPr>
            <a:r>
              <a:rPr lang="en-US" sz="2000" b="1" kern="1200" dirty="0">
                <a:solidFill>
                  <a:prstClr val="white"/>
                </a:solidFill>
                <a:latin typeface="Myriad Pro" panose="020B0503030403020204" pitchFamily="34" charset="0"/>
                <a:ea typeface="+mn-ea"/>
              </a:rPr>
              <a:t>EMPOWERING</a:t>
            </a:r>
          </a:p>
        </p:txBody>
      </p:sp>
      <p:pic>
        <p:nvPicPr>
          <p:cNvPr id="21" name="Graphic 20">
            <a:extLst>
              <a:ext uri="{FF2B5EF4-FFF2-40B4-BE49-F238E27FC236}">
                <a16:creationId xmlns="" xmlns:a16="http://schemas.microsoft.com/office/drawing/2014/main" id="{ED38C1B2-FF2A-BF45-89BA-88E10583487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907797" y="34394"/>
            <a:ext cx="714467" cy="690145"/>
          </a:xfrm>
          <a:prstGeom prst="rect">
            <a:avLst/>
          </a:prstGeom>
        </p:spPr>
      </p:pic>
      <p:pic>
        <p:nvPicPr>
          <p:cNvPr id="22" name="Graphic 21">
            <a:extLst>
              <a:ext uri="{FF2B5EF4-FFF2-40B4-BE49-F238E27FC236}">
                <a16:creationId xmlns="" xmlns:a16="http://schemas.microsoft.com/office/drawing/2014/main" id="{818F1D75-5AB1-FE47-8FC1-9A7E15B9568F}"/>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1431851" y="65764"/>
            <a:ext cx="649515" cy="627405"/>
          </a:xfrm>
          <a:prstGeom prst="rect">
            <a:avLst/>
          </a:prstGeom>
        </p:spPr>
      </p:pic>
      <p:pic>
        <p:nvPicPr>
          <p:cNvPr id="23" name="Graphic 22">
            <a:extLst>
              <a:ext uri="{FF2B5EF4-FFF2-40B4-BE49-F238E27FC236}">
                <a16:creationId xmlns="" xmlns:a16="http://schemas.microsoft.com/office/drawing/2014/main" id="{D25EDC26-F37E-2242-B36B-3AD9EFAC04C5}"/>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7906622" y="34393"/>
            <a:ext cx="714467" cy="690146"/>
          </a:xfrm>
          <a:prstGeom prst="rect">
            <a:avLst/>
          </a:prstGeom>
        </p:spPr>
      </p:pic>
      <p:pic>
        <p:nvPicPr>
          <p:cNvPr id="24" name="Graphic 23">
            <a:extLst>
              <a:ext uri="{FF2B5EF4-FFF2-40B4-BE49-F238E27FC236}">
                <a16:creationId xmlns="" xmlns:a16="http://schemas.microsoft.com/office/drawing/2014/main" id="{CC5C917A-07DD-EB4B-A563-4C4961413D7B}"/>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10732250" y="34394"/>
            <a:ext cx="714467" cy="690145"/>
          </a:xfrm>
          <a:prstGeom prst="rect">
            <a:avLst/>
          </a:prstGeom>
        </p:spPr>
      </p:pic>
      <p:sp>
        <p:nvSpPr>
          <p:cNvPr id="26" name="TextBox 25">
            <a:extLst>
              <a:ext uri="{FF2B5EF4-FFF2-40B4-BE49-F238E27FC236}">
                <a16:creationId xmlns="" xmlns:a16="http://schemas.microsoft.com/office/drawing/2014/main" id="{9CC24356-6E29-D44F-9A3B-51C448786214}"/>
              </a:ext>
            </a:extLst>
          </p:cNvPr>
          <p:cNvSpPr txBox="1"/>
          <p:nvPr userDrawn="1"/>
        </p:nvSpPr>
        <p:spPr>
          <a:xfrm>
            <a:off x="454059" y="214217"/>
            <a:ext cx="5040804" cy="369332"/>
          </a:xfrm>
          <a:prstGeom prst="rect">
            <a:avLst/>
          </a:prstGeom>
          <a:noFill/>
        </p:spPr>
        <p:txBody>
          <a:bodyPr wrap="none" lIns="0" rtlCol="0">
            <a:spAutoFit/>
          </a:bodyPr>
          <a:lstStyle/>
          <a:p>
            <a:pPr>
              <a:buClrTx/>
              <a:buFontTx/>
              <a:buNone/>
            </a:pPr>
            <a:r>
              <a:rPr lang="en-US" sz="1800" b="1" kern="1200" spc="50" dirty="0">
                <a:solidFill>
                  <a:prstClr val="white"/>
                </a:solidFill>
                <a:latin typeface="Myriad Pro" panose="020B0503030403020204" pitchFamily="34" charset="0"/>
                <a:ea typeface="+mn-ea"/>
              </a:rPr>
              <a:t>2020-2025 STRATEGIC PLAN: EQUITY FOR ALL</a:t>
            </a:r>
          </a:p>
        </p:txBody>
      </p:sp>
      <p:sp>
        <p:nvSpPr>
          <p:cNvPr id="27" name="TextBox 26">
            <a:extLst>
              <a:ext uri="{FF2B5EF4-FFF2-40B4-BE49-F238E27FC236}">
                <a16:creationId xmlns="" xmlns:a16="http://schemas.microsoft.com/office/drawing/2014/main" id="{A6F88D87-9D01-A742-830E-13308A991493}"/>
              </a:ext>
            </a:extLst>
          </p:cNvPr>
          <p:cNvSpPr txBox="1"/>
          <p:nvPr userDrawn="1"/>
        </p:nvSpPr>
        <p:spPr>
          <a:xfrm>
            <a:off x="454059" y="6450904"/>
            <a:ext cx="2950488" cy="276999"/>
          </a:xfrm>
          <a:prstGeom prst="rect">
            <a:avLst/>
          </a:prstGeom>
          <a:noFill/>
        </p:spPr>
        <p:txBody>
          <a:bodyPr wrap="none" lIns="0" rtlCol="0">
            <a:spAutoFit/>
          </a:bodyPr>
          <a:lstStyle/>
          <a:p>
            <a:pPr>
              <a:buClrTx/>
              <a:buFontTx/>
              <a:buNone/>
            </a:pPr>
            <a:r>
              <a:rPr lang="en-US" sz="1200" b="1" kern="1200" spc="100" dirty="0">
                <a:solidFill>
                  <a:srgbClr val="A64995"/>
                </a:solidFill>
                <a:latin typeface="Myriad Pro" panose="020B0503030403020204" pitchFamily="34" charset="0"/>
                <a:ea typeface="+mn-ea"/>
              </a:rPr>
              <a:t>ALEXANDRIA CITY PUBLIC SCHOOLS</a:t>
            </a:r>
            <a:endParaRPr lang="en-US" sz="1200" b="1" kern="1200" spc="100" dirty="0">
              <a:solidFill>
                <a:srgbClr val="F19320"/>
              </a:solidFill>
              <a:latin typeface="Myriad Pro" panose="020B0503030403020204" pitchFamily="34" charset="0"/>
              <a:ea typeface="+mn-ea"/>
            </a:endParaRPr>
          </a:p>
        </p:txBody>
      </p:sp>
    </p:spTree>
    <p:extLst>
      <p:ext uri="{BB962C8B-B14F-4D97-AF65-F5344CB8AC3E}">
        <p14:creationId xmlns:p14="http://schemas.microsoft.com/office/powerpoint/2010/main" val="3366329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F0ED029F-8C20-5D4B-80DE-52BD2605C0BE}"/>
              </a:ext>
            </a:extLst>
          </p:cNvPr>
          <p:cNvSpPr/>
          <p:nvPr userDrawn="1"/>
        </p:nvSpPr>
        <p:spPr>
          <a:xfrm>
            <a:off x="0" y="0"/>
            <a:ext cx="6060522" cy="751559"/>
          </a:xfrm>
          <a:prstGeom prst="rect">
            <a:avLst/>
          </a:prstGeom>
          <a:gradFill>
            <a:gsLst>
              <a:gs pos="0">
                <a:srgbClr val="A64995"/>
              </a:gs>
              <a:gs pos="100000">
                <a:srgbClr val="F1932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20" name="Rectangle 19">
            <a:extLst>
              <a:ext uri="{FF2B5EF4-FFF2-40B4-BE49-F238E27FC236}">
                <a16:creationId xmlns="" xmlns:a16="http://schemas.microsoft.com/office/drawing/2014/main" id="{590F4D6B-FAAA-3943-A041-99226BFB2E58}"/>
              </a:ext>
            </a:extLst>
          </p:cNvPr>
          <p:cNvSpPr/>
          <p:nvPr userDrawn="1"/>
        </p:nvSpPr>
        <p:spPr>
          <a:xfrm>
            <a:off x="8423755" y="0"/>
            <a:ext cx="2989545" cy="751559"/>
          </a:xfrm>
          <a:prstGeom prst="rect">
            <a:avLst/>
          </a:prstGeom>
          <a:solidFill>
            <a:srgbClr val="A64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2" name="Rectangle 11">
            <a:extLst>
              <a:ext uri="{FF2B5EF4-FFF2-40B4-BE49-F238E27FC236}">
                <a16:creationId xmlns="" xmlns:a16="http://schemas.microsoft.com/office/drawing/2014/main" id="{606B8BB8-DF34-C149-9B4A-3428A9DF7C1F}"/>
              </a:ext>
            </a:extLst>
          </p:cNvPr>
          <p:cNvSpPr/>
          <p:nvPr userDrawn="1"/>
        </p:nvSpPr>
        <p:spPr>
          <a:xfrm>
            <a:off x="11440441"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4" name="Title 1">
            <a:extLst>
              <a:ext uri="{FF2B5EF4-FFF2-40B4-BE49-F238E27FC236}">
                <a16:creationId xmlns="" xmlns:a16="http://schemas.microsoft.com/office/drawing/2014/main" id="{708BC372-56F6-574E-B894-F662BCB4AB73}"/>
              </a:ext>
            </a:extLst>
          </p:cNvPr>
          <p:cNvSpPr>
            <a:spLocks noGrp="1"/>
          </p:cNvSpPr>
          <p:nvPr>
            <p:ph type="title"/>
          </p:nvPr>
        </p:nvSpPr>
        <p:spPr>
          <a:xfrm>
            <a:off x="454059" y="1356205"/>
            <a:ext cx="8965686" cy="718658"/>
          </a:xfrm>
        </p:spPr>
        <p:txBody>
          <a:bodyPr lIns="0" anchor="t" anchorCtr="0">
            <a:noAutofit/>
          </a:bodyPr>
          <a:lstStyle>
            <a:lvl1pPr>
              <a:defRPr b="1">
                <a:solidFill>
                  <a:schemeClr val="tx1">
                    <a:lumMod val="85000"/>
                    <a:lumOff val="15000"/>
                  </a:schemeClr>
                </a:solidFill>
                <a:latin typeface="Myriad Pro" panose="020B0503030403020204" pitchFamily="34" charset="0"/>
              </a:defRPr>
            </a:lvl1pPr>
          </a:lstStyle>
          <a:p>
            <a:r>
              <a:rPr lang="en-US" dirty="0"/>
              <a:t>Click to edit Master title style</a:t>
            </a:r>
          </a:p>
        </p:txBody>
      </p:sp>
      <p:sp>
        <p:nvSpPr>
          <p:cNvPr id="15" name="Content Placeholder 2">
            <a:extLst>
              <a:ext uri="{FF2B5EF4-FFF2-40B4-BE49-F238E27FC236}">
                <a16:creationId xmlns="" xmlns:a16="http://schemas.microsoft.com/office/drawing/2014/main" id="{0E9B832E-15A5-2F4D-AABC-5CEC2CACF639}"/>
              </a:ext>
            </a:extLst>
          </p:cNvPr>
          <p:cNvSpPr>
            <a:spLocks noGrp="1"/>
          </p:cNvSpPr>
          <p:nvPr>
            <p:ph idx="1"/>
          </p:nvPr>
        </p:nvSpPr>
        <p:spPr>
          <a:xfrm>
            <a:off x="454059" y="2513253"/>
            <a:ext cx="8965686" cy="1851533"/>
          </a:xfrm>
        </p:spPr>
        <p:txBody>
          <a:bodyPr lIns="0">
            <a:noAutofit/>
          </a:bodyPr>
          <a:lstStyle>
            <a:lvl1pPr marL="0" indent="0">
              <a:buNone/>
              <a:defRPr>
                <a:solidFill>
                  <a:schemeClr val="tx1">
                    <a:lumMod val="75000"/>
                    <a:lumOff val="25000"/>
                  </a:schemeClr>
                </a:solidFill>
                <a:latin typeface="Myriad Pro" panose="020B0503030403020204" pitchFamily="34" charset="0"/>
              </a:defRPr>
            </a:lvl1pPr>
            <a:lvl2pPr marL="457200" indent="0">
              <a:buNone/>
              <a:defRPr>
                <a:solidFill>
                  <a:schemeClr val="tx1">
                    <a:lumMod val="75000"/>
                    <a:lumOff val="25000"/>
                  </a:schemeClr>
                </a:solidFill>
                <a:latin typeface="Myriad Pro" panose="020B0503030403020204" pitchFamily="34" charset="0"/>
              </a:defRPr>
            </a:lvl2pPr>
            <a:lvl3pPr marL="914400" indent="0">
              <a:buNone/>
              <a:defRPr>
                <a:solidFill>
                  <a:schemeClr val="tx1">
                    <a:lumMod val="75000"/>
                    <a:lumOff val="25000"/>
                  </a:schemeClr>
                </a:solidFill>
                <a:latin typeface="Myriad Pro" panose="020B0503030403020204" pitchFamily="34" charset="0"/>
              </a:defRPr>
            </a:lvl3pPr>
            <a:lvl4pPr marL="1371600" indent="0">
              <a:buNone/>
              <a:defRPr>
                <a:solidFill>
                  <a:schemeClr val="tx1">
                    <a:lumMod val="75000"/>
                    <a:lumOff val="25000"/>
                  </a:schemeClr>
                </a:solidFill>
                <a:latin typeface="Myriad Pro" panose="020B0503030403020204" pitchFamily="34" charset="0"/>
              </a:defRPr>
            </a:lvl4pPr>
            <a:lvl5pPr marL="1828800" indent="0">
              <a:buNone/>
              <a:defRPr>
                <a:solidFill>
                  <a:schemeClr val="tx1">
                    <a:lumMod val="75000"/>
                    <a:lumOff val="25000"/>
                  </a:schemeClr>
                </a:solidFill>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 xmlns:a16="http://schemas.microsoft.com/office/drawing/2014/main" id="{4007B0CE-6441-9E4E-96F4-CF293A216029}"/>
              </a:ext>
            </a:extLst>
          </p:cNvPr>
          <p:cNvSpPr>
            <a:spLocks noGrp="1"/>
          </p:cNvSpPr>
          <p:nvPr>
            <p:ph type="sldNum" sz="quarter" idx="12"/>
          </p:nvPr>
        </p:nvSpPr>
        <p:spPr>
          <a:xfrm>
            <a:off x="10189476" y="6450904"/>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cxnSp>
        <p:nvCxnSpPr>
          <p:cNvPr id="18" name="Straight Connector 17">
            <a:extLst>
              <a:ext uri="{FF2B5EF4-FFF2-40B4-BE49-F238E27FC236}">
                <a16:creationId xmlns="" xmlns:a16="http://schemas.microsoft.com/office/drawing/2014/main" id="{4E6970DD-943B-F544-B4E9-86F37BAF04CC}"/>
              </a:ext>
            </a:extLst>
          </p:cNvPr>
          <p:cNvCxnSpPr>
            <a:cxnSpLocks/>
          </p:cNvCxnSpPr>
          <p:nvPr userDrawn="1"/>
        </p:nvCxnSpPr>
        <p:spPr>
          <a:xfrm>
            <a:off x="-28754" y="6325257"/>
            <a:ext cx="12220754"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BF4EB683-5B5F-F34C-9E4F-117D1091405C}"/>
              </a:ext>
            </a:extLst>
          </p:cNvPr>
          <p:cNvSpPr/>
          <p:nvPr userDrawn="1"/>
        </p:nvSpPr>
        <p:spPr>
          <a:xfrm>
            <a:off x="7645057"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1" name="Rectangle 10">
            <a:extLst>
              <a:ext uri="{FF2B5EF4-FFF2-40B4-BE49-F238E27FC236}">
                <a16:creationId xmlns="" xmlns:a16="http://schemas.microsoft.com/office/drawing/2014/main" id="{E7B38F5A-0E71-E741-B3CB-F96C74D3A73F}"/>
              </a:ext>
            </a:extLst>
          </p:cNvPr>
          <p:cNvSpPr/>
          <p:nvPr userDrawn="1"/>
        </p:nvSpPr>
        <p:spPr>
          <a:xfrm>
            <a:off x="6866359"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9" name="Rectangle 18">
            <a:extLst>
              <a:ext uri="{FF2B5EF4-FFF2-40B4-BE49-F238E27FC236}">
                <a16:creationId xmlns="" xmlns:a16="http://schemas.microsoft.com/office/drawing/2014/main" id="{3F9A208A-0423-D247-AF32-3BE9B23440A2}"/>
              </a:ext>
            </a:extLst>
          </p:cNvPr>
          <p:cNvSpPr/>
          <p:nvPr userDrawn="1"/>
        </p:nvSpPr>
        <p:spPr>
          <a:xfrm>
            <a:off x="6087661"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pic>
        <p:nvPicPr>
          <p:cNvPr id="7" name="Graphic 6">
            <a:extLst>
              <a:ext uri="{FF2B5EF4-FFF2-40B4-BE49-F238E27FC236}">
                <a16:creationId xmlns="" xmlns:a16="http://schemas.microsoft.com/office/drawing/2014/main" id="{A1114546-AA7A-A54B-8AF5-7CF7FF702AC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079714" y="-113"/>
            <a:ext cx="785914" cy="759159"/>
          </a:xfrm>
          <a:prstGeom prst="rect">
            <a:avLst/>
          </a:prstGeom>
        </p:spPr>
      </p:pic>
      <p:sp>
        <p:nvSpPr>
          <p:cNvPr id="13" name="TextBox 12">
            <a:extLst>
              <a:ext uri="{FF2B5EF4-FFF2-40B4-BE49-F238E27FC236}">
                <a16:creationId xmlns="" xmlns:a16="http://schemas.microsoft.com/office/drawing/2014/main" id="{40B442B3-CB0B-6A4C-ADE0-6EE65D617620}"/>
              </a:ext>
            </a:extLst>
          </p:cNvPr>
          <p:cNvSpPr txBox="1"/>
          <p:nvPr userDrawn="1"/>
        </p:nvSpPr>
        <p:spPr>
          <a:xfrm>
            <a:off x="9327147" y="209643"/>
            <a:ext cx="5161869" cy="400110"/>
          </a:xfrm>
          <a:prstGeom prst="rect">
            <a:avLst/>
          </a:prstGeom>
          <a:noFill/>
        </p:spPr>
        <p:txBody>
          <a:bodyPr wrap="square" rtlCol="0">
            <a:spAutoFit/>
          </a:bodyPr>
          <a:lstStyle/>
          <a:p>
            <a:pPr>
              <a:buClrTx/>
              <a:buFontTx/>
              <a:buNone/>
            </a:pPr>
            <a:r>
              <a:rPr lang="en-US" sz="2000" b="1" kern="1200" dirty="0">
                <a:solidFill>
                  <a:prstClr val="white"/>
                </a:solidFill>
                <a:latin typeface="Myriad Pro" panose="020B0503030403020204" pitchFamily="34" charset="0"/>
                <a:ea typeface="+mn-ea"/>
              </a:rPr>
              <a:t>INNOVATIVE</a:t>
            </a:r>
          </a:p>
        </p:txBody>
      </p:sp>
      <p:pic>
        <p:nvPicPr>
          <p:cNvPr id="21" name="Graphic 20">
            <a:extLst>
              <a:ext uri="{FF2B5EF4-FFF2-40B4-BE49-F238E27FC236}">
                <a16:creationId xmlns="" xmlns:a16="http://schemas.microsoft.com/office/drawing/2014/main" id="{ED38C1B2-FF2A-BF45-89BA-88E10583487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907797" y="34394"/>
            <a:ext cx="714467" cy="690145"/>
          </a:xfrm>
          <a:prstGeom prst="rect">
            <a:avLst/>
          </a:prstGeom>
        </p:spPr>
      </p:pic>
      <p:pic>
        <p:nvPicPr>
          <p:cNvPr id="22" name="Graphic 21">
            <a:extLst>
              <a:ext uri="{FF2B5EF4-FFF2-40B4-BE49-F238E27FC236}">
                <a16:creationId xmlns="" xmlns:a16="http://schemas.microsoft.com/office/drawing/2014/main" id="{818F1D75-5AB1-FE47-8FC1-9A7E15B9568F}"/>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11431851" y="65764"/>
            <a:ext cx="649515" cy="627405"/>
          </a:xfrm>
          <a:prstGeom prst="rect">
            <a:avLst/>
          </a:prstGeom>
        </p:spPr>
      </p:pic>
      <p:pic>
        <p:nvPicPr>
          <p:cNvPr id="23" name="Graphic 22">
            <a:extLst>
              <a:ext uri="{FF2B5EF4-FFF2-40B4-BE49-F238E27FC236}">
                <a16:creationId xmlns="" xmlns:a16="http://schemas.microsoft.com/office/drawing/2014/main" id="{D25EDC26-F37E-2242-B36B-3AD9EFAC04C5}"/>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7700882" y="34393"/>
            <a:ext cx="714467" cy="690146"/>
          </a:xfrm>
          <a:prstGeom prst="rect">
            <a:avLst/>
          </a:prstGeom>
        </p:spPr>
      </p:pic>
      <p:pic>
        <p:nvPicPr>
          <p:cNvPr id="24" name="Graphic 23">
            <a:extLst>
              <a:ext uri="{FF2B5EF4-FFF2-40B4-BE49-F238E27FC236}">
                <a16:creationId xmlns="" xmlns:a16="http://schemas.microsoft.com/office/drawing/2014/main" id="{CC5C917A-07DD-EB4B-A563-4C4961413D7B}"/>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8710792" y="11244"/>
            <a:ext cx="714467" cy="690145"/>
          </a:xfrm>
          <a:prstGeom prst="rect">
            <a:avLst/>
          </a:prstGeom>
        </p:spPr>
      </p:pic>
      <p:sp>
        <p:nvSpPr>
          <p:cNvPr id="26" name="TextBox 25">
            <a:extLst>
              <a:ext uri="{FF2B5EF4-FFF2-40B4-BE49-F238E27FC236}">
                <a16:creationId xmlns="" xmlns:a16="http://schemas.microsoft.com/office/drawing/2014/main" id="{9CC24356-6E29-D44F-9A3B-51C448786214}"/>
              </a:ext>
            </a:extLst>
          </p:cNvPr>
          <p:cNvSpPr txBox="1"/>
          <p:nvPr userDrawn="1"/>
        </p:nvSpPr>
        <p:spPr>
          <a:xfrm>
            <a:off x="454059" y="214217"/>
            <a:ext cx="5040804" cy="369332"/>
          </a:xfrm>
          <a:prstGeom prst="rect">
            <a:avLst/>
          </a:prstGeom>
          <a:noFill/>
        </p:spPr>
        <p:txBody>
          <a:bodyPr wrap="none" lIns="0" rtlCol="0">
            <a:spAutoFit/>
          </a:bodyPr>
          <a:lstStyle/>
          <a:p>
            <a:pPr>
              <a:buClrTx/>
              <a:buFontTx/>
              <a:buNone/>
            </a:pPr>
            <a:r>
              <a:rPr lang="en-US" sz="1800" b="1" kern="1200" spc="50" dirty="0">
                <a:solidFill>
                  <a:prstClr val="white"/>
                </a:solidFill>
                <a:latin typeface="Myriad Pro" panose="020B0503030403020204" pitchFamily="34" charset="0"/>
                <a:ea typeface="+mn-ea"/>
              </a:rPr>
              <a:t>2020-2025 STRATEGIC PLAN: EQUITY FOR ALL</a:t>
            </a:r>
          </a:p>
        </p:txBody>
      </p:sp>
      <p:sp>
        <p:nvSpPr>
          <p:cNvPr id="27" name="TextBox 26">
            <a:extLst>
              <a:ext uri="{FF2B5EF4-FFF2-40B4-BE49-F238E27FC236}">
                <a16:creationId xmlns="" xmlns:a16="http://schemas.microsoft.com/office/drawing/2014/main" id="{4837FBF0-1F54-B54F-AC55-B198AACC60F6}"/>
              </a:ext>
            </a:extLst>
          </p:cNvPr>
          <p:cNvSpPr txBox="1"/>
          <p:nvPr userDrawn="1"/>
        </p:nvSpPr>
        <p:spPr>
          <a:xfrm>
            <a:off x="454059" y="6450904"/>
            <a:ext cx="2950488" cy="276999"/>
          </a:xfrm>
          <a:prstGeom prst="rect">
            <a:avLst/>
          </a:prstGeom>
          <a:noFill/>
        </p:spPr>
        <p:txBody>
          <a:bodyPr wrap="none" lIns="0" rtlCol="0">
            <a:spAutoFit/>
          </a:bodyPr>
          <a:lstStyle/>
          <a:p>
            <a:pPr>
              <a:buClrTx/>
              <a:buFontTx/>
              <a:buNone/>
            </a:pPr>
            <a:r>
              <a:rPr lang="en-US" sz="1200" b="1" kern="1200" spc="100" dirty="0">
                <a:solidFill>
                  <a:srgbClr val="A64995"/>
                </a:solidFill>
                <a:latin typeface="Myriad Pro" panose="020B0503030403020204" pitchFamily="34" charset="0"/>
                <a:ea typeface="+mn-ea"/>
              </a:rPr>
              <a:t>ALEXANDRIA CITY PUBLIC SCHOOLS</a:t>
            </a:r>
            <a:endParaRPr lang="en-US" sz="1200" b="1" kern="1200" spc="100" dirty="0">
              <a:solidFill>
                <a:srgbClr val="F19320"/>
              </a:solidFill>
              <a:latin typeface="Myriad Pro" panose="020B0503030403020204" pitchFamily="34" charset="0"/>
              <a:ea typeface="+mn-ea"/>
            </a:endParaRPr>
          </a:p>
        </p:txBody>
      </p:sp>
    </p:spTree>
    <p:extLst>
      <p:ext uri="{BB962C8B-B14F-4D97-AF65-F5344CB8AC3E}">
        <p14:creationId xmlns:p14="http://schemas.microsoft.com/office/powerpoint/2010/main" val="607635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8777E23-9372-BB42-92CB-FFF4823947A2}"/>
              </a:ext>
            </a:extLst>
          </p:cNvPr>
          <p:cNvSpPr/>
          <p:nvPr userDrawn="1"/>
        </p:nvSpPr>
        <p:spPr>
          <a:xfrm>
            <a:off x="0" y="0"/>
            <a:ext cx="6060522" cy="751559"/>
          </a:xfrm>
          <a:prstGeom prst="rect">
            <a:avLst/>
          </a:prstGeom>
          <a:gradFill>
            <a:gsLst>
              <a:gs pos="0">
                <a:srgbClr val="A64995"/>
              </a:gs>
              <a:gs pos="100000">
                <a:srgbClr val="F1932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20" name="Rectangle 19">
            <a:extLst>
              <a:ext uri="{FF2B5EF4-FFF2-40B4-BE49-F238E27FC236}">
                <a16:creationId xmlns="" xmlns:a16="http://schemas.microsoft.com/office/drawing/2014/main" id="{590F4D6B-FAAA-3943-A041-99226BFB2E58}"/>
              </a:ext>
            </a:extLst>
          </p:cNvPr>
          <p:cNvSpPr/>
          <p:nvPr userDrawn="1"/>
        </p:nvSpPr>
        <p:spPr>
          <a:xfrm>
            <a:off x="9221617" y="-113"/>
            <a:ext cx="2989545" cy="751559"/>
          </a:xfrm>
          <a:prstGeom prst="rect">
            <a:avLst/>
          </a:prstGeom>
          <a:solidFill>
            <a:srgbClr val="F19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2" name="Rectangle 11">
            <a:extLst>
              <a:ext uri="{FF2B5EF4-FFF2-40B4-BE49-F238E27FC236}">
                <a16:creationId xmlns="" xmlns:a16="http://schemas.microsoft.com/office/drawing/2014/main" id="{606B8BB8-DF34-C149-9B4A-3428A9DF7C1F}"/>
              </a:ext>
            </a:extLst>
          </p:cNvPr>
          <p:cNvSpPr/>
          <p:nvPr userDrawn="1"/>
        </p:nvSpPr>
        <p:spPr>
          <a:xfrm>
            <a:off x="8439087" y="-113"/>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4" name="Title 1">
            <a:extLst>
              <a:ext uri="{FF2B5EF4-FFF2-40B4-BE49-F238E27FC236}">
                <a16:creationId xmlns="" xmlns:a16="http://schemas.microsoft.com/office/drawing/2014/main" id="{708BC372-56F6-574E-B894-F662BCB4AB73}"/>
              </a:ext>
            </a:extLst>
          </p:cNvPr>
          <p:cNvSpPr>
            <a:spLocks noGrp="1"/>
          </p:cNvSpPr>
          <p:nvPr>
            <p:ph type="title"/>
          </p:nvPr>
        </p:nvSpPr>
        <p:spPr>
          <a:xfrm>
            <a:off x="454059" y="1356205"/>
            <a:ext cx="8965686" cy="718658"/>
          </a:xfrm>
        </p:spPr>
        <p:txBody>
          <a:bodyPr lIns="0" anchor="t" anchorCtr="0">
            <a:noAutofit/>
          </a:bodyPr>
          <a:lstStyle>
            <a:lvl1pPr>
              <a:defRPr b="1">
                <a:solidFill>
                  <a:schemeClr val="tx1">
                    <a:lumMod val="85000"/>
                    <a:lumOff val="15000"/>
                  </a:schemeClr>
                </a:solidFill>
                <a:latin typeface="Myriad Pro" panose="020B0503030403020204" pitchFamily="34" charset="0"/>
              </a:defRPr>
            </a:lvl1pPr>
          </a:lstStyle>
          <a:p>
            <a:r>
              <a:rPr lang="en-US" dirty="0"/>
              <a:t>Click to edit Master title style</a:t>
            </a:r>
          </a:p>
        </p:txBody>
      </p:sp>
      <p:sp>
        <p:nvSpPr>
          <p:cNvPr id="15" name="Content Placeholder 2">
            <a:extLst>
              <a:ext uri="{FF2B5EF4-FFF2-40B4-BE49-F238E27FC236}">
                <a16:creationId xmlns="" xmlns:a16="http://schemas.microsoft.com/office/drawing/2014/main" id="{0E9B832E-15A5-2F4D-AABC-5CEC2CACF639}"/>
              </a:ext>
            </a:extLst>
          </p:cNvPr>
          <p:cNvSpPr>
            <a:spLocks noGrp="1"/>
          </p:cNvSpPr>
          <p:nvPr>
            <p:ph idx="1"/>
          </p:nvPr>
        </p:nvSpPr>
        <p:spPr>
          <a:xfrm>
            <a:off x="454059" y="2513253"/>
            <a:ext cx="8965686" cy="1851533"/>
          </a:xfrm>
        </p:spPr>
        <p:txBody>
          <a:bodyPr lIns="0">
            <a:noAutofit/>
          </a:bodyPr>
          <a:lstStyle>
            <a:lvl1pPr marL="0" indent="0">
              <a:buNone/>
              <a:defRPr>
                <a:solidFill>
                  <a:schemeClr val="tx1">
                    <a:lumMod val="75000"/>
                    <a:lumOff val="25000"/>
                  </a:schemeClr>
                </a:solidFill>
                <a:latin typeface="Myriad Pro" panose="020B0503030403020204" pitchFamily="34" charset="0"/>
              </a:defRPr>
            </a:lvl1pPr>
            <a:lvl2pPr marL="457200" indent="0">
              <a:buNone/>
              <a:defRPr>
                <a:solidFill>
                  <a:schemeClr val="tx1">
                    <a:lumMod val="75000"/>
                    <a:lumOff val="25000"/>
                  </a:schemeClr>
                </a:solidFill>
                <a:latin typeface="Myriad Pro" panose="020B0503030403020204" pitchFamily="34" charset="0"/>
              </a:defRPr>
            </a:lvl2pPr>
            <a:lvl3pPr marL="914400" indent="0">
              <a:buNone/>
              <a:defRPr>
                <a:solidFill>
                  <a:schemeClr val="tx1">
                    <a:lumMod val="75000"/>
                    <a:lumOff val="25000"/>
                  </a:schemeClr>
                </a:solidFill>
                <a:latin typeface="Myriad Pro" panose="020B0503030403020204" pitchFamily="34" charset="0"/>
              </a:defRPr>
            </a:lvl3pPr>
            <a:lvl4pPr marL="1371600" indent="0">
              <a:buNone/>
              <a:defRPr>
                <a:solidFill>
                  <a:schemeClr val="tx1">
                    <a:lumMod val="75000"/>
                    <a:lumOff val="25000"/>
                  </a:schemeClr>
                </a:solidFill>
                <a:latin typeface="Myriad Pro" panose="020B0503030403020204" pitchFamily="34" charset="0"/>
              </a:defRPr>
            </a:lvl4pPr>
            <a:lvl5pPr marL="1828800" indent="0">
              <a:buNone/>
              <a:defRPr>
                <a:solidFill>
                  <a:schemeClr val="tx1">
                    <a:lumMod val="75000"/>
                    <a:lumOff val="25000"/>
                  </a:schemeClr>
                </a:solidFill>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 xmlns:a16="http://schemas.microsoft.com/office/drawing/2014/main" id="{4007B0CE-6441-9E4E-96F4-CF293A216029}"/>
              </a:ext>
            </a:extLst>
          </p:cNvPr>
          <p:cNvSpPr>
            <a:spLocks noGrp="1"/>
          </p:cNvSpPr>
          <p:nvPr>
            <p:ph type="sldNum" sz="quarter" idx="12"/>
          </p:nvPr>
        </p:nvSpPr>
        <p:spPr>
          <a:xfrm>
            <a:off x="10189476" y="6450904"/>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cxnSp>
        <p:nvCxnSpPr>
          <p:cNvPr id="18" name="Straight Connector 17">
            <a:extLst>
              <a:ext uri="{FF2B5EF4-FFF2-40B4-BE49-F238E27FC236}">
                <a16:creationId xmlns="" xmlns:a16="http://schemas.microsoft.com/office/drawing/2014/main" id="{4E6970DD-943B-F544-B4E9-86F37BAF04CC}"/>
              </a:ext>
            </a:extLst>
          </p:cNvPr>
          <p:cNvCxnSpPr>
            <a:cxnSpLocks/>
          </p:cNvCxnSpPr>
          <p:nvPr userDrawn="1"/>
        </p:nvCxnSpPr>
        <p:spPr>
          <a:xfrm>
            <a:off x="-28754" y="6325257"/>
            <a:ext cx="12220754"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BF4EB683-5B5F-F34C-9E4F-117D1091405C}"/>
              </a:ext>
            </a:extLst>
          </p:cNvPr>
          <p:cNvSpPr/>
          <p:nvPr userDrawn="1"/>
        </p:nvSpPr>
        <p:spPr>
          <a:xfrm>
            <a:off x="7656556" y="-113"/>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1" name="Rectangle 10">
            <a:extLst>
              <a:ext uri="{FF2B5EF4-FFF2-40B4-BE49-F238E27FC236}">
                <a16:creationId xmlns="" xmlns:a16="http://schemas.microsoft.com/office/drawing/2014/main" id="{E7B38F5A-0E71-E741-B3CB-F96C74D3A73F}"/>
              </a:ext>
            </a:extLst>
          </p:cNvPr>
          <p:cNvSpPr/>
          <p:nvPr userDrawn="1"/>
        </p:nvSpPr>
        <p:spPr>
          <a:xfrm>
            <a:off x="6874025" y="-113"/>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9" name="Rectangle 18">
            <a:extLst>
              <a:ext uri="{FF2B5EF4-FFF2-40B4-BE49-F238E27FC236}">
                <a16:creationId xmlns="" xmlns:a16="http://schemas.microsoft.com/office/drawing/2014/main" id="{3F9A208A-0423-D247-AF32-3BE9B23440A2}"/>
              </a:ext>
            </a:extLst>
          </p:cNvPr>
          <p:cNvSpPr/>
          <p:nvPr userDrawn="1"/>
        </p:nvSpPr>
        <p:spPr>
          <a:xfrm>
            <a:off x="6091494" y="0"/>
            <a:ext cx="751559" cy="7515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3" name="TextBox 12">
            <a:extLst>
              <a:ext uri="{FF2B5EF4-FFF2-40B4-BE49-F238E27FC236}">
                <a16:creationId xmlns="" xmlns:a16="http://schemas.microsoft.com/office/drawing/2014/main" id="{40B442B3-CB0B-6A4C-ADE0-6EE65D617620}"/>
              </a:ext>
            </a:extLst>
          </p:cNvPr>
          <p:cNvSpPr txBox="1"/>
          <p:nvPr userDrawn="1"/>
        </p:nvSpPr>
        <p:spPr>
          <a:xfrm>
            <a:off x="9955249" y="209643"/>
            <a:ext cx="5161869" cy="400110"/>
          </a:xfrm>
          <a:prstGeom prst="rect">
            <a:avLst/>
          </a:prstGeom>
          <a:noFill/>
        </p:spPr>
        <p:txBody>
          <a:bodyPr wrap="square" rtlCol="0">
            <a:spAutoFit/>
          </a:bodyPr>
          <a:lstStyle/>
          <a:p>
            <a:pPr>
              <a:buClrTx/>
              <a:buFontTx/>
              <a:buNone/>
            </a:pPr>
            <a:r>
              <a:rPr lang="en-US" sz="2000" b="1" kern="1200" dirty="0">
                <a:solidFill>
                  <a:prstClr val="white"/>
                </a:solidFill>
                <a:latin typeface="Myriad Pro" panose="020B0503030403020204" pitchFamily="34" charset="0"/>
                <a:ea typeface="+mn-ea"/>
              </a:rPr>
              <a:t>RESULTS-DRIVEN</a:t>
            </a:r>
          </a:p>
        </p:txBody>
      </p:sp>
      <p:pic>
        <p:nvPicPr>
          <p:cNvPr id="22" name="Graphic 21">
            <a:extLst>
              <a:ext uri="{FF2B5EF4-FFF2-40B4-BE49-F238E27FC236}">
                <a16:creationId xmlns="" xmlns:a16="http://schemas.microsoft.com/office/drawing/2014/main" id="{818F1D75-5AB1-FE47-8FC1-9A7E15B9568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305734" y="65764"/>
            <a:ext cx="649515" cy="627405"/>
          </a:xfrm>
          <a:prstGeom prst="rect">
            <a:avLst/>
          </a:prstGeom>
        </p:spPr>
      </p:pic>
      <p:sp>
        <p:nvSpPr>
          <p:cNvPr id="26" name="TextBox 25">
            <a:extLst>
              <a:ext uri="{FF2B5EF4-FFF2-40B4-BE49-F238E27FC236}">
                <a16:creationId xmlns="" xmlns:a16="http://schemas.microsoft.com/office/drawing/2014/main" id="{9CC24356-6E29-D44F-9A3B-51C448786214}"/>
              </a:ext>
            </a:extLst>
          </p:cNvPr>
          <p:cNvSpPr txBox="1"/>
          <p:nvPr userDrawn="1"/>
        </p:nvSpPr>
        <p:spPr>
          <a:xfrm>
            <a:off x="454059" y="214217"/>
            <a:ext cx="5040804" cy="369332"/>
          </a:xfrm>
          <a:prstGeom prst="rect">
            <a:avLst/>
          </a:prstGeom>
          <a:noFill/>
        </p:spPr>
        <p:txBody>
          <a:bodyPr wrap="none" lIns="0" rtlCol="0">
            <a:spAutoFit/>
          </a:bodyPr>
          <a:lstStyle/>
          <a:p>
            <a:pPr>
              <a:buClrTx/>
              <a:buFontTx/>
              <a:buNone/>
            </a:pPr>
            <a:r>
              <a:rPr lang="en-US" sz="1800" b="1" kern="1200" spc="50" dirty="0">
                <a:solidFill>
                  <a:prstClr val="white"/>
                </a:solidFill>
                <a:latin typeface="Myriad Pro" panose="020B0503030403020204" pitchFamily="34" charset="0"/>
                <a:ea typeface="+mn-ea"/>
              </a:rPr>
              <a:t>2020-2025 STRATEGIC PLAN: EQUITY FOR ALL</a:t>
            </a:r>
          </a:p>
        </p:txBody>
      </p:sp>
      <p:pic>
        <p:nvPicPr>
          <p:cNvPr id="29" name="Graphic 28">
            <a:extLst>
              <a:ext uri="{FF2B5EF4-FFF2-40B4-BE49-F238E27FC236}">
                <a16:creationId xmlns="" xmlns:a16="http://schemas.microsoft.com/office/drawing/2014/main" id="{E4A850F1-4609-FC4C-A303-EB242CDE9D2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6079714" y="-113"/>
            <a:ext cx="785914" cy="759159"/>
          </a:xfrm>
          <a:prstGeom prst="rect">
            <a:avLst/>
          </a:prstGeom>
        </p:spPr>
      </p:pic>
      <p:pic>
        <p:nvPicPr>
          <p:cNvPr id="30" name="Graphic 29">
            <a:extLst>
              <a:ext uri="{FF2B5EF4-FFF2-40B4-BE49-F238E27FC236}">
                <a16:creationId xmlns="" xmlns:a16="http://schemas.microsoft.com/office/drawing/2014/main" id="{26939356-4D26-7A44-985A-17C8A1FD2A89}"/>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907797" y="34394"/>
            <a:ext cx="714467" cy="690145"/>
          </a:xfrm>
          <a:prstGeom prst="rect">
            <a:avLst/>
          </a:prstGeom>
        </p:spPr>
      </p:pic>
      <p:pic>
        <p:nvPicPr>
          <p:cNvPr id="31" name="Graphic 30">
            <a:extLst>
              <a:ext uri="{FF2B5EF4-FFF2-40B4-BE49-F238E27FC236}">
                <a16:creationId xmlns="" xmlns:a16="http://schemas.microsoft.com/office/drawing/2014/main" id="{DC8DA631-DDBD-DB49-B1DB-92FB6B87CE60}"/>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7700882" y="34393"/>
            <a:ext cx="714467" cy="690146"/>
          </a:xfrm>
          <a:prstGeom prst="rect">
            <a:avLst/>
          </a:prstGeom>
        </p:spPr>
      </p:pic>
      <p:pic>
        <p:nvPicPr>
          <p:cNvPr id="32" name="Graphic 31">
            <a:extLst>
              <a:ext uri="{FF2B5EF4-FFF2-40B4-BE49-F238E27FC236}">
                <a16:creationId xmlns="" xmlns:a16="http://schemas.microsoft.com/office/drawing/2014/main" id="{DB259B00-AF86-CE4F-ACED-0AAF32AD092A}"/>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8441850" y="18628"/>
            <a:ext cx="714467" cy="690145"/>
          </a:xfrm>
          <a:prstGeom prst="rect">
            <a:avLst/>
          </a:prstGeom>
        </p:spPr>
      </p:pic>
      <p:sp>
        <p:nvSpPr>
          <p:cNvPr id="33" name="TextBox 32">
            <a:extLst>
              <a:ext uri="{FF2B5EF4-FFF2-40B4-BE49-F238E27FC236}">
                <a16:creationId xmlns="" xmlns:a16="http://schemas.microsoft.com/office/drawing/2014/main" id="{16BFA43A-3569-C14A-B073-59B0CDEA5737}"/>
              </a:ext>
            </a:extLst>
          </p:cNvPr>
          <p:cNvSpPr txBox="1"/>
          <p:nvPr userDrawn="1"/>
        </p:nvSpPr>
        <p:spPr>
          <a:xfrm>
            <a:off x="454059" y="6450904"/>
            <a:ext cx="3049874" cy="276999"/>
          </a:xfrm>
          <a:prstGeom prst="rect">
            <a:avLst/>
          </a:prstGeom>
          <a:noFill/>
        </p:spPr>
        <p:txBody>
          <a:bodyPr wrap="none" lIns="0" rtlCol="0">
            <a:spAutoFit/>
          </a:bodyPr>
          <a:lstStyle/>
          <a:p>
            <a:pPr>
              <a:buClrTx/>
              <a:buFontTx/>
              <a:buNone/>
            </a:pPr>
            <a:r>
              <a:rPr lang="en-US" sz="1200" b="1" kern="1200" spc="100" dirty="0">
                <a:solidFill>
                  <a:srgbClr val="A64995"/>
                </a:solidFill>
                <a:latin typeface="Myriad Pro" panose="020B0503030403020204" pitchFamily="34" charset="0"/>
                <a:ea typeface="+mn-ea"/>
              </a:rPr>
              <a:t>ALEXANDRIA CITY PUBLIC SCHOOLS </a:t>
            </a:r>
            <a:endParaRPr lang="en-US" sz="1200" b="1" kern="1200" spc="100" dirty="0">
              <a:solidFill>
                <a:srgbClr val="F19320"/>
              </a:solidFill>
              <a:latin typeface="Myriad Pro" panose="020B0503030403020204" pitchFamily="34" charset="0"/>
              <a:ea typeface="+mn-ea"/>
            </a:endParaRPr>
          </a:p>
        </p:txBody>
      </p:sp>
    </p:spTree>
    <p:extLst>
      <p:ext uri="{BB962C8B-B14F-4D97-AF65-F5344CB8AC3E}">
        <p14:creationId xmlns:p14="http://schemas.microsoft.com/office/powerpoint/2010/main" val="1815927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8777E23-9372-BB42-92CB-FFF4823947A2}"/>
              </a:ext>
            </a:extLst>
          </p:cNvPr>
          <p:cNvSpPr/>
          <p:nvPr userDrawn="1"/>
        </p:nvSpPr>
        <p:spPr>
          <a:xfrm>
            <a:off x="1" y="0"/>
            <a:ext cx="8274800" cy="751559"/>
          </a:xfrm>
          <a:prstGeom prst="rect">
            <a:avLst/>
          </a:prstGeom>
          <a:gradFill>
            <a:gsLst>
              <a:gs pos="0">
                <a:srgbClr val="A64995"/>
              </a:gs>
              <a:gs pos="100000">
                <a:srgbClr val="F1932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20" name="Rectangle 19">
            <a:extLst>
              <a:ext uri="{FF2B5EF4-FFF2-40B4-BE49-F238E27FC236}">
                <a16:creationId xmlns="" xmlns:a16="http://schemas.microsoft.com/office/drawing/2014/main" id="{590F4D6B-FAAA-3943-A041-99226BFB2E58}"/>
              </a:ext>
            </a:extLst>
          </p:cNvPr>
          <p:cNvSpPr/>
          <p:nvPr userDrawn="1"/>
        </p:nvSpPr>
        <p:spPr>
          <a:xfrm>
            <a:off x="11440441" y="-113"/>
            <a:ext cx="751559" cy="751559"/>
          </a:xfrm>
          <a:prstGeom prst="rect">
            <a:avLst/>
          </a:prstGeom>
          <a:solidFill>
            <a:srgbClr val="F19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2" name="Rectangle 11">
            <a:extLst>
              <a:ext uri="{FF2B5EF4-FFF2-40B4-BE49-F238E27FC236}">
                <a16:creationId xmlns="" xmlns:a16="http://schemas.microsoft.com/office/drawing/2014/main" id="{606B8BB8-DF34-C149-9B4A-3428A9DF7C1F}"/>
              </a:ext>
            </a:extLst>
          </p:cNvPr>
          <p:cNvSpPr/>
          <p:nvPr userDrawn="1"/>
        </p:nvSpPr>
        <p:spPr>
          <a:xfrm>
            <a:off x="10657911" y="-113"/>
            <a:ext cx="751559" cy="751559"/>
          </a:xfrm>
          <a:prstGeom prst="rect">
            <a:avLst/>
          </a:prstGeom>
          <a:solidFill>
            <a:srgbClr val="A64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4" name="Title 1">
            <a:extLst>
              <a:ext uri="{FF2B5EF4-FFF2-40B4-BE49-F238E27FC236}">
                <a16:creationId xmlns="" xmlns:a16="http://schemas.microsoft.com/office/drawing/2014/main" id="{708BC372-56F6-574E-B894-F662BCB4AB73}"/>
              </a:ext>
            </a:extLst>
          </p:cNvPr>
          <p:cNvSpPr>
            <a:spLocks noGrp="1"/>
          </p:cNvSpPr>
          <p:nvPr>
            <p:ph type="title"/>
          </p:nvPr>
        </p:nvSpPr>
        <p:spPr>
          <a:xfrm>
            <a:off x="454059" y="1356205"/>
            <a:ext cx="8965686" cy="718658"/>
          </a:xfrm>
        </p:spPr>
        <p:txBody>
          <a:bodyPr lIns="0" anchor="t" anchorCtr="0">
            <a:noAutofit/>
          </a:bodyPr>
          <a:lstStyle>
            <a:lvl1pPr>
              <a:defRPr b="1">
                <a:solidFill>
                  <a:schemeClr val="tx1">
                    <a:lumMod val="85000"/>
                    <a:lumOff val="15000"/>
                  </a:schemeClr>
                </a:solidFill>
                <a:latin typeface="Myriad Pro" panose="020B0503030403020204" pitchFamily="34" charset="0"/>
              </a:defRPr>
            </a:lvl1pPr>
          </a:lstStyle>
          <a:p>
            <a:r>
              <a:rPr lang="en-US" dirty="0"/>
              <a:t>Click to edit Master title style</a:t>
            </a:r>
          </a:p>
        </p:txBody>
      </p:sp>
      <p:sp>
        <p:nvSpPr>
          <p:cNvPr id="15" name="Content Placeholder 2">
            <a:extLst>
              <a:ext uri="{FF2B5EF4-FFF2-40B4-BE49-F238E27FC236}">
                <a16:creationId xmlns="" xmlns:a16="http://schemas.microsoft.com/office/drawing/2014/main" id="{0E9B832E-15A5-2F4D-AABC-5CEC2CACF639}"/>
              </a:ext>
            </a:extLst>
          </p:cNvPr>
          <p:cNvSpPr>
            <a:spLocks noGrp="1"/>
          </p:cNvSpPr>
          <p:nvPr>
            <p:ph idx="1"/>
          </p:nvPr>
        </p:nvSpPr>
        <p:spPr>
          <a:xfrm>
            <a:off x="454059" y="2513253"/>
            <a:ext cx="8965686" cy="1851533"/>
          </a:xfrm>
        </p:spPr>
        <p:txBody>
          <a:bodyPr lIns="0">
            <a:noAutofit/>
          </a:bodyPr>
          <a:lstStyle>
            <a:lvl1pPr marL="0" indent="0">
              <a:buNone/>
              <a:defRPr>
                <a:solidFill>
                  <a:schemeClr val="tx1">
                    <a:lumMod val="75000"/>
                    <a:lumOff val="25000"/>
                  </a:schemeClr>
                </a:solidFill>
                <a:latin typeface="Myriad Pro" panose="020B0503030403020204" pitchFamily="34" charset="0"/>
              </a:defRPr>
            </a:lvl1pPr>
            <a:lvl2pPr marL="457200" indent="0">
              <a:buNone/>
              <a:defRPr>
                <a:solidFill>
                  <a:schemeClr val="tx1">
                    <a:lumMod val="75000"/>
                    <a:lumOff val="25000"/>
                  </a:schemeClr>
                </a:solidFill>
                <a:latin typeface="Myriad Pro" panose="020B0503030403020204" pitchFamily="34" charset="0"/>
              </a:defRPr>
            </a:lvl2pPr>
            <a:lvl3pPr marL="914400" indent="0">
              <a:buNone/>
              <a:defRPr>
                <a:solidFill>
                  <a:schemeClr val="tx1">
                    <a:lumMod val="75000"/>
                    <a:lumOff val="25000"/>
                  </a:schemeClr>
                </a:solidFill>
                <a:latin typeface="Myriad Pro" panose="020B0503030403020204" pitchFamily="34" charset="0"/>
              </a:defRPr>
            </a:lvl3pPr>
            <a:lvl4pPr marL="1371600" indent="0">
              <a:buNone/>
              <a:defRPr>
                <a:solidFill>
                  <a:schemeClr val="tx1">
                    <a:lumMod val="75000"/>
                    <a:lumOff val="25000"/>
                  </a:schemeClr>
                </a:solidFill>
                <a:latin typeface="Myriad Pro" panose="020B0503030403020204" pitchFamily="34" charset="0"/>
              </a:defRPr>
            </a:lvl4pPr>
            <a:lvl5pPr marL="1828800" indent="0">
              <a:buNone/>
              <a:defRPr>
                <a:solidFill>
                  <a:schemeClr val="tx1">
                    <a:lumMod val="75000"/>
                    <a:lumOff val="25000"/>
                  </a:schemeClr>
                </a:solidFill>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 xmlns:a16="http://schemas.microsoft.com/office/drawing/2014/main" id="{4007B0CE-6441-9E4E-96F4-CF293A216029}"/>
              </a:ext>
            </a:extLst>
          </p:cNvPr>
          <p:cNvSpPr>
            <a:spLocks noGrp="1"/>
          </p:cNvSpPr>
          <p:nvPr>
            <p:ph type="sldNum" sz="quarter" idx="12"/>
          </p:nvPr>
        </p:nvSpPr>
        <p:spPr>
          <a:xfrm>
            <a:off x="10189476" y="6450904"/>
            <a:ext cx="1548465" cy="276999"/>
          </a:xfrm>
        </p:spPr>
        <p:txBody>
          <a:bodyPr>
            <a:noAutofit/>
          </a:bodyPr>
          <a:lstStyle>
            <a:lvl1pPr>
              <a:defRPr>
                <a:latin typeface="Myriad Pro" panose="020B0503030403020204" pitchFamily="34" charset="0"/>
              </a:defRPr>
            </a:lvl1pPr>
          </a:lstStyle>
          <a:p>
            <a:fld id="{820CFD7A-3927-E94D-BB8A-4E850994A1A6}" type="slidenum">
              <a:rPr lang="en-US" smtClean="0">
                <a:solidFill>
                  <a:prstClr val="black">
                    <a:tint val="75000"/>
                  </a:prstClr>
                </a:solidFill>
              </a:rPr>
              <a:pPr/>
              <a:t>‹#›</a:t>
            </a:fld>
            <a:endParaRPr lang="en-US">
              <a:solidFill>
                <a:prstClr val="black">
                  <a:tint val="75000"/>
                </a:prstClr>
              </a:solidFill>
            </a:endParaRPr>
          </a:p>
        </p:txBody>
      </p:sp>
      <p:cxnSp>
        <p:nvCxnSpPr>
          <p:cNvPr id="18" name="Straight Connector 17">
            <a:extLst>
              <a:ext uri="{FF2B5EF4-FFF2-40B4-BE49-F238E27FC236}">
                <a16:creationId xmlns="" xmlns:a16="http://schemas.microsoft.com/office/drawing/2014/main" id="{4E6970DD-943B-F544-B4E9-86F37BAF04CC}"/>
              </a:ext>
            </a:extLst>
          </p:cNvPr>
          <p:cNvCxnSpPr>
            <a:cxnSpLocks/>
          </p:cNvCxnSpPr>
          <p:nvPr userDrawn="1"/>
        </p:nvCxnSpPr>
        <p:spPr>
          <a:xfrm>
            <a:off x="-28754" y="6325257"/>
            <a:ext cx="12220754"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BF4EB683-5B5F-F34C-9E4F-117D1091405C}"/>
              </a:ext>
            </a:extLst>
          </p:cNvPr>
          <p:cNvSpPr/>
          <p:nvPr userDrawn="1"/>
        </p:nvSpPr>
        <p:spPr>
          <a:xfrm>
            <a:off x="9875380" y="-113"/>
            <a:ext cx="751559" cy="751559"/>
          </a:xfrm>
          <a:prstGeom prst="rect">
            <a:avLst/>
          </a:prstGeom>
          <a:solidFill>
            <a:srgbClr val="6E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1" name="Rectangle 10">
            <a:extLst>
              <a:ext uri="{FF2B5EF4-FFF2-40B4-BE49-F238E27FC236}">
                <a16:creationId xmlns="" xmlns:a16="http://schemas.microsoft.com/office/drawing/2014/main" id="{E7B38F5A-0E71-E741-B3CB-F96C74D3A73F}"/>
              </a:ext>
            </a:extLst>
          </p:cNvPr>
          <p:cNvSpPr/>
          <p:nvPr userDrawn="1"/>
        </p:nvSpPr>
        <p:spPr>
          <a:xfrm>
            <a:off x="9092849" y="-113"/>
            <a:ext cx="751559" cy="751559"/>
          </a:xfrm>
          <a:prstGeom prst="rect">
            <a:avLst/>
          </a:prstGeom>
          <a:solidFill>
            <a:srgbClr val="029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19" name="Rectangle 18">
            <a:extLst>
              <a:ext uri="{FF2B5EF4-FFF2-40B4-BE49-F238E27FC236}">
                <a16:creationId xmlns="" xmlns:a16="http://schemas.microsoft.com/office/drawing/2014/main" id="{3F9A208A-0423-D247-AF32-3BE9B23440A2}"/>
              </a:ext>
            </a:extLst>
          </p:cNvPr>
          <p:cNvSpPr/>
          <p:nvPr userDrawn="1"/>
        </p:nvSpPr>
        <p:spPr>
          <a:xfrm>
            <a:off x="8310318" y="0"/>
            <a:ext cx="751559" cy="751559"/>
          </a:xfrm>
          <a:prstGeom prst="rect">
            <a:avLst/>
          </a:prstGeom>
          <a:solidFill>
            <a:srgbClr val="263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pic>
        <p:nvPicPr>
          <p:cNvPr id="22" name="Graphic 21">
            <a:extLst>
              <a:ext uri="{FF2B5EF4-FFF2-40B4-BE49-F238E27FC236}">
                <a16:creationId xmlns="" xmlns:a16="http://schemas.microsoft.com/office/drawing/2014/main" id="{818F1D75-5AB1-FE47-8FC1-9A7E15B9568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433208" y="65764"/>
            <a:ext cx="649515" cy="627405"/>
          </a:xfrm>
          <a:prstGeom prst="rect">
            <a:avLst/>
          </a:prstGeom>
        </p:spPr>
      </p:pic>
      <p:sp>
        <p:nvSpPr>
          <p:cNvPr id="26" name="TextBox 25">
            <a:extLst>
              <a:ext uri="{FF2B5EF4-FFF2-40B4-BE49-F238E27FC236}">
                <a16:creationId xmlns="" xmlns:a16="http://schemas.microsoft.com/office/drawing/2014/main" id="{9CC24356-6E29-D44F-9A3B-51C448786214}"/>
              </a:ext>
            </a:extLst>
          </p:cNvPr>
          <p:cNvSpPr txBox="1"/>
          <p:nvPr userDrawn="1"/>
        </p:nvSpPr>
        <p:spPr>
          <a:xfrm>
            <a:off x="454059" y="214217"/>
            <a:ext cx="5040804" cy="369332"/>
          </a:xfrm>
          <a:prstGeom prst="rect">
            <a:avLst/>
          </a:prstGeom>
          <a:noFill/>
        </p:spPr>
        <p:txBody>
          <a:bodyPr wrap="none" lIns="0" rtlCol="0">
            <a:spAutoFit/>
          </a:bodyPr>
          <a:lstStyle/>
          <a:p>
            <a:pPr>
              <a:buClrTx/>
              <a:buFontTx/>
              <a:buNone/>
            </a:pPr>
            <a:r>
              <a:rPr lang="en-US" sz="1800" b="1" kern="1200" spc="50" dirty="0">
                <a:solidFill>
                  <a:prstClr val="white"/>
                </a:solidFill>
                <a:latin typeface="Myriad Pro" panose="020B0503030403020204" pitchFamily="34" charset="0"/>
                <a:ea typeface="+mn-ea"/>
              </a:rPr>
              <a:t>2020-2025 STRATEGIC PLAN: EQUITY FOR ALL</a:t>
            </a:r>
          </a:p>
        </p:txBody>
      </p:sp>
      <p:sp>
        <p:nvSpPr>
          <p:cNvPr id="33" name="TextBox 32">
            <a:extLst>
              <a:ext uri="{FF2B5EF4-FFF2-40B4-BE49-F238E27FC236}">
                <a16:creationId xmlns="" xmlns:a16="http://schemas.microsoft.com/office/drawing/2014/main" id="{16BFA43A-3569-C14A-B073-59B0CDEA5737}"/>
              </a:ext>
            </a:extLst>
          </p:cNvPr>
          <p:cNvSpPr txBox="1"/>
          <p:nvPr userDrawn="1"/>
        </p:nvSpPr>
        <p:spPr>
          <a:xfrm>
            <a:off x="454059" y="6450904"/>
            <a:ext cx="3049874" cy="276999"/>
          </a:xfrm>
          <a:prstGeom prst="rect">
            <a:avLst/>
          </a:prstGeom>
          <a:noFill/>
        </p:spPr>
        <p:txBody>
          <a:bodyPr wrap="none" lIns="0" rtlCol="0">
            <a:spAutoFit/>
          </a:bodyPr>
          <a:lstStyle/>
          <a:p>
            <a:pPr>
              <a:buClrTx/>
              <a:buFontTx/>
              <a:buNone/>
            </a:pPr>
            <a:r>
              <a:rPr lang="en-US" sz="1200" b="1" kern="1200" spc="100" dirty="0">
                <a:solidFill>
                  <a:srgbClr val="A64995"/>
                </a:solidFill>
                <a:latin typeface="Myriad Pro" panose="020B0503030403020204" pitchFamily="34" charset="0"/>
                <a:ea typeface="+mn-ea"/>
              </a:rPr>
              <a:t>ALEXANDRIA CITY PUBLIC SCHOOLS </a:t>
            </a:r>
            <a:endParaRPr lang="en-US" sz="1200" b="1" kern="1200" spc="100" dirty="0">
              <a:solidFill>
                <a:srgbClr val="F19320"/>
              </a:solidFill>
              <a:latin typeface="Myriad Pro" panose="020B0503030403020204" pitchFamily="34" charset="0"/>
              <a:ea typeface="+mn-ea"/>
            </a:endParaRPr>
          </a:p>
        </p:txBody>
      </p:sp>
      <p:pic>
        <p:nvPicPr>
          <p:cNvPr id="21" name="Graphic 20">
            <a:extLst>
              <a:ext uri="{FF2B5EF4-FFF2-40B4-BE49-F238E27FC236}">
                <a16:creationId xmlns="" xmlns:a16="http://schemas.microsoft.com/office/drawing/2014/main" id="{D83127F4-F264-1E44-8127-61648FB97867}"/>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8298538" y="-113"/>
            <a:ext cx="785914" cy="759159"/>
          </a:xfrm>
          <a:prstGeom prst="rect">
            <a:avLst/>
          </a:prstGeom>
        </p:spPr>
      </p:pic>
      <p:pic>
        <p:nvPicPr>
          <p:cNvPr id="23" name="Graphic 22">
            <a:extLst>
              <a:ext uri="{FF2B5EF4-FFF2-40B4-BE49-F238E27FC236}">
                <a16:creationId xmlns="" xmlns:a16="http://schemas.microsoft.com/office/drawing/2014/main" id="{6607C742-F700-B544-9FB9-3BD8852E7A74}"/>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9126621" y="34394"/>
            <a:ext cx="714467" cy="690145"/>
          </a:xfrm>
          <a:prstGeom prst="rect">
            <a:avLst/>
          </a:prstGeom>
        </p:spPr>
      </p:pic>
      <p:pic>
        <p:nvPicPr>
          <p:cNvPr id="24" name="Graphic 23">
            <a:extLst>
              <a:ext uri="{FF2B5EF4-FFF2-40B4-BE49-F238E27FC236}">
                <a16:creationId xmlns="" xmlns:a16="http://schemas.microsoft.com/office/drawing/2014/main" id="{491AD046-8A31-B448-B7D9-676CC57E1EDF}"/>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919706" y="34393"/>
            <a:ext cx="714467" cy="690146"/>
          </a:xfrm>
          <a:prstGeom prst="rect">
            <a:avLst/>
          </a:prstGeom>
        </p:spPr>
      </p:pic>
      <p:pic>
        <p:nvPicPr>
          <p:cNvPr id="25" name="Graphic 24">
            <a:extLst>
              <a:ext uri="{FF2B5EF4-FFF2-40B4-BE49-F238E27FC236}">
                <a16:creationId xmlns="" xmlns:a16="http://schemas.microsoft.com/office/drawing/2014/main" id="{E1F3A8F3-0357-1840-80F2-FCFC6FA610DB}"/>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10660674" y="18628"/>
            <a:ext cx="714467" cy="690145"/>
          </a:xfrm>
          <a:prstGeom prst="rect">
            <a:avLst/>
          </a:prstGeom>
        </p:spPr>
      </p:pic>
    </p:spTree>
    <p:extLst>
      <p:ext uri="{BB962C8B-B14F-4D97-AF65-F5344CB8AC3E}">
        <p14:creationId xmlns:p14="http://schemas.microsoft.com/office/powerpoint/2010/main" val="4092744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B98AA161-5901-9A4F-BD59-FF0335B456F7}"/>
              </a:ext>
            </a:extLst>
          </p:cNvPr>
          <p:cNvSpPr/>
          <p:nvPr userDrawn="1"/>
        </p:nvSpPr>
        <p:spPr>
          <a:xfrm>
            <a:off x="0" y="0"/>
            <a:ext cx="12192000" cy="5431731"/>
          </a:xfrm>
          <a:prstGeom prst="rect">
            <a:avLst/>
          </a:prstGeom>
          <a:gradFill>
            <a:gsLst>
              <a:gs pos="0">
                <a:srgbClr val="A64995"/>
              </a:gs>
              <a:gs pos="100000">
                <a:srgbClr val="F1932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grpSp>
        <p:nvGrpSpPr>
          <p:cNvPr id="3" name="Group 2">
            <a:extLst>
              <a:ext uri="{FF2B5EF4-FFF2-40B4-BE49-F238E27FC236}">
                <a16:creationId xmlns="" xmlns:a16="http://schemas.microsoft.com/office/drawing/2014/main" id="{BAFA397C-FF4E-EE4D-BA11-2CC3CA01CA4F}"/>
              </a:ext>
            </a:extLst>
          </p:cNvPr>
          <p:cNvGrpSpPr/>
          <p:nvPr userDrawn="1"/>
        </p:nvGrpSpPr>
        <p:grpSpPr>
          <a:xfrm>
            <a:off x="7375051" y="654886"/>
            <a:ext cx="3974749" cy="4121957"/>
            <a:chOff x="7100731" y="754843"/>
            <a:chExt cx="4558098" cy="4726911"/>
          </a:xfrm>
        </p:grpSpPr>
        <p:sp>
          <p:nvSpPr>
            <p:cNvPr id="11" name="Oval 10">
              <a:extLst>
                <a:ext uri="{FF2B5EF4-FFF2-40B4-BE49-F238E27FC236}">
                  <a16:creationId xmlns="" xmlns:a16="http://schemas.microsoft.com/office/drawing/2014/main" id="{9449C215-3B6F-3046-A94D-C5C276B031E0}"/>
                </a:ext>
              </a:extLst>
            </p:cNvPr>
            <p:cNvSpPr/>
            <p:nvPr userDrawn="1"/>
          </p:nvSpPr>
          <p:spPr>
            <a:xfrm>
              <a:off x="8584873" y="754843"/>
              <a:ext cx="1589815" cy="1589815"/>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pic>
          <p:nvPicPr>
            <p:cNvPr id="12" name="Graphic 11">
              <a:extLst>
                <a:ext uri="{FF2B5EF4-FFF2-40B4-BE49-F238E27FC236}">
                  <a16:creationId xmlns="" xmlns:a16="http://schemas.microsoft.com/office/drawing/2014/main" id="{BA5782BE-585D-4F44-93A2-793D3A1889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8683635" y="877303"/>
              <a:ext cx="1392291" cy="1344894"/>
            </a:xfrm>
            <a:prstGeom prst="rect">
              <a:avLst/>
            </a:prstGeom>
          </p:spPr>
        </p:pic>
        <p:sp>
          <p:nvSpPr>
            <p:cNvPr id="29" name="Oval 28">
              <a:extLst>
                <a:ext uri="{FF2B5EF4-FFF2-40B4-BE49-F238E27FC236}">
                  <a16:creationId xmlns="" xmlns:a16="http://schemas.microsoft.com/office/drawing/2014/main" id="{592205E6-CE02-6042-A193-36D672465E69}"/>
                </a:ext>
              </a:extLst>
            </p:cNvPr>
            <p:cNvSpPr/>
            <p:nvPr userDrawn="1"/>
          </p:nvSpPr>
          <p:spPr>
            <a:xfrm>
              <a:off x="7677507" y="3891939"/>
              <a:ext cx="1589815" cy="1589815"/>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33" name="Oval 32">
              <a:extLst>
                <a:ext uri="{FF2B5EF4-FFF2-40B4-BE49-F238E27FC236}">
                  <a16:creationId xmlns="" xmlns:a16="http://schemas.microsoft.com/office/drawing/2014/main" id="{C65B3BC6-6628-7749-ADFC-28FD7F928D67}"/>
                </a:ext>
              </a:extLst>
            </p:cNvPr>
            <p:cNvSpPr/>
            <p:nvPr userDrawn="1"/>
          </p:nvSpPr>
          <p:spPr>
            <a:xfrm>
              <a:off x="9492239" y="3891939"/>
              <a:ext cx="1589815" cy="1589815"/>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6" name="Oval 25">
              <a:extLst>
                <a:ext uri="{FF2B5EF4-FFF2-40B4-BE49-F238E27FC236}">
                  <a16:creationId xmlns="" xmlns:a16="http://schemas.microsoft.com/office/drawing/2014/main" id="{058D4148-76A2-0244-96F7-4C5FC6C44694}"/>
                </a:ext>
              </a:extLst>
            </p:cNvPr>
            <p:cNvSpPr/>
            <p:nvPr userDrawn="1"/>
          </p:nvSpPr>
          <p:spPr>
            <a:xfrm>
              <a:off x="7100731" y="2119410"/>
              <a:ext cx="1589815" cy="1589815"/>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37" name="Oval 36">
              <a:extLst>
                <a:ext uri="{FF2B5EF4-FFF2-40B4-BE49-F238E27FC236}">
                  <a16:creationId xmlns="" xmlns:a16="http://schemas.microsoft.com/office/drawing/2014/main" id="{7175376D-995E-2D4A-A770-5CD4E4DD0CF3}"/>
                </a:ext>
              </a:extLst>
            </p:cNvPr>
            <p:cNvSpPr/>
            <p:nvPr userDrawn="1"/>
          </p:nvSpPr>
          <p:spPr>
            <a:xfrm>
              <a:off x="10069014" y="2119410"/>
              <a:ext cx="1589815" cy="1589815"/>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pic>
          <p:nvPicPr>
            <p:cNvPr id="41" name="Graphic 40">
              <a:extLst>
                <a:ext uri="{FF2B5EF4-FFF2-40B4-BE49-F238E27FC236}">
                  <a16:creationId xmlns="" xmlns:a16="http://schemas.microsoft.com/office/drawing/2014/main" id="{9C28E948-4580-3842-94F6-C6A0337A8D55}"/>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129877" y="2248045"/>
              <a:ext cx="1531521" cy="1479384"/>
            </a:xfrm>
            <a:prstGeom prst="rect">
              <a:avLst/>
            </a:prstGeom>
          </p:spPr>
        </p:pic>
        <p:pic>
          <p:nvPicPr>
            <p:cNvPr id="42" name="Graphic 41">
              <a:extLst>
                <a:ext uri="{FF2B5EF4-FFF2-40B4-BE49-F238E27FC236}">
                  <a16:creationId xmlns="" xmlns:a16="http://schemas.microsoft.com/office/drawing/2014/main" id="{0E06AF13-A0F7-524E-89F0-BC10754A494F}"/>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7707665" y="3952347"/>
              <a:ext cx="1531521" cy="1479384"/>
            </a:xfrm>
            <a:prstGeom prst="rect">
              <a:avLst/>
            </a:prstGeom>
          </p:spPr>
        </p:pic>
        <p:pic>
          <p:nvPicPr>
            <p:cNvPr id="43" name="Graphic 42">
              <a:extLst>
                <a:ext uri="{FF2B5EF4-FFF2-40B4-BE49-F238E27FC236}">
                  <a16:creationId xmlns="" xmlns:a16="http://schemas.microsoft.com/office/drawing/2014/main" id="{34BF354A-FE4F-B542-9535-4A5871329F28}"/>
                </a:ext>
              </a:extLst>
            </p:cNvPr>
            <p:cNvPicPr>
              <a:picLocks noChangeAspect="1"/>
            </p:cNvPicPr>
            <p:nvPr userDrawn="1"/>
          </p:nvPicPr>
          <p:blipFill>
            <a:blip r:embed="rId8">
              <a:extLst>
                <a:ext uri="{96DAC541-7B7A-43D3-8B79-37D633B846F1}">
                  <asvg:svgBlip xmlns="" xmlns:asvg="http://schemas.microsoft.com/office/drawing/2016/SVG/main" r:embed="rId9"/>
                </a:ext>
              </a:extLst>
            </a:blip>
            <a:stretch>
              <a:fillRect/>
            </a:stretch>
          </p:blipFill>
          <p:spPr>
            <a:xfrm>
              <a:off x="9458281" y="3845048"/>
              <a:ext cx="1684673" cy="1627322"/>
            </a:xfrm>
            <a:prstGeom prst="rect">
              <a:avLst/>
            </a:prstGeom>
          </p:spPr>
        </p:pic>
        <p:pic>
          <p:nvPicPr>
            <p:cNvPr id="44" name="Graphic 43">
              <a:extLst>
                <a:ext uri="{FF2B5EF4-FFF2-40B4-BE49-F238E27FC236}">
                  <a16:creationId xmlns="" xmlns:a16="http://schemas.microsoft.com/office/drawing/2014/main" id="{59895A7A-C09E-2E47-9F44-BD0F86BB3C11}"/>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10041173" y="2220435"/>
              <a:ext cx="1265720" cy="1222632"/>
            </a:xfrm>
            <a:prstGeom prst="rect">
              <a:avLst/>
            </a:prstGeom>
          </p:spPr>
        </p:pic>
      </p:grpSp>
      <p:pic>
        <p:nvPicPr>
          <p:cNvPr id="46" name="Graphic 45">
            <a:extLst>
              <a:ext uri="{FF2B5EF4-FFF2-40B4-BE49-F238E27FC236}">
                <a16:creationId xmlns="" xmlns:a16="http://schemas.microsoft.com/office/drawing/2014/main" id="{FC42C261-821D-E646-A00A-77E4D815C291}"/>
              </a:ext>
            </a:extLst>
          </p:cNvPr>
          <p:cNvPicPr>
            <a:picLocks noChangeAspect="1"/>
          </p:cNvPicPr>
          <p:nvPr userDrawn="1"/>
        </p:nvPicPr>
        <p:blipFill>
          <a:blip r:embed="rId12">
            <a:extLst>
              <a:ext uri="{96DAC541-7B7A-43D3-8B79-37D633B846F1}">
                <asvg:svgBlip xmlns="" xmlns:asvg="http://schemas.microsoft.com/office/drawing/2016/SVG/main" r:embed="rId13"/>
              </a:ext>
            </a:extLst>
          </a:blip>
          <a:stretch>
            <a:fillRect/>
          </a:stretch>
        </p:blipFill>
        <p:spPr>
          <a:xfrm>
            <a:off x="416756" y="502200"/>
            <a:ext cx="1905000" cy="1570182"/>
          </a:xfrm>
          <a:prstGeom prst="rect">
            <a:avLst/>
          </a:prstGeom>
        </p:spPr>
      </p:pic>
      <p:sp>
        <p:nvSpPr>
          <p:cNvPr id="18" name="Content Placeholder 5">
            <a:extLst>
              <a:ext uri="{FF2B5EF4-FFF2-40B4-BE49-F238E27FC236}">
                <a16:creationId xmlns="" xmlns:a16="http://schemas.microsoft.com/office/drawing/2014/main" id="{4C0E6C3B-CA57-E748-92A2-7AF05EA13FA6}"/>
              </a:ext>
            </a:extLst>
          </p:cNvPr>
          <p:cNvSpPr>
            <a:spLocks noGrp="1"/>
          </p:cNvSpPr>
          <p:nvPr>
            <p:ph sz="quarter" idx="13" hasCustomPrompt="1"/>
          </p:nvPr>
        </p:nvSpPr>
        <p:spPr>
          <a:xfrm>
            <a:off x="454025" y="3490806"/>
            <a:ext cx="5299075" cy="1660313"/>
          </a:xfrm>
        </p:spPr>
        <p:txBody>
          <a:bodyPr/>
          <a:lstStyle>
            <a:lvl1pPr marL="0" indent="0">
              <a:buNone/>
              <a:defRPr b="1">
                <a:solidFill>
                  <a:schemeClr val="bg1"/>
                </a:solidFill>
              </a:defRPr>
            </a:lvl1pPr>
          </a:lstStyle>
          <a:p>
            <a:r>
              <a:rPr lang="en-US" sz="2800" dirty="0"/>
              <a:t>Contact Name</a:t>
            </a:r>
            <a:br>
              <a:rPr lang="en-US" sz="2800" dirty="0"/>
            </a:br>
            <a:r>
              <a:rPr lang="en-US" sz="2800" dirty="0"/>
              <a:t>Title </a:t>
            </a:r>
            <a:br>
              <a:rPr lang="en-US" sz="2800" dirty="0"/>
            </a:br>
            <a:r>
              <a:rPr lang="en-US" sz="2800" dirty="0"/>
              <a:t>Email Address</a:t>
            </a:r>
          </a:p>
        </p:txBody>
      </p:sp>
      <p:sp>
        <p:nvSpPr>
          <p:cNvPr id="24" name="Google Shape;22;p4">
            <a:extLst>
              <a:ext uri="{FF2B5EF4-FFF2-40B4-BE49-F238E27FC236}">
                <a16:creationId xmlns="" xmlns:a16="http://schemas.microsoft.com/office/drawing/2014/main" id="{228624D7-A48F-6E4C-8057-F7DD9F4970EE}"/>
              </a:ext>
            </a:extLst>
          </p:cNvPr>
          <p:cNvSpPr txBox="1"/>
          <p:nvPr userDrawn="1"/>
        </p:nvSpPr>
        <p:spPr>
          <a:xfrm>
            <a:off x="454025" y="5628283"/>
            <a:ext cx="2620948" cy="572700"/>
          </a:xfrm>
          <a:prstGeom prst="rect">
            <a:avLst/>
          </a:prstGeom>
          <a:noFill/>
          <a:ln>
            <a:noFill/>
          </a:ln>
        </p:spPr>
        <p:txBody>
          <a:bodyPr spcFirstLastPara="1" wrap="square" lIns="0" tIns="0" rIns="0" bIns="0" anchor="t" anchorCtr="0">
            <a:noAutofit/>
          </a:bodyPr>
          <a:lstStyle/>
          <a:p>
            <a:pPr>
              <a:buClrTx/>
              <a:buFontTx/>
              <a:buNone/>
            </a:pPr>
            <a:r>
              <a:rPr lang="en-US" sz="1200" b="1" kern="1200" dirty="0">
                <a:solidFill>
                  <a:srgbClr val="A64995"/>
                </a:solidFill>
                <a:latin typeface="Myriad Pro" panose="020B0503030403020204" pitchFamily="34" charset="0"/>
                <a:ea typeface="Calibri"/>
                <a:cs typeface="Calibri"/>
                <a:sym typeface="Calibri"/>
              </a:rPr>
              <a:t>Interim </a:t>
            </a:r>
            <a:r>
              <a:rPr lang="en" sz="1200" b="1" kern="1200" dirty="0">
                <a:solidFill>
                  <a:srgbClr val="A64995"/>
                </a:solidFill>
                <a:latin typeface="Myriad Pro" panose="020B0503030403020204" pitchFamily="34" charset="0"/>
                <a:ea typeface="Calibri"/>
                <a:cs typeface="Calibri"/>
                <a:sym typeface="Calibri"/>
              </a:rPr>
              <a:t>Superintendent</a:t>
            </a:r>
            <a:endParaRPr sz="1200" b="1" kern="1200" dirty="0">
              <a:solidFill>
                <a:srgbClr val="A64995"/>
              </a:solidFill>
              <a:latin typeface="Myriad Pro" panose="020B0503030403020204" pitchFamily="34" charset="0"/>
              <a:ea typeface="Calibri"/>
              <a:cs typeface="Calibri"/>
              <a:sym typeface="Calibri"/>
            </a:endParaRPr>
          </a:p>
          <a:p>
            <a:pPr>
              <a:buClrTx/>
              <a:buFontTx/>
              <a:buNone/>
            </a:pPr>
            <a:r>
              <a:rPr lang="en" sz="1200" kern="1200" dirty="0">
                <a:solidFill>
                  <a:prstClr val="black"/>
                </a:solidFill>
                <a:latin typeface="Myriad Pro" panose="020B0503030403020204" pitchFamily="34" charset="0"/>
                <a:ea typeface="Calibri"/>
                <a:cs typeface="Calibri"/>
                <a:sym typeface="Calibri"/>
              </a:rPr>
              <a:t>Dr. </a:t>
            </a:r>
            <a:r>
              <a:rPr lang="en-US" sz="1200" kern="1200" dirty="0">
                <a:solidFill>
                  <a:prstClr val="black"/>
                </a:solidFill>
                <a:latin typeface="Myriad Pro" panose="020B0503030403020204" pitchFamily="34" charset="0"/>
                <a:ea typeface="Calibri"/>
                <a:cs typeface="Calibri"/>
                <a:sym typeface="Calibri"/>
              </a:rPr>
              <a:t>Melanie Kay-Wyatt</a:t>
            </a:r>
            <a:endParaRPr sz="1200" kern="1200" dirty="0">
              <a:solidFill>
                <a:prstClr val="black"/>
              </a:solidFill>
              <a:latin typeface="Myriad Pro" panose="020B0503030403020204" pitchFamily="34" charset="0"/>
              <a:ea typeface="Calibri"/>
              <a:cs typeface="Calibri"/>
              <a:sym typeface="Calibri"/>
            </a:endParaRPr>
          </a:p>
        </p:txBody>
      </p:sp>
      <p:sp>
        <p:nvSpPr>
          <p:cNvPr id="25" name="Google Shape;23;p4">
            <a:extLst>
              <a:ext uri="{FF2B5EF4-FFF2-40B4-BE49-F238E27FC236}">
                <a16:creationId xmlns="" xmlns:a16="http://schemas.microsoft.com/office/drawing/2014/main" id="{39C4C8E4-4049-1446-88DC-827B7F420F01}"/>
              </a:ext>
            </a:extLst>
          </p:cNvPr>
          <p:cNvSpPr txBox="1"/>
          <p:nvPr userDrawn="1"/>
        </p:nvSpPr>
        <p:spPr>
          <a:xfrm>
            <a:off x="3028317" y="5640870"/>
            <a:ext cx="2617145" cy="836689"/>
          </a:xfrm>
          <a:prstGeom prst="rect">
            <a:avLst/>
          </a:prstGeom>
          <a:noFill/>
          <a:ln>
            <a:noFill/>
          </a:ln>
        </p:spPr>
        <p:txBody>
          <a:bodyPr spcFirstLastPara="1" wrap="square" lIns="0" tIns="0" rIns="0" bIns="0" anchor="t" anchorCtr="0">
            <a:noAutofit/>
          </a:bodyPr>
          <a:lstStyle/>
          <a:p>
            <a:pPr>
              <a:buClrTx/>
              <a:buFontTx/>
              <a:buNone/>
            </a:pPr>
            <a:r>
              <a:rPr lang="en" sz="1200" b="1" kern="1200" dirty="0">
                <a:solidFill>
                  <a:srgbClr val="A64995"/>
                </a:solidFill>
                <a:latin typeface="Myriad Pro" panose="020B0503030403020204" pitchFamily="34" charset="0"/>
                <a:ea typeface="Calibri"/>
                <a:cs typeface="Calibri"/>
                <a:sym typeface="Calibri"/>
              </a:rPr>
              <a:t>School Board</a:t>
            </a:r>
            <a:endParaRPr sz="1200" b="1" kern="1200" dirty="0">
              <a:solidFill>
                <a:srgbClr val="A64995"/>
              </a:solidFill>
              <a:latin typeface="Myriad Pro" panose="020B0503030403020204" pitchFamily="34" charset="0"/>
              <a:ea typeface="Calibri"/>
              <a:cs typeface="Calibri"/>
              <a:sym typeface="Calibri"/>
            </a:endParaRPr>
          </a:p>
          <a:p>
            <a:pPr>
              <a:buClrTx/>
              <a:buFontTx/>
              <a:buNone/>
            </a:pPr>
            <a:r>
              <a:rPr lang="en" sz="1200" kern="1200" dirty="0">
                <a:solidFill>
                  <a:prstClr val="black"/>
                </a:solidFill>
                <a:latin typeface="Myriad Pro" panose="020B0503030403020204" pitchFamily="34" charset="0"/>
                <a:ea typeface="Calibri"/>
                <a:cs typeface="Calibri"/>
                <a:sym typeface="Calibri"/>
              </a:rPr>
              <a:t>Meagan L. Alderton, </a:t>
            </a:r>
            <a:r>
              <a:rPr lang="en-US" sz="1200" kern="1200" dirty="0">
                <a:solidFill>
                  <a:prstClr val="black"/>
                </a:solidFill>
                <a:latin typeface="Myriad Pro" panose="020B0503030403020204" pitchFamily="34" charset="0"/>
                <a:ea typeface="Calibri"/>
                <a:cs typeface="Calibri"/>
                <a:sym typeface="Calibri"/>
              </a:rPr>
              <a:t>Chair</a:t>
            </a:r>
            <a:endParaRPr lang="en" sz="1200" kern="1200" dirty="0">
              <a:solidFill>
                <a:prstClr val="black"/>
              </a:solidFill>
              <a:latin typeface="Myriad Pro" panose="020B0503030403020204" pitchFamily="34" charset="0"/>
              <a:ea typeface="Calibri"/>
              <a:cs typeface="Calibri"/>
              <a:sym typeface="Calibri"/>
            </a:endParaRPr>
          </a:p>
          <a:p>
            <a:pPr>
              <a:buClrTx/>
              <a:buFontTx/>
              <a:buNone/>
              <a:defRPr/>
            </a:pPr>
            <a:r>
              <a:rPr lang="en-US" sz="1200" kern="1200" dirty="0">
                <a:solidFill>
                  <a:prstClr val="black"/>
                </a:solidFill>
                <a:latin typeface="Myriad Pro" panose="020B0503030403020204"/>
                <a:ea typeface="+mn-ea"/>
              </a:rPr>
              <a:t>Jacinta Greene, Vice Chair</a:t>
            </a:r>
          </a:p>
        </p:txBody>
      </p:sp>
      <p:sp>
        <p:nvSpPr>
          <p:cNvPr id="27" name="Google Shape;24;p4">
            <a:extLst>
              <a:ext uri="{FF2B5EF4-FFF2-40B4-BE49-F238E27FC236}">
                <a16:creationId xmlns="" xmlns:a16="http://schemas.microsoft.com/office/drawing/2014/main" id="{760017EB-8A82-4C4F-A2E3-342F499C8AE1}"/>
              </a:ext>
            </a:extLst>
          </p:cNvPr>
          <p:cNvSpPr txBox="1"/>
          <p:nvPr userDrawn="1"/>
        </p:nvSpPr>
        <p:spPr>
          <a:xfrm>
            <a:off x="5620546" y="5819462"/>
            <a:ext cx="2617145" cy="572700"/>
          </a:xfrm>
          <a:prstGeom prst="rect">
            <a:avLst/>
          </a:prstGeom>
          <a:noFill/>
          <a:ln>
            <a:noFill/>
          </a:ln>
        </p:spPr>
        <p:txBody>
          <a:bodyPr spcFirstLastPara="1" wrap="square" lIns="0" tIns="0" rIns="0" bIns="0" anchor="t" anchorCtr="0">
            <a:noAutofit/>
          </a:bodyPr>
          <a:lstStyle/>
          <a:p>
            <a:pPr>
              <a:buClrTx/>
              <a:buFontTx/>
              <a:buNone/>
            </a:pPr>
            <a:r>
              <a:rPr lang="en-US" sz="1200" kern="1200" dirty="0">
                <a:solidFill>
                  <a:prstClr val="black"/>
                </a:solidFill>
                <a:latin typeface="Myriad Pro" panose="020B0503030403020204"/>
                <a:ea typeface="+mn-ea"/>
              </a:rPr>
              <a:t>Willie F. Bailey, Sr. </a:t>
            </a:r>
          </a:p>
          <a:p>
            <a:pPr>
              <a:buClrTx/>
              <a:buFontTx/>
              <a:buNone/>
            </a:pPr>
            <a:r>
              <a:rPr lang="en-US" sz="1200" kern="1200" dirty="0">
                <a:solidFill>
                  <a:prstClr val="black"/>
                </a:solidFill>
                <a:latin typeface="Myriad Pro" panose="020B0503030403020204"/>
                <a:ea typeface="+mn-ea"/>
              </a:rPr>
              <a:t>Kelly Carmichael Booz</a:t>
            </a:r>
          </a:p>
          <a:p>
            <a:pPr>
              <a:buClrTx/>
              <a:buFontTx/>
              <a:buNone/>
            </a:pPr>
            <a:r>
              <a:rPr lang="en-US" sz="1200" kern="1200" dirty="0">
                <a:solidFill>
                  <a:prstClr val="black"/>
                </a:solidFill>
                <a:latin typeface="Myriad Pro" panose="020B0503030403020204"/>
                <a:ea typeface="+mn-ea"/>
              </a:rPr>
              <a:t>Abdel-Rahman Elnoubi</a:t>
            </a:r>
          </a:p>
        </p:txBody>
      </p:sp>
      <p:sp>
        <p:nvSpPr>
          <p:cNvPr id="28" name="Google Shape;25;p4">
            <a:extLst>
              <a:ext uri="{FF2B5EF4-FFF2-40B4-BE49-F238E27FC236}">
                <a16:creationId xmlns="" xmlns:a16="http://schemas.microsoft.com/office/drawing/2014/main" id="{FF56FDD6-EE6E-3B4A-AE02-78EBCB8DAD48}"/>
              </a:ext>
            </a:extLst>
          </p:cNvPr>
          <p:cNvSpPr txBox="1"/>
          <p:nvPr userDrawn="1"/>
        </p:nvSpPr>
        <p:spPr>
          <a:xfrm>
            <a:off x="7883567" y="5837600"/>
            <a:ext cx="2257370" cy="572700"/>
          </a:xfrm>
          <a:prstGeom prst="rect">
            <a:avLst/>
          </a:prstGeom>
          <a:noFill/>
          <a:ln>
            <a:noFill/>
          </a:ln>
        </p:spPr>
        <p:txBody>
          <a:bodyPr spcFirstLastPara="1" wrap="square" lIns="0" tIns="0" rIns="0" bIns="0" anchor="t" anchorCtr="0">
            <a:noAutofit/>
          </a:bodyPr>
          <a:lstStyle/>
          <a:p>
            <a:pPr>
              <a:buClrTx/>
              <a:buFontTx/>
              <a:buNone/>
              <a:defRPr/>
            </a:pPr>
            <a:r>
              <a:rPr lang="en-US" sz="1200" kern="1200" dirty="0">
                <a:solidFill>
                  <a:prstClr val="black"/>
                </a:solidFill>
                <a:latin typeface="Myriad Pro" panose="020B0503030403020204"/>
                <a:ea typeface="+mn-ea"/>
              </a:rPr>
              <a:t>Christopher Harris </a:t>
            </a:r>
          </a:p>
          <a:p>
            <a:pPr>
              <a:buClrTx/>
              <a:buFontTx/>
              <a:buNone/>
            </a:pPr>
            <a:r>
              <a:rPr lang="en-US" sz="1200" kern="1200" dirty="0">
                <a:solidFill>
                  <a:prstClr val="black"/>
                </a:solidFill>
                <a:latin typeface="Myriad Pro" panose="020B0503030403020204"/>
                <a:ea typeface="+mn-ea"/>
              </a:rPr>
              <a:t>Tammy Ignacio</a:t>
            </a:r>
          </a:p>
        </p:txBody>
      </p:sp>
      <p:sp>
        <p:nvSpPr>
          <p:cNvPr id="31" name="TextBox 30">
            <a:extLst>
              <a:ext uri="{FF2B5EF4-FFF2-40B4-BE49-F238E27FC236}">
                <a16:creationId xmlns="" xmlns:a16="http://schemas.microsoft.com/office/drawing/2014/main" id="{996058E7-D9DA-DE4F-99AD-99778D7887C8}"/>
              </a:ext>
            </a:extLst>
          </p:cNvPr>
          <p:cNvSpPr txBox="1"/>
          <p:nvPr userDrawn="1"/>
        </p:nvSpPr>
        <p:spPr>
          <a:xfrm>
            <a:off x="454059" y="6464972"/>
            <a:ext cx="3057888" cy="276999"/>
          </a:xfrm>
          <a:prstGeom prst="rect">
            <a:avLst/>
          </a:prstGeom>
          <a:noFill/>
        </p:spPr>
        <p:txBody>
          <a:bodyPr wrap="none" lIns="0" rtlCol="0">
            <a:spAutoFit/>
          </a:bodyPr>
          <a:lstStyle/>
          <a:p>
            <a:pPr>
              <a:buClrTx/>
              <a:buFontTx/>
              <a:buNone/>
            </a:pPr>
            <a:r>
              <a:rPr lang="en-US" sz="1200" b="1" kern="1200" spc="100" dirty="0">
                <a:solidFill>
                  <a:srgbClr val="A64995"/>
                </a:solidFill>
                <a:latin typeface="Myriad Pro" panose="020B0503030403020204" pitchFamily="34" charset="0"/>
                <a:ea typeface="+mn-ea"/>
              </a:rPr>
              <a:t>HTTPS://WWW.ACPS.K12.VA.US/2025</a:t>
            </a:r>
            <a:endParaRPr lang="en-US" sz="1200" b="1" kern="1200" spc="100" dirty="0">
              <a:solidFill>
                <a:srgbClr val="F19320"/>
              </a:solidFill>
              <a:latin typeface="Myriad Pro" panose="020B0503030403020204" pitchFamily="34" charset="0"/>
              <a:ea typeface="+mn-ea"/>
            </a:endParaRPr>
          </a:p>
        </p:txBody>
      </p:sp>
      <p:sp>
        <p:nvSpPr>
          <p:cNvPr id="32" name="TextBox 31">
            <a:extLst>
              <a:ext uri="{FF2B5EF4-FFF2-40B4-BE49-F238E27FC236}">
                <a16:creationId xmlns="" xmlns:a16="http://schemas.microsoft.com/office/drawing/2014/main" id="{0560DF2D-61D3-474C-B052-14B8DCE303DF}"/>
              </a:ext>
            </a:extLst>
          </p:cNvPr>
          <p:cNvSpPr txBox="1"/>
          <p:nvPr userDrawn="1"/>
        </p:nvSpPr>
        <p:spPr>
          <a:xfrm>
            <a:off x="8585185" y="6464972"/>
            <a:ext cx="3317575" cy="276999"/>
          </a:xfrm>
          <a:prstGeom prst="rect">
            <a:avLst/>
          </a:prstGeom>
          <a:noFill/>
        </p:spPr>
        <p:txBody>
          <a:bodyPr wrap="none" lIns="0" rtlCol="0">
            <a:spAutoFit/>
          </a:bodyPr>
          <a:lstStyle/>
          <a:p>
            <a:pPr algn="r">
              <a:buClrTx/>
              <a:buFontTx/>
              <a:buNone/>
            </a:pPr>
            <a:r>
              <a:rPr lang="en-US" sz="1200" b="1" kern="1200" spc="100" dirty="0">
                <a:solidFill>
                  <a:srgbClr val="A64995"/>
                </a:solidFill>
                <a:latin typeface="Myriad Pro" panose="020B0503030403020204" pitchFamily="34" charset="0"/>
                <a:ea typeface="+mn-ea"/>
              </a:rPr>
              <a:t>2025 STRATEGIC PLAN: EQUITY FOR ALL</a:t>
            </a:r>
            <a:endParaRPr lang="en-US" sz="1200" b="1" kern="1200" spc="100" dirty="0">
              <a:solidFill>
                <a:srgbClr val="F19320"/>
              </a:solidFill>
              <a:latin typeface="Myriad Pro" panose="020B0503030403020204" pitchFamily="34" charset="0"/>
              <a:ea typeface="+mn-ea"/>
            </a:endParaRPr>
          </a:p>
        </p:txBody>
      </p:sp>
      <p:sp>
        <p:nvSpPr>
          <p:cNvPr id="35" name="TextBox 34">
            <a:extLst>
              <a:ext uri="{FF2B5EF4-FFF2-40B4-BE49-F238E27FC236}">
                <a16:creationId xmlns="" xmlns:a16="http://schemas.microsoft.com/office/drawing/2014/main" id="{FEEFA6AE-5BCC-7044-981B-90483DD325C7}"/>
              </a:ext>
            </a:extLst>
          </p:cNvPr>
          <p:cNvSpPr txBox="1"/>
          <p:nvPr userDrawn="1"/>
        </p:nvSpPr>
        <p:spPr>
          <a:xfrm>
            <a:off x="454025" y="2528720"/>
            <a:ext cx="5299075" cy="861774"/>
          </a:xfrm>
          <a:prstGeom prst="rect">
            <a:avLst/>
          </a:prstGeom>
          <a:noFill/>
        </p:spPr>
        <p:txBody>
          <a:bodyPr wrap="square" lIns="0" rIns="0" rtlCol="0">
            <a:spAutoFit/>
          </a:bodyPr>
          <a:lstStyle/>
          <a:p>
            <a:pPr>
              <a:buClrTx/>
              <a:buFontTx/>
              <a:buNone/>
            </a:pPr>
            <a:r>
              <a:rPr lang="en-US" sz="5000" b="1" kern="1200" dirty="0">
                <a:solidFill>
                  <a:prstClr val="white"/>
                </a:solidFill>
                <a:latin typeface="Myriad Pro" panose="020B0503030403020204" pitchFamily="34" charset="0"/>
                <a:ea typeface="+mn-ea"/>
              </a:rPr>
              <a:t>Questions?</a:t>
            </a:r>
          </a:p>
        </p:txBody>
      </p:sp>
      <p:sp>
        <p:nvSpPr>
          <p:cNvPr id="23" name="Google Shape;25;p4">
            <a:extLst>
              <a:ext uri="{FF2B5EF4-FFF2-40B4-BE49-F238E27FC236}">
                <a16:creationId xmlns="" xmlns:a16="http://schemas.microsoft.com/office/drawing/2014/main" id="{36C796B5-53DC-49BB-A6B9-E5648A03FD35}"/>
              </a:ext>
            </a:extLst>
          </p:cNvPr>
          <p:cNvSpPr txBox="1"/>
          <p:nvPr userDrawn="1"/>
        </p:nvSpPr>
        <p:spPr>
          <a:xfrm>
            <a:off x="9925665" y="5834366"/>
            <a:ext cx="2257370" cy="572700"/>
          </a:xfrm>
          <a:prstGeom prst="rect">
            <a:avLst/>
          </a:prstGeom>
          <a:noFill/>
          <a:ln>
            <a:noFill/>
          </a:ln>
        </p:spPr>
        <p:txBody>
          <a:bodyPr spcFirstLastPara="1" wrap="square" lIns="0" tIns="0" rIns="0" bIns="0" anchor="t" anchorCtr="0">
            <a:noAutofit/>
          </a:bodyPr>
          <a:lstStyle/>
          <a:p>
            <a:pPr>
              <a:buClrTx/>
              <a:buFontTx/>
              <a:buNone/>
            </a:pPr>
            <a:r>
              <a:rPr lang="en-US" sz="1200" kern="1200" dirty="0">
                <a:solidFill>
                  <a:prstClr val="black"/>
                </a:solidFill>
                <a:latin typeface="Myriad Pro" panose="020B0503030403020204"/>
                <a:ea typeface="+mn-ea"/>
              </a:rPr>
              <a:t>Michelle </a:t>
            </a:r>
            <a:r>
              <a:rPr lang="en-US" sz="1200" kern="1200" dirty="0" err="1">
                <a:solidFill>
                  <a:prstClr val="black"/>
                </a:solidFill>
                <a:latin typeface="Myriad Pro" panose="020B0503030403020204"/>
                <a:ea typeface="+mn-ea"/>
              </a:rPr>
              <a:t>Rief</a:t>
            </a:r>
            <a:endParaRPr lang="en-US" sz="1200" kern="1200" dirty="0">
              <a:solidFill>
                <a:prstClr val="black"/>
              </a:solidFill>
              <a:latin typeface="Myriad Pro" panose="020B0503030403020204"/>
              <a:ea typeface="+mn-ea"/>
            </a:endParaRPr>
          </a:p>
          <a:p>
            <a:pPr>
              <a:buClrTx/>
              <a:buFontTx/>
              <a:buNone/>
            </a:pPr>
            <a:r>
              <a:rPr lang="en-US" sz="1200" kern="1200" dirty="0">
                <a:solidFill>
                  <a:prstClr val="black"/>
                </a:solidFill>
                <a:latin typeface="Myriad Pro" panose="020B0503030403020204"/>
                <a:ea typeface="+mn-ea"/>
              </a:rPr>
              <a:t>Ashley Simpson Baird</a:t>
            </a:r>
          </a:p>
        </p:txBody>
      </p:sp>
    </p:spTree>
    <p:extLst>
      <p:ext uri="{BB962C8B-B14F-4D97-AF65-F5344CB8AC3E}">
        <p14:creationId xmlns:p14="http://schemas.microsoft.com/office/powerpoint/2010/main" val="66138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11"/>
        <p:cNvGrpSpPr/>
        <p:nvPr/>
      </p:nvGrpSpPr>
      <p:grpSpPr>
        <a:xfrm>
          <a:off x="0" y="0"/>
          <a:ext cx="0" cy="0"/>
          <a:chOff x="0" y="0"/>
          <a:chExt cx="0" cy="0"/>
        </a:xfrm>
      </p:grpSpPr>
      <p:sp>
        <p:nvSpPr>
          <p:cNvPr id="112" name="Google Shape;112;p21"/>
          <p:cNvSpPr/>
          <p:nvPr/>
        </p:nvSpPr>
        <p:spPr>
          <a:xfrm>
            <a:off x="1" y="22"/>
            <a:ext cx="6060523" cy="751559"/>
          </a:xfrm>
          <a:prstGeom prst="rect">
            <a:avLst/>
          </a:prstGeom>
          <a:gradFill>
            <a:gsLst>
              <a:gs pos="0">
                <a:srgbClr val="A64995"/>
              </a:gs>
              <a:gs pos="100000">
                <a:srgbClr val="F19320"/>
              </a:gs>
            </a:gsLst>
            <a:lin ang="0" scaled="0"/>
          </a:gra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13" name="Google Shape;113;p21"/>
          <p:cNvSpPr/>
          <p:nvPr/>
        </p:nvSpPr>
        <p:spPr>
          <a:xfrm>
            <a:off x="7645072" y="7002"/>
            <a:ext cx="2989545" cy="751559"/>
          </a:xfrm>
          <a:prstGeom prst="rect">
            <a:avLst/>
          </a:prstGeom>
          <a:solidFill>
            <a:srgbClr val="6EA842"/>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14" name="Google Shape;114;p21"/>
          <p:cNvSpPr/>
          <p:nvPr/>
        </p:nvSpPr>
        <p:spPr>
          <a:xfrm>
            <a:off x="11440455"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15" name="Google Shape;115;p21"/>
          <p:cNvSpPr txBox="1">
            <a:spLocks noGrp="1"/>
          </p:cNvSpPr>
          <p:nvPr>
            <p:ph type="title"/>
          </p:nvPr>
        </p:nvSpPr>
        <p:spPr>
          <a:xfrm>
            <a:off x="454073" y="1356205"/>
            <a:ext cx="8965687" cy="718659"/>
          </a:xfrm>
          <a:prstGeom prst="rect">
            <a:avLst/>
          </a:prstGeom>
          <a:noFill/>
          <a:ln>
            <a:noFill/>
          </a:ln>
        </p:spPr>
        <p:txBody>
          <a:bodyPr spcFirstLastPara="1" wrap="square" lIns="0" tIns="45699" rIns="91423" bIns="45699"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1"/>
          <p:cNvSpPr txBox="1">
            <a:spLocks noGrp="1"/>
          </p:cNvSpPr>
          <p:nvPr>
            <p:ph type="body" idx="1"/>
          </p:nvPr>
        </p:nvSpPr>
        <p:spPr>
          <a:xfrm>
            <a:off x="454073" y="2513253"/>
            <a:ext cx="8965687" cy="1851533"/>
          </a:xfrm>
          <a:prstGeom prst="rect">
            <a:avLst/>
          </a:prstGeom>
          <a:noFill/>
          <a:ln>
            <a:noFill/>
          </a:ln>
        </p:spPr>
        <p:txBody>
          <a:bodyPr spcFirstLastPara="1" wrap="square" lIns="0" tIns="45699" rIns="91423" bIns="45699" anchor="t" anchorCtr="0">
            <a:noAutofit/>
          </a:bodyPr>
          <a:lstStyle>
            <a:lvl1pPr marL="457189" lvl="0" indent="-228594"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377" lvl="1" indent="-228594"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566" lvl="2" indent="-228594"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754" lvl="3"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5943" lvl="4"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17" name="Google Shape;117;p21"/>
          <p:cNvSpPr txBox="1">
            <a:spLocks noGrp="1"/>
          </p:cNvSpPr>
          <p:nvPr>
            <p:ph type="sldNum" idx="12"/>
          </p:nvPr>
        </p:nvSpPr>
        <p:spPr>
          <a:xfrm>
            <a:off x="10189490" y="6450926"/>
            <a:ext cx="1548465" cy="276999"/>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cxnSp>
        <p:nvCxnSpPr>
          <p:cNvPr id="118" name="Google Shape;118;p21"/>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119" name="Google Shape;119;p21"/>
          <p:cNvSpPr/>
          <p:nvPr/>
        </p:nvSpPr>
        <p:spPr>
          <a:xfrm>
            <a:off x="10661755"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20" name="Google Shape;120;p21"/>
          <p:cNvSpPr/>
          <p:nvPr/>
        </p:nvSpPr>
        <p:spPr>
          <a:xfrm>
            <a:off x="6866368"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21" name="Google Shape;121;p21"/>
          <p:cNvSpPr/>
          <p:nvPr/>
        </p:nvSpPr>
        <p:spPr>
          <a:xfrm>
            <a:off x="6087675" y="22"/>
            <a:ext cx="751559" cy="751559"/>
          </a:xfrm>
          <a:prstGeom prst="rect">
            <a:avLst/>
          </a:prstGeom>
          <a:solidFill>
            <a:srgbClr val="BFBFBF"/>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22" name="Google Shape;122;p21"/>
          <p:cNvPicPr preferRelativeResize="0"/>
          <p:nvPr/>
        </p:nvPicPr>
        <p:blipFill rotWithShape="1">
          <a:blip r:embed="rId2">
            <a:alphaModFix/>
          </a:blip>
          <a:srcRect/>
          <a:stretch/>
        </p:blipFill>
        <p:spPr>
          <a:xfrm>
            <a:off x="6079713" y="-112"/>
            <a:ext cx="785915" cy="759159"/>
          </a:xfrm>
          <a:prstGeom prst="rect">
            <a:avLst/>
          </a:prstGeom>
          <a:noFill/>
          <a:ln>
            <a:noFill/>
          </a:ln>
        </p:spPr>
      </p:pic>
      <p:sp>
        <p:nvSpPr>
          <p:cNvPr id="123" name="Google Shape;123;p21"/>
          <p:cNvSpPr txBox="1"/>
          <p:nvPr/>
        </p:nvSpPr>
        <p:spPr>
          <a:xfrm>
            <a:off x="8561132" y="209643"/>
            <a:ext cx="5161869" cy="400111"/>
          </a:xfrm>
          <a:prstGeom prst="rect">
            <a:avLst/>
          </a:prstGeom>
          <a:noFill/>
          <a:ln>
            <a:noFill/>
          </a:ln>
        </p:spPr>
        <p:txBody>
          <a:bodyPr spcFirstLastPara="1" wrap="square" lIns="91423" tIns="45699" rIns="91423" bIns="45699" anchor="t" anchorCtr="0">
            <a:spAutoFit/>
          </a:bodyPr>
          <a:lstStyle/>
          <a:p>
            <a:pPr marL="0" marR="0" lvl="0" indent="0" algn="l" rtl="0">
              <a:spcBef>
                <a:spcPts val="0"/>
              </a:spcBef>
              <a:spcAft>
                <a:spcPts val="0"/>
              </a:spcAft>
              <a:buNone/>
            </a:pPr>
            <a:r>
              <a:rPr lang="en-US" sz="2000" b="1">
                <a:solidFill>
                  <a:schemeClr val="lt1"/>
                </a:solidFill>
                <a:latin typeface="Open Sans"/>
                <a:ea typeface="Open Sans"/>
                <a:cs typeface="Open Sans"/>
                <a:sym typeface="Open Sans"/>
              </a:rPr>
              <a:t>EMPOWERING</a:t>
            </a:r>
            <a:endParaRPr/>
          </a:p>
        </p:txBody>
      </p:sp>
      <p:pic>
        <p:nvPicPr>
          <p:cNvPr id="124" name="Google Shape;124;p21"/>
          <p:cNvPicPr preferRelativeResize="0"/>
          <p:nvPr/>
        </p:nvPicPr>
        <p:blipFill rotWithShape="1">
          <a:blip r:embed="rId3">
            <a:alphaModFix/>
          </a:blip>
          <a:srcRect/>
          <a:stretch/>
        </p:blipFill>
        <p:spPr>
          <a:xfrm>
            <a:off x="6907797" y="34416"/>
            <a:ext cx="714467" cy="690145"/>
          </a:xfrm>
          <a:prstGeom prst="rect">
            <a:avLst/>
          </a:prstGeom>
          <a:noFill/>
          <a:ln>
            <a:noFill/>
          </a:ln>
        </p:spPr>
      </p:pic>
      <p:pic>
        <p:nvPicPr>
          <p:cNvPr id="125" name="Google Shape;125;p21"/>
          <p:cNvPicPr preferRelativeResize="0"/>
          <p:nvPr/>
        </p:nvPicPr>
        <p:blipFill rotWithShape="1">
          <a:blip r:embed="rId4">
            <a:alphaModFix/>
          </a:blip>
          <a:srcRect/>
          <a:stretch/>
        </p:blipFill>
        <p:spPr>
          <a:xfrm>
            <a:off x="11431853" y="65784"/>
            <a:ext cx="649515" cy="627405"/>
          </a:xfrm>
          <a:prstGeom prst="rect">
            <a:avLst/>
          </a:prstGeom>
          <a:noFill/>
          <a:ln>
            <a:noFill/>
          </a:ln>
        </p:spPr>
      </p:pic>
      <p:pic>
        <p:nvPicPr>
          <p:cNvPr id="126" name="Google Shape;126;p21"/>
          <p:cNvPicPr preferRelativeResize="0"/>
          <p:nvPr/>
        </p:nvPicPr>
        <p:blipFill rotWithShape="1">
          <a:blip r:embed="rId5">
            <a:alphaModFix/>
          </a:blip>
          <a:srcRect/>
          <a:stretch/>
        </p:blipFill>
        <p:spPr>
          <a:xfrm>
            <a:off x="7906625" y="34393"/>
            <a:ext cx="714467" cy="690147"/>
          </a:xfrm>
          <a:prstGeom prst="rect">
            <a:avLst/>
          </a:prstGeom>
          <a:noFill/>
          <a:ln>
            <a:noFill/>
          </a:ln>
        </p:spPr>
      </p:pic>
      <p:pic>
        <p:nvPicPr>
          <p:cNvPr id="127" name="Google Shape;127;p21"/>
          <p:cNvPicPr preferRelativeResize="0"/>
          <p:nvPr/>
        </p:nvPicPr>
        <p:blipFill rotWithShape="1">
          <a:blip r:embed="rId6">
            <a:alphaModFix/>
          </a:blip>
          <a:srcRect/>
          <a:stretch/>
        </p:blipFill>
        <p:spPr>
          <a:xfrm>
            <a:off x="10732253" y="34416"/>
            <a:ext cx="714467" cy="690145"/>
          </a:xfrm>
          <a:prstGeom prst="rect">
            <a:avLst/>
          </a:prstGeom>
          <a:noFill/>
          <a:ln>
            <a:noFill/>
          </a:ln>
        </p:spPr>
      </p:pic>
      <p:sp>
        <p:nvSpPr>
          <p:cNvPr id="128" name="Google Shape;128;p21"/>
          <p:cNvSpPr txBox="1"/>
          <p:nvPr/>
        </p:nvSpPr>
        <p:spPr>
          <a:xfrm>
            <a:off x="454059" y="214218"/>
            <a:ext cx="5040804" cy="677066"/>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900" b="1">
                <a:solidFill>
                  <a:schemeClr val="lt1"/>
                </a:solidFill>
                <a:latin typeface="Open Sans"/>
                <a:ea typeface="Open Sans"/>
                <a:cs typeface="Open Sans"/>
                <a:sym typeface="Open Sans"/>
              </a:rPr>
              <a:t>2020-2025 STRATEGIC PLAN: EQUITY FOR ALL</a:t>
            </a:r>
            <a:endParaRPr/>
          </a:p>
        </p:txBody>
      </p:sp>
      <p:sp>
        <p:nvSpPr>
          <p:cNvPr id="129" name="Google Shape;129;p21"/>
          <p:cNvSpPr txBox="1"/>
          <p:nvPr/>
        </p:nvSpPr>
        <p:spPr>
          <a:xfrm>
            <a:off x="454059" y="6450915"/>
            <a:ext cx="2950488" cy="276959"/>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53"/>
        <p:cNvGrpSpPr/>
        <p:nvPr/>
      </p:nvGrpSpPr>
      <p:grpSpPr>
        <a:xfrm>
          <a:off x="0" y="0"/>
          <a:ext cx="0" cy="0"/>
          <a:chOff x="0" y="0"/>
          <a:chExt cx="0" cy="0"/>
        </a:xfrm>
      </p:grpSpPr>
      <p:sp>
        <p:nvSpPr>
          <p:cNvPr id="154" name="Google Shape;154;p23"/>
          <p:cNvSpPr/>
          <p:nvPr/>
        </p:nvSpPr>
        <p:spPr>
          <a:xfrm>
            <a:off x="-28755" y="22"/>
            <a:ext cx="12220755" cy="6325255"/>
          </a:xfrm>
          <a:prstGeom prst="rect">
            <a:avLst/>
          </a:prstGeom>
          <a:solidFill>
            <a:srgbClr val="263A83"/>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55" name="Google Shape;155;p23"/>
          <p:cNvSpPr txBox="1">
            <a:spLocks noGrp="1"/>
          </p:cNvSpPr>
          <p:nvPr>
            <p:ph type="title"/>
          </p:nvPr>
        </p:nvSpPr>
        <p:spPr>
          <a:xfrm>
            <a:off x="454061" y="2574582"/>
            <a:ext cx="5299627" cy="731327"/>
          </a:xfrm>
          <a:prstGeom prst="rect">
            <a:avLst/>
          </a:prstGeom>
          <a:noFill/>
          <a:ln>
            <a:noFill/>
          </a:ln>
        </p:spPr>
        <p:txBody>
          <a:bodyPr spcFirstLastPara="1" wrap="square" lIns="0" tIns="45699" rIns="91423" bIns="45699" anchor="t" anchorCtr="0">
            <a:noAutofit/>
          </a:bodyPr>
          <a:lstStyle>
            <a:lvl1pPr lvl="0" algn="l">
              <a:lnSpc>
                <a:spcPct val="90000"/>
              </a:lnSpc>
              <a:spcBef>
                <a:spcPts val="0"/>
              </a:spcBef>
              <a:spcAft>
                <a:spcPts val="0"/>
              </a:spcAft>
              <a:buClr>
                <a:schemeClr val="lt1"/>
              </a:buClr>
              <a:buSzPts val="5000"/>
              <a:buFont typeface="Open Sans"/>
              <a:buNone/>
              <a:defRPr sz="5100" b="1">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6" name="Google Shape;156;p23"/>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157" name="Google Shape;157;p23"/>
          <p:cNvSpPr txBox="1"/>
          <p:nvPr/>
        </p:nvSpPr>
        <p:spPr>
          <a:xfrm>
            <a:off x="454074" y="1149642"/>
            <a:ext cx="4624023" cy="707847"/>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2000" b="1">
                <a:solidFill>
                  <a:schemeClr val="lt1"/>
                </a:solidFill>
                <a:latin typeface="Open Sans"/>
                <a:ea typeface="Open Sans"/>
                <a:cs typeface="Open Sans"/>
                <a:sym typeface="Open Sans"/>
              </a:rPr>
              <a:t>2020-2025 Strategic Plan: Equity for All</a:t>
            </a:r>
            <a:endParaRPr/>
          </a:p>
        </p:txBody>
      </p:sp>
      <p:sp>
        <p:nvSpPr>
          <p:cNvPr id="158" name="Google Shape;158;p23"/>
          <p:cNvSpPr txBox="1">
            <a:spLocks noGrp="1"/>
          </p:cNvSpPr>
          <p:nvPr>
            <p:ph type="sldNum" idx="12"/>
          </p:nvPr>
        </p:nvSpPr>
        <p:spPr>
          <a:xfrm>
            <a:off x="10189490" y="6450926"/>
            <a:ext cx="1548465" cy="276999"/>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sp>
        <p:nvSpPr>
          <p:cNvPr id="159" name="Google Shape;159;p23"/>
          <p:cNvSpPr txBox="1"/>
          <p:nvPr/>
        </p:nvSpPr>
        <p:spPr>
          <a:xfrm>
            <a:off x="454059" y="6464983"/>
            <a:ext cx="2950488" cy="276959"/>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sp>
        <p:nvSpPr>
          <p:cNvPr id="160" name="Google Shape;160;p23"/>
          <p:cNvSpPr/>
          <p:nvPr/>
        </p:nvSpPr>
        <p:spPr>
          <a:xfrm>
            <a:off x="6478097" y="667888"/>
            <a:ext cx="4989521" cy="4989521"/>
          </a:xfrm>
          <a:prstGeom prst="ellipse">
            <a:avLst/>
          </a:prstGeom>
          <a:noFill/>
          <a:ln w="73025" cap="flat" cmpd="sng">
            <a:solidFill>
              <a:schemeClr val="lt1"/>
            </a:solidFill>
            <a:prstDash val="solid"/>
            <a:miter lim="800000"/>
            <a:headEnd type="none" w="sm" len="sm"/>
            <a:tailEnd type="none" w="sm" len="sm"/>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cxnSp>
        <p:nvCxnSpPr>
          <p:cNvPr id="161" name="Google Shape;161;p23"/>
          <p:cNvCxnSpPr/>
          <p:nvPr/>
        </p:nvCxnSpPr>
        <p:spPr>
          <a:xfrm>
            <a:off x="454071" y="1688123"/>
            <a:ext cx="4392263" cy="0"/>
          </a:xfrm>
          <a:prstGeom prst="straightConnector1">
            <a:avLst/>
          </a:prstGeom>
          <a:noFill/>
          <a:ln w="9525" cap="flat" cmpd="sng">
            <a:solidFill>
              <a:schemeClr val="lt1"/>
            </a:solidFill>
            <a:prstDash val="solid"/>
            <a:miter lim="800000"/>
            <a:headEnd type="none" w="sm" len="sm"/>
            <a:tailEnd type="none" w="sm" len="sm"/>
          </a:ln>
        </p:spPr>
      </p:cxnSp>
      <p:pic>
        <p:nvPicPr>
          <p:cNvPr id="162" name="Google Shape;162;p23"/>
          <p:cNvPicPr preferRelativeResize="0"/>
          <p:nvPr/>
        </p:nvPicPr>
        <p:blipFill rotWithShape="1">
          <a:blip r:embed="rId2">
            <a:alphaModFix/>
          </a:blip>
          <a:srcRect/>
          <a:stretch/>
        </p:blipFill>
        <p:spPr>
          <a:xfrm>
            <a:off x="6788053" y="1052199"/>
            <a:ext cx="4369607" cy="4220855"/>
          </a:xfrm>
          <a:prstGeom prst="rect">
            <a:avLst/>
          </a:prstGeom>
          <a:noFill/>
          <a:ln>
            <a:noFill/>
          </a:ln>
        </p:spPr>
      </p:pic>
      <p:sp>
        <p:nvSpPr>
          <p:cNvPr id="163" name="Google Shape;163;p23"/>
          <p:cNvSpPr txBox="1">
            <a:spLocks noGrp="1"/>
          </p:cNvSpPr>
          <p:nvPr>
            <p:ph type="body" idx="1"/>
          </p:nvPr>
        </p:nvSpPr>
        <p:spPr>
          <a:xfrm>
            <a:off x="454025" y="3648075"/>
            <a:ext cx="5299075" cy="1136651"/>
          </a:xfrm>
          <a:prstGeom prst="rect">
            <a:avLst/>
          </a:prstGeom>
          <a:noFill/>
          <a:ln>
            <a:noFill/>
          </a:ln>
        </p:spPr>
        <p:txBody>
          <a:bodyPr spcFirstLastPara="1" wrap="square" lIns="91423" tIns="45699" rIns="91423" bIns="45699" anchor="t" anchorCtr="0">
            <a:normAutofit/>
          </a:bodyPr>
          <a:lstStyle>
            <a:lvl1pPr marL="457189" lvl="0" indent="-228594" algn="l">
              <a:lnSpc>
                <a:spcPct val="90000"/>
              </a:lnSpc>
              <a:spcBef>
                <a:spcPts val="1000"/>
              </a:spcBef>
              <a:spcAft>
                <a:spcPts val="0"/>
              </a:spcAft>
              <a:buClr>
                <a:schemeClr val="lt1"/>
              </a:buClr>
              <a:buSzPts val="2800"/>
              <a:buNone/>
              <a:defRPr b="1">
                <a:solidFill>
                  <a:schemeClr val="lt1"/>
                </a:solidFil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pic>
        <p:nvPicPr>
          <p:cNvPr id="164" name="Google Shape;164;p23"/>
          <p:cNvPicPr preferRelativeResize="0"/>
          <p:nvPr/>
        </p:nvPicPr>
        <p:blipFill rotWithShape="1">
          <a:blip r:embed="rId3">
            <a:alphaModFix/>
          </a:blip>
          <a:srcRect/>
          <a:stretch/>
        </p:blipFill>
        <p:spPr>
          <a:xfrm>
            <a:off x="10963722" y="309422"/>
            <a:ext cx="977567" cy="8057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65"/>
        <p:cNvGrpSpPr/>
        <p:nvPr/>
      </p:nvGrpSpPr>
      <p:grpSpPr>
        <a:xfrm>
          <a:off x="0" y="0"/>
          <a:ext cx="0" cy="0"/>
          <a:chOff x="0" y="0"/>
          <a:chExt cx="0" cy="0"/>
        </a:xfrm>
      </p:grpSpPr>
      <p:sp>
        <p:nvSpPr>
          <p:cNvPr id="166" name="Google Shape;166;p24"/>
          <p:cNvSpPr/>
          <p:nvPr/>
        </p:nvSpPr>
        <p:spPr>
          <a:xfrm>
            <a:off x="-28755" y="22"/>
            <a:ext cx="12220755" cy="6325255"/>
          </a:xfrm>
          <a:prstGeom prst="rect">
            <a:avLst/>
          </a:prstGeom>
          <a:solidFill>
            <a:srgbClr val="A64995"/>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67" name="Google Shape;167;p24"/>
          <p:cNvSpPr txBox="1">
            <a:spLocks noGrp="1"/>
          </p:cNvSpPr>
          <p:nvPr>
            <p:ph type="title"/>
          </p:nvPr>
        </p:nvSpPr>
        <p:spPr>
          <a:xfrm>
            <a:off x="454061" y="2574582"/>
            <a:ext cx="5299627" cy="731327"/>
          </a:xfrm>
          <a:prstGeom prst="rect">
            <a:avLst/>
          </a:prstGeom>
          <a:noFill/>
          <a:ln>
            <a:noFill/>
          </a:ln>
        </p:spPr>
        <p:txBody>
          <a:bodyPr spcFirstLastPara="1" wrap="square" lIns="0" tIns="45699" rIns="91423" bIns="45699" anchor="t" anchorCtr="0">
            <a:noAutofit/>
          </a:bodyPr>
          <a:lstStyle>
            <a:lvl1pPr lvl="0" algn="l">
              <a:lnSpc>
                <a:spcPct val="90000"/>
              </a:lnSpc>
              <a:spcBef>
                <a:spcPts val="0"/>
              </a:spcBef>
              <a:spcAft>
                <a:spcPts val="0"/>
              </a:spcAft>
              <a:buClr>
                <a:schemeClr val="lt1"/>
              </a:buClr>
              <a:buSzPts val="5000"/>
              <a:buFont typeface="Open Sans"/>
              <a:buNone/>
              <a:defRPr sz="5100" b="1">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8" name="Google Shape;168;p24"/>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169" name="Google Shape;169;p24"/>
          <p:cNvSpPr txBox="1">
            <a:spLocks noGrp="1"/>
          </p:cNvSpPr>
          <p:nvPr>
            <p:ph type="sldNum" idx="12"/>
          </p:nvPr>
        </p:nvSpPr>
        <p:spPr>
          <a:xfrm>
            <a:off x="10189490" y="6450926"/>
            <a:ext cx="1548465" cy="276999"/>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sp>
        <p:nvSpPr>
          <p:cNvPr id="170" name="Google Shape;170;p24"/>
          <p:cNvSpPr/>
          <p:nvPr/>
        </p:nvSpPr>
        <p:spPr>
          <a:xfrm>
            <a:off x="6478097" y="667888"/>
            <a:ext cx="4989521" cy="4989521"/>
          </a:xfrm>
          <a:prstGeom prst="ellipse">
            <a:avLst/>
          </a:prstGeom>
          <a:noFill/>
          <a:ln w="73025" cap="flat" cmpd="sng">
            <a:solidFill>
              <a:schemeClr val="lt1"/>
            </a:solidFill>
            <a:prstDash val="solid"/>
            <a:miter lim="800000"/>
            <a:headEnd type="none" w="sm" len="sm"/>
            <a:tailEnd type="none" w="sm" len="sm"/>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71" name="Google Shape;171;p24"/>
          <p:cNvPicPr preferRelativeResize="0"/>
          <p:nvPr/>
        </p:nvPicPr>
        <p:blipFill rotWithShape="1">
          <a:blip r:embed="rId2">
            <a:alphaModFix/>
          </a:blip>
          <a:srcRect/>
          <a:stretch/>
        </p:blipFill>
        <p:spPr>
          <a:xfrm>
            <a:off x="6569559" y="813041"/>
            <a:ext cx="4806568" cy="4642939"/>
          </a:xfrm>
          <a:prstGeom prst="rect">
            <a:avLst/>
          </a:prstGeom>
          <a:noFill/>
          <a:ln>
            <a:noFill/>
          </a:ln>
        </p:spPr>
      </p:pic>
      <p:sp>
        <p:nvSpPr>
          <p:cNvPr id="172" name="Google Shape;172;p24"/>
          <p:cNvSpPr txBox="1"/>
          <p:nvPr/>
        </p:nvSpPr>
        <p:spPr>
          <a:xfrm>
            <a:off x="454059" y="6464983"/>
            <a:ext cx="2950488" cy="276959"/>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pic>
        <p:nvPicPr>
          <p:cNvPr id="173" name="Google Shape;173;p24"/>
          <p:cNvPicPr preferRelativeResize="0"/>
          <p:nvPr/>
        </p:nvPicPr>
        <p:blipFill rotWithShape="1">
          <a:blip r:embed="rId3">
            <a:alphaModFix/>
          </a:blip>
          <a:srcRect/>
          <a:stretch/>
        </p:blipFill>
        <p:spPr>
          <a:xfrm>
            <a:off x="10963722" y="309422"/>
            <a:ext cx="977567" cy="805751"/>
          </a:xfrm>
          <a:prstGeom prst="rect">
            <a:avLst/>
          </a:prstGeom>
          <a:noFill/>
          <a:ln>
            <a:noFill/>
          </a:ln>
        </p:spPr>
      </p:pic>
      <p:sp>
        <p:nvSpPr>
          <p:cNvPr id="174" name="Google Shape;174;p24"/>
          <p:cNvSpPr txBox="1"/>
          <p:nvPr/>
        </p:nvSpPr>
        <p:spPr>
          <a:xfrm>
            <a:off x="454074" y="1149642"/>
            <a:ext cx="4624023" cy="707847"/>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2000" b="1">
                <a:solidFill>
                  <a:schemeClr val="lt1"/>
                </a:solidFill>
                <a:latin typeface="Open Sans"/>
                <a:ea typeface="Open Sans"/>
                <a:cs typeface="Open Sans"/>
                <a:sym typeface="Open Sans"/>
              </a:rPr>
              <a:t>2020-2025 Strategic Plan: Equity for All</a:t>
            </a:r>
            <a:endParaRPr/>
          </a:p>
        </p:txBody>
      </p:sp>
      <p:cxnSp>
        <p:nvCxnSpPr>
          <p:cNvPr id="175" name="Google Shape;175;p24"/>
          <p:cNvCxnSpPr/>
          <p:nvPr/>
        </p:nvCxnSpPr>
        <p:spPr>
          <a:xfrm>
            <a:off x="454071" y="1688123"/>
            <a:ext cx="4392263" cy="0"/>
          </a:xfrm>
          <a:prstGeom prst="straightConnector1">
            <a:avLst/>
          </a:prstGeom>
          <a:noFill/>
          <a:ln w="9525" cap="flat" cmpd="sng">
            <a:solidFill>
              <a:schemeClr val="lt1"/>
            </a:solidFill>
            <a:prstDash val="solid"/>
            <a:miter lim="800000"/>
            <a:headEnd type="none" w="sm" len="sm"/>
            <a:tailEnd type="none" w="sm" len="sm"/>
          </a:ln>
        </p:spPr>
      </p:cxnSp>
      <p:sp>
        <p:nvSpPr>
          <p:cNvPr id="176" name="Google Shape;176;p24"/>
          <p:cNvSpPr txBox="1">
            <a:spLocks noGrp="1"/>
          </p:cNvSpPr>
          <p:nvPr>
            <p:ph type="body" idx="1"/>
          </p:nvPr>
        </p:nvSpPr>
        <p:spPr>
          <a:xfrm>
            <a:off x="454025" y="3648075"/>
            <a:ext cx="5299075" cy="1136651"/>
          </a:xfrm>
          <a:prstGeom prst="rect">
            <a:avLst/>
          </a:prstGeom>
          <a:noFill/>
          <a:ln>
            <a:noFill/>
          </a:ln>
        </p:spPr>
        <p:txBody>
          <a:bodyPr spcFirstLastPara="1" wrap="square" lIns="91423" tIns="45699" rIns="91423" bIns="45699" anchor="t" anchorCtr="0">
            <a:normAutofit/>
          </a:bodyPr>
          <a:lstStyle>
            <a:lvl1pPr marL="457189" lvl="0" indent="-228594" algn="l">
              <a:lnSpc>
                <a:spcPct val="90000"/>
              </a:lnSpc>
              <a:spcBef>
                <a:spcPts val="1000"/>
              </a:spcBef>
              <a:spcAft>
                <a:spcPts val="0"/>
              </a:spcAft>
              <a:buClr>
                <a:schemeClr val="lt1"/>
              </a:buClr>
              <a:buSzPts val="2800"/>
              <a:buNone/>
              <a:defRPr b="1">
                <a:solidFill>
                  <a:schemeClr val="lt1"/>
                </a:solidFil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77"/>
        <p:cNvGrpSpPr/>
        <p:nvPr/>
      </p:nvGrpSpPr>
      <p:grpSpPr>
        <a:xfrm>
          <a:off x="0" y="0"/>
          <a:ext cx="0" cy="0"/>
          <a:chOff x="0" y="0"/>
          <a:chExt cx="0" cy="0"/>
        </a:xfrm>
      </p:grpSpPr>
      <p:sp>
        <p:nvSpPr>
          <p:cNvPr id="178" name="Google Shape;178;p25"/>
          <p:cNvSpPr/>
          <p:nvPr/>
        </p:nvSpPr>
        <p:spPr>
          <a:xfrm>
            <a:off x="-28755" y="22"/>
            <a:ext cx="12220755" cy="6325255"/>
          </a:xfrm>
          <a:prstGeom prst="rect">
            <a:avLst/>
          </a:prstGeom>
          <a:solidFill>
            <a:srgbClr val="F19320"/>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79" name="Google Shape;179;p25"/>
          <p:cNvSpPr txBox="1">
            <a:spLocks noGrp="1"/>
          </p:cNvSpPr>
          <p:nvPr>
            <p:ph type="title"/>
          </p:nvPr>
        </p:nvSpPr>
        <p:spPr>
          <a:xfrm>
            <a:off x="454061" y="2574582"/>
            <a:ext cx="5299627" cy="731327"/>
          </a:xfrm>
          <a:prstGeom prst="rect">
            <a:avLst/>
          </a:prstGeom>
          <a:noFill/>
          <a:ln>
            <a:noFill/>
          </a:ln>
        </p:spPr>
        <p:txBody>
          <a:bodyPr spcFirstLastPara="1" wrap="square" lIns="0" tIns="45699" rIns="91423" bIns="45699" anchor="t" anchorCtr="0">
            <a:noAutofit/>
          </a:bodyPr>
          <a:lstStyle>
            <a:lvl1pPr lvl="0" algn="l">
              <a:lnSpc>
                <a:spcPct val="90000"/>
              </a:lnSpc>
              <a:spcBef>
                <a:spcPts val="0"/>
              </a:spcBef>
              <a:spcAft>
                <a:spcPts val="0"/>
              </a:spcAft>
              <a:buClr>
                <a:schemeClr val="lt1"/>
              </a:buClr>
              <a:buSzPts val="5000"/>
              <a:buFont typeface="Open Sans"/>
              <a:buNone/>
              <a:defRPr sz="5100" b="1">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0" name="Google Shape;180;p25"/>
          <p:cNvCxnSpPr/>
          <p:nvPr/>
        </p:nvCxnSpPr>
        <p:spPr>
          <a:xfrm>
            <a:off x="-28755" y="6325257"/>
            <a:ext cx="12220755" cy="0"/>
          </a:xfrm>
          <a:prstGeom prst="straightConnector1">
            <a:avLst/>
          </a:prstGeom>
          <a:noFill/>
          <a:ln w="12700" cap="flat" cmpd="sng">
            <a:solidFill>
              <a:srgbClr val="D0CECE"/>
            </a:solidFill>
            <a:prstDash val="solid"/>
            <a:miter lim="800000"/>
            <a:headEnd type="none" w="sm" len="sm"/>
            <a:tailEnd type="none" w="sm" len="sm"/>
          </a:ln>
        </p:spPr>
      </p:cxnSp>
      <p:sp>
        <p:nvSpPr>
          <p:cNvPr id="181" name="Google Shape;181;p25"/>
          <p:cNvSpPr txBox="1">
            <a:spLocks noGrp="1"/>
          </p:cNvSpPr>
          <p:nvPr>
            <p:ph type="sldNum" idx="12"/>
          </p:nvPr>
        </p:nvSpPr>
        <p:spPr>
          <a:xfrm>
            <a:off x="10189490" y="6450926"/>
            <a:ext cx="1548465" cy="276999"/>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pic>
        <p:nvPicPr>
          <p:cNvPr id="182" name="Google Shape;182;p25"/>
          <p:cNvPicPr preferRelativeResize="0"/>
          <p:nvPr/>
        </p:nvPicPr>
        <p:blipFill rotWithShape="1">
          <a:blip r:embed="rId2">
            <a:alphaModFix/>
          </a:blip>
          <a:srcRect/>
          <a:stretch/>
        </p:blipFill>
        <p:spPr>
          <a:xfrm>
            <a:off x="6520288" y="1293445"/>
            <a:ext cx="3611245" cy="3488313"/>
          </a:xfrm>
          <a:prstGeom prst="rect">
            <a:avLst/>
          </a:prstGeom>
          <a:noFill/>
          <a:ln>
            <a:noFill/>
          </a:ln>
        </p:spPr>
      </p:pic>
      <p:sp>
        <p:nvSpPr>
          <p:cNvPr id="183" name="Google Shape;183;p25"/>
          <p:cNvSpPr/>
          <p:nvPr/>
        </p:nvSpPr>
        <p:spPr>
          <a:xfrm>
            <a:off x="6478097" y="667888"/>
            <a:ext cx="4989521" cy="4989521"/>
          </a:xfrm>
          <a:prstGeom prst="ellipse">
            <a:avLst/>
          </a:prstGeom>
          <a:noFill/>
          <a:ln w="73025" cap="flat" cmpd="sng">
            <a:solidFill>
              <a:schemeClr val="lt1"/>
            </a:solidFill>
            <a:prstDash val="solid"/>
            <a:miter lim="800000"/>
            <a:headEnd type="none" w="sm" len="sm"/>
            <a:tailEnd type="none" w="sm" len="sm"/>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84" name="Google Shape;184;p25"/>
          <p:cNvSpPr txBox="1"/>
          <p:nvPr/>
        </p:nvSpPr>
        <p:spPr>
          <a:xfrm>
            <a:off x="454059" y="6464983"/>
            <a:ext cx="2950488" cy="276959"/>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200" b="1">
                <a:solidFill>
                  <a:srgbClr val="A64995"/>
                </a:solidFill>
                <a:latin typeface="Open Sans"/>
                <a:ea typeface="Open Sans"/>
                <a:cs typeface="Open Sans"/>
                <a:sym typeface="Open Sans"/>
              </a:rPr>
              <a:t>ALEXANDRIA CITY PUBLIC SCHOOLS</a:t>
            </a:r>
            <a:endParaRPr sz="1200" b="1">
              <a:solidFill>
                <a:srgbClr val="F19320"/>
              </a:solidFill>
              <a:latin typeface="Open Sans"/>
              <a:ea typeface="Open Sans"/>
              <a:cs typeface="Open Sans"/>
              <a:sym typeface="Open Sans"/>
            </a:endParaRPr>
          </a:p>
        </p:txBody>
      </p:sp>
      <p:pic>
        <p:nvPicPr>
          <p:cNvPr id="185" name="Google Shape;185;p25"/>
          <p:cNvPicPr preferRelativeResize="0"/>
          <p:nvPr/>
        </p:nvPicPr>
        <p:blipFill rotWithShape="1">
          <a:blip r:embed="rId3">
            <a:alphaModFix/>
          </a:blip>
          <a:srcRect/>
          <a:stretch/>
        </p:blipFill>
        <p:spPr>
          <a:xfrm>
            <a:off x="10963722" y="309422"/>
            <a:ext cx="977567" cy="805751"/>
          </a:xfrm>
          <a:prstGeom prst="rect">
            <a:avLst/>
          </a:prstGeom>
          <a:noFill/>
          <a:ln>
            <a:noFill/>
          </a:ln>
        </p:spPr>
      </p:pic>
      <p:sp>
        <p:nvSpPr>
          <p:cNvPr id="186" name="Google Shape;186;p25"/>
          <p:cNvSpPr txBox="1"/>
          <p:nvPr/>
        </p:nvSpPr>
        <p:spPr>
          <a:xfrm>
            <a:off x="454074" y="1149642"/>
            <a:ext cx="4624023" cy="707847"/>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2000" b="1">
                <a:solidFill>
                  <a:schemeClr val="lt1"/>
                </a:solidFill>
                <a:latin typeface="Open Sans"/>
                <a:ea typeface="Open Sans"/>
                <a:cs typeface="Open Sans"/>
                <a:sym typeface="Open Sans"/>
              </a:rPr>
              <a:t>2020-2025 Strategic Plan: Equity for All</a:t>
            </a:r>
            <a:endParaRPr/>
          </a:p>
        </p:txBody>
      </p:sp>
      <p:cxnSp>
        <p:nvCxnSpPr>
          <p:cNvPr id="187" name="Google Shape;187;p25"/>
          <p:cNvCxnSpPr/>
          <p:nvPr/>
        </p:nvCxnSpPr>
        <p:spPr>
          <a:xfrm>
            <a:off x="454071" y="1688123"/>
            <a:ext cx="4392263" cy="0"/>
          </a:xfrm>
          <a:prstGeom prst="straightConnector1">
            <a:avLst/>
          </a:prstGeom>
          <a:noFill/>
          <a:ln w="9525" cap="flat" cmpd="sng">
            <a:solidFill>
              <a:schemeClr val="lt1"/>
            </a:solidFill>
            <a:prstDash val="solid"/>
            <a:miter lim="800000"/>
            <a:headEnd type="none" w="sm" len="sm"/>
            <a:tailEnd type="none" w="sm" len="sm"/>
          </a:ln>
        </p:spPr>
      </p:cxnSp>
      <p:sp>
        <p:nvSpPr>
          <p:cNvPr id="188" name="Google Shape;188;p25"/>
          <p:cNvSpPr txBox="1">
            <a:spLocks noGrp="1"/>
          </p:cNvSpPr>
          <p:nvPr>
            <p:ph type="body" idx="1"/>
          </p:nvPr>
        </p:nvSpPr>
        <p:spPr>
          <a:xfrm>
            <a:off x="454025" y="3648075"/>
            <a:ext cx="5299075" cy="1136651"/>
          </a:xfrm>
          <a:prstGeom prst="rect">
            <a:avLst/>
          </a:prstGeom>
          <a:noFill/>
          <a:ln>
            <a:noFill/>
          </a:ln>
        </p:spPr>
        <p:txBody>
          <a:bodyPr spcFirstLastPara="1" wrap="square" lIns="91423" tIns="45699" rIns="91423" bIns="45699" anchor="t" anchorCtr="0">
            <a:normAutofit/>
          </a:bodyPr>
          <a:lstStyle>
            <a:lvl1pPr marL="457189" lvl="0" indent="-228594" algn="l">
              <a:lnSpc>
                <a:spcPct val="90000"/>
              </a:lnSpc>
              <a:spcBef>
                <a:spcPts val="1000"/>
              </a:spcBef>
              <a:spcAft>
                <a:spcPts val="0"/>
              </a:spcAft>
              <a:buClr>
                <a:schemeClr val="lt1"/>
              </a:buClr>
              <a:buSzPts val="2800"/>
              <a:buNone/>
              <a:defRPr b="1">
                <a:solidFill>
                  <a:schemeClr val="lt1"/>
                </a:solidFil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9"/>
        <p:cNvGrpSpPr/>
        <p:nvPr/>
      </p:nvGrpSpPr>
      <p:grpSpPr>
        <a:xfrm>
          <a:off x="0" y="0"/>
          <a:ext cx="0" cy="0"/>
          <a:chOff x="0" y="0"/>
          <a:chExt cx="0" cy="0"/>
        </a:xfrm>
      </p:grpSpPr>
      <p:sp>
        <p:nvSpPr>
          <p:cNvPr id="190" name="Google Shape;190;p26"/>
          <p:cNvSpPr/>
          <p:nvPr/>
        </p:nvSpPr>
        <p:spPr>
          <a:xfrm>
            <a:off x="0" y="0"/>
            <a:ext cx="1960880" cy="6858000"/>
          </a:xfrm>
          <a:prstGeom prst="rect">
            <a:avLst/>
          </a:prstGeom>
          <a:solidFill>
            <a:srgbClr val="263A83"/>
          </a:solidFill>
          <a:ln>
            <a:noFill/>
          </a:ln>
        </p:spPr>
        <p:txBody>
          <a:bodyPr spcFirstLastPara="1" wrap="square" lIns="91423" tIns="45699" rIns="91423" bIns="45699"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191" name="Google Shape;191;p26"/>
          <p:cNvPicPr preferRelativeResize="0"/>
          <p:nvPr/>
        </p:nvPicPr>
        <p:blipFill rotWithShape="1">
          <a:blip r:embed="rId2">
            <a:alphaModFix/>
          </a:blip>
          <a:srcRect/>
          <a:stretch/>
        </p:blipFill>
        <p:spPr>
          <a:xfrm>
            <a:off x="138118" y="447541"/>
            <a:ext cx="1684673" cy="1627323"/>
          </a:xfrm>
          <a:prstGeom prst="rect">
            <a:avLst/>
          </a:prstGeom>
          <a:noFill/>
          <a:ln>
            <a:noFill/>
          </a:ln>
        </p:spPr>
      </p:pic>
      <p:sp>
        <p:nvSpPr>
          <p:cNvPr id="192" name="Google Shape;192;p26"/>
          <p:cNvSpPr txBox="1"/>
          <p:nvPr/>
        </p:nvSpPr>
        <p:spPr>
          <a:xfrm rot="5400000">
            <a:off x="-1600491" y="4319123"/>
            <a:ext cx="5161869" cy="564216"/>
          </a:xfrm>
          <a:prstGeom prst="rect">
            <a:avLst/>
          </a:prstGeom>
          <a:noFill/>
          <a:ln>
            <a:noFill/>
          </a:ln>
        </p:spPr>
        <p:txBody>
          <a:bodyPr spcFirstLastPara="1" wrap="square" lIns="91423" tIns="45699" rIns="91423" bIns="45699" anchor="t" anchorCtr="0">
            <a:spAutoFit/>
          </a:bodyPr>
          <a:lstStyle/>
          <a:p>
            <a:pPr marL="0" marR="0" lvl="0" indent="0" algn="l" rtl="0">
              <a:spcBef>
                <a:spcPts val="0"/>
              </a:spcBef>
              <a:spcAft>
                <a:spcPts val="0"/>
              </a:spcAft>
              <a:buNone/>
            </a:pPr>
            <a:r>
              <a:rPr lang="en-US" sz="3100" b="1" i="0">
                <a:solidFill>
                  <a:schemeClr val="lt1"/>
                </a:solidFill>
                <a:latin typeface="Open Sans"/>
                <a:ea typeface="Open Sans"/>
                <a:cs typeface="Open Sans"/>
                <a:sym typeface="Open Sans"/>
              </a:rPr>
              <a:t>WELCOMING</a:t>
            </a:r>
            <a:endParaRPr/>
          </a:p>
        </p:txBody>
      </p:sp>
      <p:sp>
        <p:nvSpPr>
          <p:cNvPr id="193" name="Google Shape;193;p26"/>
          <p:cNvSpPr txBox="1">
            <a:spLocks noGrp="1"/>
          </p:cNvSpPr>
          <p:nvPr>
            <p:ph type="title"/>
          </p:nvPr>
        </p:nvSpPr>
        <p:spPr>
          <a:xfrm>
            <a:off x="2388127" y="668576"/>
            <a:ext cx="8965687" cy="718659"/>
          </a:xfrm>
          <a:prstGeom prst="rect">
            <a:avLst/>
          </a:prstGeom>
          <a:noFill/>
          <a:ln>
            <a:noFill/>
          </a:ln>
        </p:spPr>
        <p:txBody>
          <a:bodyPr spcFirstLastPara="1" wrap="square" lIns="91423" tIns="45699" rIns="91423" bIns="45699" anchor="t" anchorCtr="0">
            <a:noAutofit/>
          </a:bodyPr>
          <a:lstStyle>
            <a:lvl1pPr lvl="0" algn="l">
              <a:lnSpc>
                <a:spcPct val="90000"/>
              </a:lnSpc>
              <a:spcBef>
                <a:spcPts val="0"/>
              </a:spcBef>
              <a:spcAft>
                <a:spcPts val="0"/>
              </a:spcAft>
              <a:buClr>
                <a:srgbClr val="262626"/>
              </a:buClr>
              <a:buSzPts val="4400"/>
              <a:buFont typeface="Open Sans"/>
              <a:buNone/>
              <a:defRPr b="1">
                <a:solidFill>
                  <a:srgbClr val="262626"/>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26"/>
          <p:cNvSpPr txBox="1">
            <a:spLocks noGrp="1"/>
          </p:cNvSpPr>
          <p:nvPr>
            <p:ph type="body" idx="1"/>
          </p:nvPr>
        </p:nvSpPr>
        <p:spPr>
          <a:xfrm>
            <a:off x="2388127" y="1825646"/>
            <a:ext cx="8965687" cy="1851533"/>
          </a:xfrm>
          <a:prstGeom prst="rect">
            <a:avLst/>
          </a:prstGeom>
          <a:noFill/>
          <a:ln>
            <a:noFill/>
          </a:ln>
        </p:spPr>
        <p:txBody>
          <a:bodyPr spcFirstLastPara="1" wrap="square" lIns="91423" tIns="45699" rIns="91423" bIns="45699" anchor="t" anchorCtr="0">
            <a:noAutofit/>
          </a:bodyPr>
          <a:lstStyle>
            <a:lvl1pPr marL="457189" lvl="0" indent="-228594" algn="l">
              <a:lnSpc>
                <a:spcPct val="90000"/>
              </a:lnSpc>
              <a:spcBef>
                <a:spcPts val="1000"/>
              </a:spcBef>
              <a:spcAft>
                <a:spcPts val="0"/>
              </a:spcAft>
              <a:buClr>
                <a:srgbClr val="3F3F3F"/>
              </a:buClr>
              <a:buSzPts val="2800"/>
              <a:buNone/>
              <a:defRPr>
                <a:solidFill>
                  <a:srgbClr val="3F3F3F"/>
                </a:solidFill>
                <a:latin typeface="Open Sans"/>
                <a:ea typeface="Open Sans"/>
                <a:cs typeface="Open Sans"/>
                <a:sym typeface="Open Sans"/>
              </a:defRPr>
            </a:lvl1pPr>
            <a:lvl2pPr marL="914377" lvl="1" indent="-228594" algn="l">
              <a:lnSpc>
                <a:spcPct val="90000"/>
              </a:lnSpc>
              <a:spcBef>
                <a:spcPts val="500"/>
              </a:spcBef>
              <a:spcAft>
                <a:spcPts val="0"/>
              </a:spcAft>
              <a:buClr>
                <a:srgbClr val="3F3F3F"/>
              </a:buClr>
              <a:buSzPts val="2400"/>
              <a:buNone/>
              <a:defRPr>
                <a:solidFill>
                  <a:srgbClr val="3F3F3F"/>
                </a:solidFill>
                <a:latin typeface="Open Sans"/>
                <a:ea typeface="Open Sans"/>
                <a:cs typeface="Open Sans"/>
                <a:sym typeface="Open Sans"/>
              </a:defRPr>
            </a:lvl2pPr>
            <a:lvl3pPr marL="1371566" lvl="2" indent="-228594" algn="l">
              <a:lnSpc>
                <a:spcPct val="90000"/>
              </a:lnSpc>
              <a:spcBef>
                <a:spcPts val="500"/>
              </a:spcBef>
              <a:spcAft>
                <a:spcPts val="0"/>
              </a:spcAft>
              <a:buClr>
                <a:srgbClr val="3F3F3F"/>
              </a:buClr>
              <a:buSzPts val="2000"/>
              <a:buNone/>
              <a:defRPr>
                <a:solidFill>
                  <a:srgbClr val="3F3F3F"/>
                </a:solidFill>
                <a:latin typeface="Open Sans"/>
                <a:ea typeface="Open Sans"/>
                <a:cs typeface="Open Sans"/>
                <a:sym typeface="Open Sans"/>
              </a:defRPr>
            </a:lvl3pPr>
            <a:lvl4pPr marL="1828754" lvl="3"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4pPr>
            <a:lvl5pPr marL="2285943" lvl="4" indent="-228594" algn="l">
              <a:lnSpc>
                <a:spcPct val="90000"/>
              </a:lnSpc>
              <a:spcBef>
                <a:spcPts val="500"/>
              </a:spcBef>
              <a:spcAft>
                <a:spcPts val="0"/>
              </a:spcAft>
              <a:buClr>
                <a:srgbClr val="3F3F3F"/>
              </a:buClr>
              <a:buSzPts val="1800"/>
              <a:buNone/>
              <a:defRPr>
                <a:solidFill>
                  <a:srgbClr val="3F3F3F"/>
                </a:solidFill>
                <a:latin typeface="Open Sans"/>
                <a:ea typeface="Open Sans"/>
                <a:cs typeface="Open Sans"/>
                <a:sym typeface="Open Sans"/>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95" name="Google Shape;195;p26"/>
          <p:cNvSpPr txBox="1">
            <a:spLocks noGrp="1"/>
          </p:cNvSpPr>
          <p:nvPr>
            <p:ph type="sldNum" idx="12"/>
          </p:nvPr>
        </p:nvSpPr>
        <p:spPr>
          <a:xfrm>
            <a:off x="9805350" y="6400434"/>
            <a:ext cx="1548465" cy="276999"/>
          </a:xfrm>
          <a:prstGeom prst="rect">
            <a:avLst/>
          </a:prstGeom>
          <a:noFill/>
          <a:ln>
            <a:noFill/>
          </a:ln>
        </p:spPr>
        <p:txBody>
          <a:bodyPr spcFirstLastPara="1" wrap="square" lIns="91423" tIns="45699" rIns="91423" bIns="45699" anchor="ctr" anchorCtr="0">
            <a:noAutofit/>
          </a:bodyPr>
          <a:lstStyle>
            <a:lvl1pPr marL="0" lvl="0" indent="0" algn="r">
              <a:spcBef>
                <a:spcPts val="0"/>
              </a:spcBef>
              <a:buNone/>
              <a:defRPr sz="1200">
                <a:solidFill>
                  <a:srgbClr val="888888"/>
                </a:solidFill>
                <a:latin typeface="Open Sans"/>
                <a:ea typeface="Open Sans"/>
                <a:cs typeface="Open Sans"/>
                <a:sym typeface="Open Sans"/>
              </a:defRPr>
            </a:lvl1pPr>
            <a:lvl2pPr marL="0" lvl="1" indent="0" algn="r">
              <a:spcBef>
                <a:spcPts val="0"/>
              </a:spcBef>
              <a:buNone/>
              <a:defRPr sz="1200">
                <a:solidFill>
                  <a:srgbClr val="888888"/>
                </a:solidFill>
                <a:latin typeface="Open Sans"/>
                <a:ea typeface="Open Sans"/>
                <a:cs typeface="Open Sans"/>
                <a:sym typeface="Open Sans"/>
              </a:defRPr>
            </a:lvl2pPr>
            <a:lvl3pPr marL="0" lvl="2" indent="0" algn="r">
              <a:spcBef>
                <a:spcPts val="0"/>
              </a:spcBef>
              <a:buNone/>
              <a:defRPr sz="1200">
                <a:solidFill>
                  <a:srgbClr val="888888"/>
                </a:solidFill>
                <a:latin typeface="Open Sans"/>
                <a:ea typeface="Open Sans"/>
                <a:cs typeface="Open Sans"/>
                <a:sym typeface="Open Sans"/>
              </a:defRPr>
            </a:lvl3pPr>
            <a:lvl4pPr marL="0" lvl="3" indent="0" algn="r">
              <a:spcBef>
                <a:spcPts val="0"/>
              </a:spcBef>
              <a:buNone/>
              <a:defRPr sz="1200">
                <a:solidFill>
                  <a:srgbClr val="888888"/>
                </a:solidFill>
                <a:latin typeface="Open Sans"/>
                <a:ea typeface="Open Sans"/>
                <a:cs typeface="Open Sans"/>
                <a:sym typeface="Open Sans"/>
              </a:defRPr>
            </a:lvl4pPr>
            <a:lvl5pPr marL="0" lvl="4" indent="0" algn="r">
              <a:spcBef>
                <a:spcPts val="0"/>
              </a:spcBef>
              <a:buNone/>
              <a:defRPr sz="1200">
                <a:solidFill>
                  <a:srgbClr val="888888"/>
                </a:solidFill>
                <a:latin typeface="Open Sans"/>
                <a:ea typeface="Open Sans"/>
                <a:cs typeface="Open Sans"/>
                <a:sym typeface="Open Sans"/>
              </a:defRPr>
            </a:lvl5pPr>
            <a:lvl6pPr marL="0" lvl="5" indent="0" algn="r">
              <a:spcBef>
                <a:spcPts val="0"/>
              </a:spcBef>
              <a:buNone/>
              <a:defRPr sz="1200">
                <a:solidFill>
                  <a:srgbClr val="888888"/>
                </a:solidFill>
                <a:latin typeface="Open Sans"/>
                <a:ea typeface="Open Sans"/>
                <a:cs typeface="Open Sans"/>
                <a:sym typeface="Open Sans"/>
              </a:defRPr>
            </a:lvl6pPr>
            <a:lvl7pPr marL="0" lvl="6" indent="0" algn="r">
              <a:spcBef>
                <a:spcPts val="0"/>
              </a:spcBef>
              <a:buNone/>
              <a:defRPr sz="1200">
                <a:solidFill>
                  <a:srgbClr val="888888"/>
                </a:solidFill>
                <a:latin typeface="Open Sans"/>
                <a:ea typeface="Open Sans"/>
                <a:cs typeface="Open Sans"/>
                <a:sym typeface="Open Sans"/>
              </a:defRPr>
            </a:lvl7pPr>
            <a:lvl8pPr marL="0" lvl="7" indent="0" algn="r">
              <a:spcBef>
                <a:spcPts val="0"/>
              </a:spcBef>
              <a:buNone/>
              <a:defRPr sz="1200">
                <a:solidFill>
                  <a:srgbClr val="888888"/>
                </a:solidFill>
                <a:latin typeface="Open Sans"/>
                <a:ea typeface="Open Sans"/>
                <a:cs typeface="Open Sans"/>
                <a:sym typeface="Open Sans"/>
              </a:defRPr>
            </a:lvl8pPr>
            <a:lvl9pPr marL="0" lvl="8" indent="0" algn="r">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cxnSp>
        <p:nvCxnSpPr>
          <p:cNvPr id="196" name="Google Shape;196;p26"/>
          <p:cNvCxnSpPr/>
          <p:nvPr/>
        </p:nvCxnSpPr>
        <p:spPr>
          <a:xfrm>
            <a:off x="1960880" y="6325257"/>
            <a:ext cx="10231120" cy="0"/>
          </a:xfrm>
          <a:prstGeom prst="straightConnector1">
            <a:avLst/>
          </a:prstGeom>
          <a:noFill/>
          <a:ln w="12700" cap="flat" cmpd="sng">
            <a:solidFill>
              <a:srgbClr val="D0CECE"/>
            </a:solidFill>
            <a:prstDash val="solid"/>
            <a:miter lim="800000"/>
            <a:headEnd type="none" w="sm" len="sm"/>
            <a:tailEnd type="none" w="sm" len="sm"/>
          </a:ln>
        </p:spPr>
      </p:cxnSp>
      <p:sp>
        <p:nvSpPr>
          <p:cNvPr id="197" name="Google Shape;197;p26"/>
          <p:cNvSpPr txBox="1"/>
          <p:nvPr/>
        </p:nvSpPr>
        <p:spPr>
          <a:xfrm>
            <a:off x="2375589" y="6450905"/>
            <a:ext cx="5792611" cy="461624"/>
          </a:xfrm>
          <a:prstGeom prst="rect">
            <a:avLst/>
          </a:prstGeom>
          <a:noFill/>
          <a:ln>
            <a:noFill/>
          </a:ln>
        </p:spPr>
        <p:txBody>
          <a:bodyPr spcFirstLastPara="1" wrap="square" lIns="0" tIns="45699" rIns="91423" bIns="45699" anchor="t" anchorCtr="0">
            <a:spAutoFit/>
          </a:bodyPr>
          <a:lstStyle/>
          <a:p>
            <a:pPr marL="0" marR="0" lvl="0" indent="0" algn="l" rtl="0">
              <a:spcBef>
                <a:spcPts val="0"/>
              </a:spcBef>
              <a:spcAft>
                <a:spcPts val="0"/>
              </a:spcAft>
              <a:buNone/>
            </a:pPr>
            <a:r>
              <a:rPr lang="en-US" sz="1200" b="1">
                <a:solidFill>
                  <a:srgbClr val="A64995"/>
                </a:solidFill>
                <a:latin typeface="Open Sans"/>
                <a:ea typeface="Open Sans"/>
                <a:cs typeface="Open Sans"/>
                <a:sym typeface="Open Sans"/>
              </a:rPr>
              <a:t>ALEXANDRIA CITY PUBLIC SCHOOLS </a:t>
            </a:r>
            <a:r>
              <a:rPr lang="en-US" sz="1200" b="1">
                <a:solidFill>
                  <a:srgbClr val="757070"/>
                </a:solidFill>
                <a:latin typeface="Open Sans"/>
                <a:ea typeface="Open Sans"/>
                <a:cs typeface="Open Sans"/>
                <a:sym typeface="Open Sans"/>
              </a:rPr>
              <a:t>| </a:t>
            </a:r>
            <a:r>
              <a:rPr lang="en-US" sz="1200" b="1">
                <a:solidFill>
                  <a:srgbClr val="F19320"/>
                </a:solidFill>
                <a:latin typeface="Open Sans"/>
                <a:ea typeface="Open Sans"/>
                <a:cs typeface="Open Sans"/>
                <a:sym typeface="Open Sans"/>
              </a:rPr>
              <a:t>2020-2025 STRATEGIC PLAN: EQUITY FOR ALL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9"/>
            <a:ext cx="10515600" cy="1325563"/>
          </a:xfrm>
          <a:prstGeom prst="rect">
            <a:avLst/>
          </a:prstGeom>
          <a:noFill/>
          <a:ln>
            <a:noFill/>
          </a:ln>
        </p:spPr>
        <p:txBody>
          <a:bodyPr spcFirstLastPara="1" wrap="square" lIns="91423" tIns="45699" rIns="91423" bIns="45699" anchor="ctr"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9"/>
          </a:xfrm>
          <a:prstGeom prst="rect">
            <a:avLst/>
          </a:prstGeom>
          <a:noFill/>
          <a:ln>
            <a:noFill/>
          </a:ln>
        </p:spPr>
        <p:txBody>
          <a:bodyPr spcFirstLastPara="1" wrap="square" lIns="91423" tIns="45699" rIns="91423" bIns="4569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71"/>
            <a:ext cx="2743200" cy="365125"/>
          </a:xfrm>
          <a:prstGeom prst="rect">
            <a:avLst/>
          </a:prstGeom>
          <a:noFill/>
          <a:ln>
            <a:noFill/>
          </a:ln>
        </p:spPr>
        <p:txBody>
          <a:bodyPr spcFirstLastPara="1" wrap="square" lIns="91423" tIns="45699" rIns="91423" bIns="45699"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71"/>
            <a:ext cx="4114800" cy="365125"/>
          </a:xfrm>
          <a:prstGeom prst="rect">
            <a:avLst/>
          </a:prstGeom>
          <a:noFill/>
          <a:ln>
            <a:noFill/>
          </a:ln>
        </p:spPr>
        <p:txBody>
          <a:bodyPr spcFirstLastPara="1" wrap="square" lIns="91423" tIns="45699" rIns="91423" bIns="45699"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71"/>
            <a:ext cx="2743200" cy="365125"/>
          </a:xfrm>
          <a:prstGeom prst="rect">
            <a:avLst/>
          </a:prstGeom>
          <a:noFill/>
          <a:ln>
            <a:noFill/>
          </a:ln>
        </p:spPr>
        <p:txBody>
          <a:bodyPr spcFirstLastPara="1" wrap="square" lIns="91423" tIns="45699" rIns="91423" bIns="45699"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8" r:id="rId6"/>
    <p:sldLayoutId id="2147483659" r:id="rId7"/>
    <p:sldLayoutId id="2147483660" r:id="rId8"/>
    <p:sldLayoutId id="2147483661" r:id="rId9"/>
    <p:sldLayoutId id="2147483663" r:id="rId10"/>
    <p:sldLayoutId id="2147483664" r:id="rId11"/>
    <p:sldLayoutId id="2147483665" r:id="rId12"/>
    <p:sldLayoutId id="2147483666" r:id="rId13"/>
    <p:sldLayoutId id="2147483667" r:id="rId14"/>
    <p:sldLayoutId id="214748372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8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8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8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449453725"/>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A6B3031-4FEC-6E43-AA45-32B3F8883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534FA249-967D-9744-804A-5AD5D1EA3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F57FEC9-2882-934D-9076-075AD2AD37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endParaRPr lang="en-US" kern="1200">
              <a:solidFill>
                <a:prstClr val="black">
                  <a:tint val="75000"/>
                </a:prstClr>
              </a:solidFill>
              <a:latin typeface="Calibri"/>
              <a:ea typeface="+mn-ea"/>
            </a:endParaRPr>
          </a:p>
        </p:txBody>
      </p:sp>
      <p:sp>
        <p:nvSpPr>
          <p:cNvPr id="5" name="Footer Placeholder 4">
            <a:extLst>
              <a:ext uri="{FF2B5EF4-FFF2-40B4-BE49-F238E27FC236}">
                <a16:creationId xmlns="" xmlns:a16="http://schemas.microsoft.com/office/drawing/2014/main" id="{1B66F9D0-3159-074E-96C5-79647F16CC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a:ea typeface="+mn-ea"/>
            </a:endParaRPr>
          </a:p>
        </p:txBody>
      </p:sp>
      <p:sp>
        <p:nvSpPr>
          <p:cNvPr id="6" name="Slide Number Placeholder 5">
            <a:extLst>
              <a:ext uri="{FF2B5EF4-FFF2-40B4-BE49-F238E27FC236}">
                <a16:creationId xmlns="" xmlns:a16="http://schemas.microsoft.com/office/drawing/2014/main" id="{4B7600EA-5EDD-124B-9D88-8E62C9F97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820CFD7A-3927-E94D-BB8A-4E850994A1A6}" type="slidenum">
              <a:rPr lang="en-US" kern="1200" smtClean="0">
                <a:solidFill>
                  <a:prstClr val="black">
                    <a:tint val="75000"/>
                  </a:prstClr>
                </a:solidFill>
                <a:latin typeface="Calibri"/>
                <a:ea typeface="+mn-ea"/>
              </a:rPr>
              <a:pPr>
                <a:buClrTx/>
                <a:buFontTx/>
                <a:buNone/>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408036469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ol.gov/agencies/whd/child-labor/nonagricultur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doe.virginia.gov/instruction/career_technical/work-based_learning/documents/federal-state-labor-laws-for-youth.docx" TargetMode="External"/><Relationship Id="rId4" Type="http://schemas.openxmlformats.org/officeDocument/2006/relationships/hyperlink" Target="https://www.dol.gov/agencies/whd/child-labor/agricultur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lipcareerguide.com/books/piun/#p=1"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sarah.black@acps.k12.va.us" TargetMode="External"/><Relationship Id="rId2" Type="http://schemas.openxmlformats.org/officeDocument/2006/relationships/hyperlink" Target="mailto:tricia.jacobs@acps.k12.va.u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
          <p:cNvSpPr txBox="1">
            <a:spLocks noGrp="1"/>
          </p:cNvSpPr>
          <p:nvPr>
            <p:ph type="title"/>
          </p:nvPr>
        </p:nvSpPr>
        <p:spPr>
          <a:xfrm>
            <a:off x="304800" y="2133601"/>
            <a:ext cx="7162800" cy="731327"/>
          </a:xfrm>
          <a:prstGeom prst="rect">
            <a:avLst/>
          </a:prstGeom>
          <a:noFill/>
          <a:ln>
            <a:noFill/>
          </a:ln>
        </p:spPr>
        <p:txBody>
          <a:bodyPr spcFirstLastPara="1" wrap="square" lIns="0" tIns="45699" rIns="91423" bIns="45699" anchor="t" anchorCtr="0">
            <a:noAutofit/>
          </a:bodyPr>
          <a:lstStyle/>
          <a:p>
            <a:r>
              <a:rPr lang="en-US" sz="4800" dirty="0" smtClean="0"/>
              <a:t>CTE &amp; </a:t>
            </a:r>
            <a:br>
              <a:rPr lang="en-US" sz="4800" dirty="0" smtClean="0"/>
            </a:br>
            <a:r>
              <a:rPr lang="en-US" sz="4800" dirty="0" smtClean="0"/>
              <a:t>Workforce Development</a:t>
            </a:r>
            <a:r>
              <a:rPr lang="en-US" sz="4800" dirty="0"/>
              <a:t/>
            </a:r>
            <a:br>
              <a:rPr lang="en-US" sz="4800" dirty="0"/>
            </a:br>
            <a:r>
              <a:rPr lang="en-US" sz="2400" dirty="0"/>
              <a:t/>
            </a:r>
            <a:br>
              <a:rPr lang="en-US" sz="2400" dirty="0"/>
            </a:br>
            <a:r>
              <a:rPr lang="en-US" sz="2800" dirty="0" smtClean="0"/>
              <a:t>Wednesday</a:t>
            </a:r>
            <a:r>
              <a:rPr lang="en-US" sz="2800" dirty="0"/>
              <a:t>, May </a:t>
            </a:r>
            <a:r>
              <a:rPr lang="en-US" sz="2800" dirty="0" smtClean="0"/>
              <a:t> 2, 2023</a:t>
            </a:r>
            <a:r>
              <a:rPr lang="en-US" sz="1900" dirty="0" smtClean="0"/>
              <a:t>\\</a:t>
            </a:r>
            <a:endParaRPr sz="1900" dirty="0"/>
          </a:p>
        </p:txBody>
      </p:sp>
      <p:sp>
        <p:nvSpPr>
          <p:cNvPr id="283" name="Google Shape;283;p1"/>
          <p:cNvSpPr txBox="1"/>
          <p:nvPr/>
        </p:nvSpPr>
        <p:spPr>
          <a:xfrm>
            <a:off x="2057414" y="152422"/>
            <a:ext cx="8197703" cy="738629"/>
          </a:xfrm>
          <a:prstGeom prst="rect">
            <a:avLst/>
          </a:prstGeom>
          <a:noFill/>
          <a:ln>
            <a:noFill/>
          </a:ln>
        </p:spPr>
        <p:txBody>
          <a:bodyPr spcFirstLastPara="1" wrap="square" lIns="91423" tIns="91423" rIns="91423" bIns="91423" anchor="t" anchorCtr="0">
            <a:spAutoFit/>
          </a:bodyPr>
          <a:lstStyle/>
          <a:p>
            <a:r>
              <a:rPr lang="en-US" sz="3600" b="1" dirty="0" smtClean="0">
                <a:solidFill>
                  <a:schemeClr val="tx1"/>
                </a:solidFill>
                <a:latin typeface="Open Sans"/>
                <a:ea typeface="Open Sans"/>
                <a:cs typeface="Open Sans"/>
                <a:sym typeface="Open Sans"/>
              </a:rPr>
              <a:t>                       </a:t>
            </a:r>
            <a:endParaRPr sz="3600" b="1" dirty="0">
              <a:solidFill>
                <a:schemeClr val="tx1"/>
              </a:solidFill>
              <a:latin typeface="Open Sans"/>
              <a:ea typeface="Open Sans"/>
              <a:cs typeface="Open Sans"/>
              <a:sym typeface="Open San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105400"/>
            <a:ext cx="1871663"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prstGeom prst="rect">
            <a:avLst/>
          </a:prstGeom>
        </p:spPr>
        <p:txBody>
          <a:bodyPr spcFirstLastPara="1" wrap="square" lIns="121894" tIns="121894" rIns="121894" bIns="121894" anchor="t" anchorCtr="0">
            <a:noAutofit/>
          </a:bodyPr>
          <a:lstStyle/>
          <a:p>
            <a:r>
              <a:rPr lang="en" dirty="0">
                <a:solidFill>
                  <a:srgbClr val="0070C0"/>
                </a:solidFill>
              </a:rPr>
              <a:t>Student Benefits</a:t>
            </a:r>
            <a:endParaRPr dirty="0">
              <a:solidFill>
                <a:srgbClr val="0070C0"/>
              </a:solidFill>
            </a:endParaRPr>
          </a:p>
        </p:txBody>
      </p:sp>
      <p:sp>
        <p:nvSpPr>
          <p:cNvPr id="180" name="Google Shape;180;p24"/>
          <p:cNvSpPr txBox="1">
            <a:spLocks noGrp="1"/>
          </p:cNvSpPr>
          <p:nvPr>
            <p:ph type="body" idx="1"/>
          </p:nvPr>
        </p:nvSpPr>
        <p:spPr>
          <a:xfrm>
            <a:off x="457202" y="2301851"/>
            <a:ext cx="8965687" cy="1851533"/>
          </a:xfrm>
          <a:prstGeom prst="rect">
            <a:avLst/>
          </a:prstGeom>
        </p:spPr>
        <p:txBody>
          <a:bodyPr spcFirstLastPara="1" wrap="square" lIns="121894" tIns="121894" rIns="121894" bIns="121894" anchor="t" anchorCtr="0">
            <a:noAutofit/>
          </a:bodyPr>
          <a:lstStyle/>
          <a:p>
            <a:pPr marL="609570" indent="-465643">
              <a:buSzPts val="1900"/>
              <a:buFont typeface="Arial" pitchFamily="34" charset="0"/>
              <a:buChar char="•"/>
            </a:pPr>
            <a:r>
              <a:rPr lang="en" dirty="0">
                <a:latin typeface="+mn-lt"/>
              </a:rPr>
              <a:t>Employability and technical skills</a:t>
            </a:r>
            <a:endParaRPr dirty="0">
              <a:latin typeface="+mn-lt"/>
            </a:endParaRPr>
          </a:p>
          <a:p>
            <a:pPr marL="609570" indent="-465643">
              <a:buSzPts val="1900"/>
              <a:buFont typeface="Arial" pitchFamily="34" charset="0"/>
              <a:buChar char="•"/>
            </a:pPr>
            <a:r>
              <a:rPr lang="en" dirty="0">
                <a:latin typeface="+mn-lt"/>
              </a:rPr>
              <a:t>Social capital</a:t>
            </a:r>
            <a:endParaRPr dirty="0">
              <a:latin typeface="+mn-lt"/>
            </a:endParaRPr>
          </a:p>
          <a:p>
            <a:pPr marL="609570" indent="-465643">
              <a:buSzPts val="1900"/>
              <a:buFont typeface="Arial" pitchFamily="34" charset="0"/>
              <a:buChar char="•"/>
            </a:pPr>
            <a:r>
              <a:rPr lang="en" dirty="0">
                <a:latin typeface="+mn-lt"/>
              </a:rPr>
              <a:t>Positive relationships and networking</a:t>
            </a:r>
            <a:endParaRPr dirty="0">
              <a:latin typeface="+mn-lt"/>
            </a:endParaRPr>
          </a:p>
          <a:p>
            <a:pPr marL="609570" indent="-465643">
              <a:buSzPts val="1900"/>
              <a:buFont typeface="Arial" pitchFamily="34" charset="0"/>
              <a:buChar char="•"/>
            </a:pPr>
            <a:r>
              <a:rPr lang="en" dirty="0">
                <a:latin typeface="+mn-lt"/>
              </a:rPr>
              <a:t>Workplace environment experiences</a:t>
            </a:r>
            <a:endParaRPr dirty="0">
              <a:latin typeface="+mn-lt"/>
            </a:endParaRPr>
          </a:p>
          <a:p>
            <a:pPr marL="609570" indent="-465643">
              <a:buSzPts val="1900"/>
              <a:buFont typeface="Arial" pitchFamily="34" charset="0"/>
              <a:buChar char="•"/>
            </a:pPr>
            <a:r>
              <a:rPr lang="en" dirty="0">
                <a:latin typeface="+mn-lt"/>
              </a:rPr>
              <a:t>Academic excellence and </a:t>
            </a:r>
            <a:r>
              <a:rPr lang="en" dirty="0" smtClean="0">
                <a:latin typeface="+mn-lt"/>
              </a:rPr>
              <a:t>opportunities for </a:t>
            </a:r>
            <a:r>
              <a:rPr lang="en" dirty="0">
                <a:latin typeface="+mn-lt"/>
              </a:rPr>
              <a:t>advancement </a:t>
            </a:r>
            <a:endParaRPr dirty="0">
              <a:latin typeface="+mn-lt"/>
            </a:endParaRPr>
          </a:p>
          <a:p>
            <a:pPr marL="609570" indent="-465643">
              <a:buSzPts val="1900"/>
              <a:buFont typeface="Arial" pitchFamily="34" charset="0"/>
              <a:buChar char="•"/>
            </a:pPr>
            <a:r>
              <a:rPr lang="en" dirty="0">
                <a:latin typeface="+mn-lt"/>
              </a:rPr>
              <a:t>Pathways to careers </a:t>
            </a:r>
            <a:endParaRPr dirty="0">
              <a:latin typeface="+mn-lt"/>
            </a:endParaRPr>
          </a:p>
          <a:p>
            <a:pPr marL="609570" indent="0">
              <a:spcBef>
                <a:spcPts val="2133"/>
              </a:spcBef>
            </a:pPr>
            <a:endParaRPr dirty="0"/>
          </a:p>
          <a:p>
            <a:pPr marL="0" indent="0">
              <a:spcBef>
                <a:spcPts val="2133"/>
              </a:spcBef>
              <a:spcAft>
                <a:spcPts val="2133"/>
              </a:spcAft>
            </a:pPr>
            <a:endParaRPr dirty="0"/>
          </a:p>
        </p:txBody>
      </p:sp>
      <p:pic>
        <p:nvPicPr>
          <p:cNvPr id="182" name="Google Shape;182;p24"/>
          <p:cNvPicPr preferRelativeResize="0"/>
          <p:nvPr/>
        </p:nvPicPr>
        <p:blipFill>
          <a:blip r:embed="rId3">
            <a:alphaModFix/>
          </a:blip>
          <a:stretch>
            <a:fillRect/>
          </a:stretch>
        </p:blipFill>
        <p:spPr>
          <a:xfrm>
            <a:off x="8235576" y="1295402"/>
            <a:ext cx="3628933" cy="4649167"/>
          </a:xfrm>
          <a:prstGeom prst="rect">
            <a:avLst/>
          </a:prstGeom>
          <a:noFill/>
          <a:ln>
            <a:noFill/>
          </a:ln>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092" y="579120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11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304802" y="960369"/>
            <a:ext cx="8965687" cy="718659"/>
          </a:xfrm>
          <a:prstGeom prst="rect">
            <a:avLst/>
          </a:prstGeom>
        </p:spPr>
        <p:txBody>
          <a:bodyPr spcFirstLastPara="1" wrap="square" lIns="121894" tIns="121894" rIns="121894" bIns="121894" anchor="t" anchorCtr="0">
            <a:noAutofit/>
          </a:bodyPr>
          <a:lstStyle/>
          <a:p>
            <a:r>
              <a:rPr lang="en" dirty="0">
                <a:solidFill>
                  <a:srgbClr val="0070C0"/>
                </a:solidFill>
              </a:rPr>
              <a:t>Business Partner Benefits</a:t>
            </a:r>
            <a:endParaRPr dirty="0">
              <a:solidFill>
                <a:srgbClr val="0070C0"/>
              </a:solidFill>
            </a:endParaRPr>
          </a:p>
        </p:txBody>
      </p:sp>
      <p:sp>
        <p:nvSpPr>
          <p:cNvPr id="189" name="Google Shape;189;p25"/>
          <p:cNvSpPr txBox="1">
            <a:spLocks noGrp="1"/>
          </p:cNvSpPr>
          <p:nvPr>
            <p:ph type="body" idx="1"/>
          </p:nvPr>
        </p:nvSpPr>
        <p:spPr>
          <a:xfrm>
            <a:off x="457202" y="1785953"/>
            <a:ext cx="8965687" cy="5259513"/>
          </a:xfrm>
          <a:prstGeom prst="rect">
            <a:avLst/>
          </a:prstGeom>
        </p:spPr>
        <p:txBody>
          <a:bodyPr spcFirstLastPara="1" wrap="square" lIns="121894" tIns="121894" rIns="121894" bIns="121894" anchor="t" anchorCtr="0">
            <a:spAutoFit/>
          </a:bodyPr>
          <a:lstStyle/>
          <a:p>
            <a:pPr indent="-448711">
              <a:spcBef>
                <a:spcPts val="1600"/>
              </a:spcBef>
              <a:buSzPts val="1700"/>
              <a:buFont typeface="Arial" pitchFamily="34" charset="0"/>
              <a:buChar char="•"/>
            </a:pPr>
            <a:r>
              <a:rPr lang="en" sz="2400" dirty="0">
                <a:latin typeface="+mn-lt"/>
              </a:rPr>
              <a:t>Contribute to economic growth</a:t>
            </a:r>
            <a:endParaRPr sz="2400" dirty="0">
              <a:latin typeface="+mn-lt"/>
            </a:endParaRPr>
          </a:p>
          <a:p>
            <a:pPr indent="-448711">
              <a:buSzPts val="1700"/>
              <a:buFont typeface="Arial" pitchFamily="34" charset="0"/>
              <a:buChar char="•"/>
            </a:pPr>
            <a:r>
              <a:rPr lang="en" sz="2400" dirty="0">
                <a:latin typeface="+mn-lt"/>
              </a:rPr>
              <a:t>Increase workforce diversity and inclusion</a:t>
            </a:r>
            <a:endParaRPr sz="2400" dirty="0">
              <a:latin typeface="+mn-lt"/>
            </a:endParaRPr>
          </a:p>
          <a:p>
            <a:pPr indent="-448711">
              <a:buSzPts val="1700"/>
              <a:buFont typeface="Arial" pitchFamily="34" charset="0"/>
              <a:buChar char="•"/>
            </a:pPr>
            <a:r>
              <a:rPr lang="en" sz="2400" dirty="0">
                <a:latin typeface="+mn-lt"/>
              </a:rPr>
              <a:t>Enhance educational curriculum</a:t>
            </a:r>
            <a:endParaRPr sz="2400" dirty="0">
              <a:latin typeface="+mn-lt"/>
            </a:endParaRPr>
          </a:p>
          <a:p>
            <a:pPr indent="-448711">
              <a:buSzPts val="1700"/>
              <a:buFont typeface="Arial" pitchFamily="34" charset="0"/>
              <a:buChar char="•"/>
            </a:pPr>
            <a:r>
              <a:rPr lang="en" sz="2400" dirty="0">
                <a:latin typeface="+mn-lt"/>
              </a:rPr>
              <a:t>Prepare youth for evolving workforce by providing employment opportunities</a:t>
            </a:r>
            <a:endParaRPr sz="2400" dirty="0">
              <a:latin typeface="+mn-lt"/>
            </a:endParaRPr>
          </a:p>
          <a:p>
            <a:pPr indent="-448711">
              <a:buSzPts val="1700"/>
              <a:buFont typeface="Arial" pitchFamily="34" charset="0"/>
              <a:buChar char="•"/>
            </a:pPr>
            <a:r>
              <a:rPr lang="en" sz="2400" dirty="0">
                <a:latin typeface="+mn-lt"/>
              </a:rPr>
              <a:t>Meet current workforce needs</a:t>
            </a:r>
            <a:endParaRPr sz="2400" dirty="0">
              <a:latin typeface="+mn-lt"/>
            </a:endParaRPr>
          </a:p>
          <a:p>
            <a:pPr indent="-448711">
              <a:buSzPts val="1700"/>
              <a:buFont typeface="Arial" pitchFamily="34" charset="0"/>
              <a:buChar char="•"/>
            </a:pPr>
            <a:r>
              <a:rPr lang="en" sz="2400" dirty="0">
                <a:latin typeface="+mn-lt"/>
              </a:rPr>
              <a:t>Establish a network with other businesses/employers</a:t>
            </a:r>
            <a:endParaRPr sz="2400" dirty="0">
              <a:latin typeface="+mn-lt"/>
            </a:endParaRPr>
          </a:p>
          <a:p>
            <a:pPr indent="-448711">
              <a:buSzPts val="1700"/>
              <a:buFont typeface="Arial" pitchFamily="34" charset="0"/>
              <a:buChar char="•"/>
            </a:pPr>
            <a:r>
              <a:rPr lang="en" sz="2400" dirty="0">
                <a:latin typeface="+mn-lt"/>
              </a:rPr>
              <a:t>Increase customer awareness, which should lead to an increase in the bottom-line</a:t>
            </a:r>
            <a:endParaRPr sz="2400" dirty="0">
              <a:latin typeface="+mn-lt"/>
            </a:endParaRPr>
          </a:p>
          <a:p>
            <a:pPr marL="0" indent="0">
              <a:spcBef>
                <a:spcPts val="1600"/>
              </a:spcBef>
              <a:spcAft>
                <a:spcPts val="2133"/>
              </a:spcAft>
            </a:pPr>
            <a:endParaRPr dirty="0"/>
          </a:p>
        </p:txBody>
      </p:sp>
      <p:pic>
        <p:nvPicPr>
          <p:cNvPr id="190" name="Google Shape;190;p25"/>
          <p:cNvPicPr preferRelativeResize="0"/>
          <p:nvPr/>
        </p:nvPicPr>
        <p:blipFill>
          <a:blip r:embed="rId3">
            <a:alphaModFix/>
          </a:blip>
          <a:stretch>
            <a:fillRect/>
          </a:stretch>
        </p:blipFill>
        <p:spPr>
          <a:xfrm>
            <a:off x="8137635" y="1426779"/>
            <a:ext cx="4038600" cy="3280159"/>
          </a:xfrm>
          <a:prstGeom prst="rect">
            <a:avLst/>
          </a:prstGeom>
          <a:noFill/>
          <a:ln>
            <a:noFill/>
          </a:ln>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5522" y="577215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61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xfrm>
            <a:off x="457202" y="905341"/>
            <a:ext cx="8965687" cy="718659"/>
          </a:xfrm>
          <a:prstGeom prst="rect">
            <a:avLst/>
          </a:prstGeom>
        </p:spPr>
        <p:txBody>
          <a:bodyPr spcFirstLastPara="1" wrap="square" lIns="121892" tIns="121892" rIns="121892" bIns="121892" anchor="t" anchorCtr="0">
            <a:noAutofit/>
          </a:bodyPr>
          <a:lstStyle/>
          <a:p>
            <a:r>
              <a:rPr lang="en" dirty="0">
                <a:solidFill>
                  <a:srgbClr val="0070C0"/>
                </a:solidFill>
              </a:rPr>
              <a:t>Job Shadowing</a:t>
            </a:r>
            <a:endParaRPr dirty="0">
              <a:solidFill>
                <a:srgbClr val="0070C0"/>
              </a:solidFill>
            </a:endParaRPr>
          </a:p>
        </p:txBody>
      </p:sp>
      <p:sp>
        <p:nvSpPr>
          <p:cNvPr id="277" name="Google Shape;277;p37"/>
          <p:cNvSpPr txBox="1">
            <a:spLocks noGrp="1"/>
          </p:cNvSpPr>
          <p:nvPr>
            <p:ph type="body" idx="1"/>
          </p:nvPr>
        </p:nvSpPr>
        <p:spPr>
          <a:xfrm>
            <a:off x="152400" y="1560234"/>
            <a:ext cx="7898000" cy="1851533"/>
          </a:xfrm>
          <a:prstGeom prst="rect">
            <a:avLst/>
          </a:prstGeom>
        </p:spPr>
        <p:txBody>
          <a:bodyPr spcFirstLastPara="1" wrap="square" lIns="121892" tIns="121892" rIns="121892" bIns="121892" anchor="t" anchorCtr="0">
            <a:noAutofit/>
          </a:bodyPr>
          <a:lstStyle/>
          <a:p>
            <a:pPr marL="571486" indent="-342891">
              <a:lnSpc>
                <a:spcPct val="100000"/>
              </a:lnSpc>
              <a:buClr>
                <a:schemeClr val="dk1"/>
              </a:buClr>
              <a:buFont typeface="Arial" pitchFamily="34" charset="0"/>
              <a:buChar char="•"/>
            </a:pPr>
            <a:r>
              <a:rPr lang="en" sz="2400" dirty="0">
                <a:solidFill>
                  <a:schemeClr val="dk1"/>
                </a:solidFill>
                <a:latin typeface="+mn-lt"/>
              </a:rPr>
              <a:t>Job Shadows place students in workplaces to interact with and observe one or more employees</a:t>
            </a:r>
            <a:endParaRPr sz="2400" dirty="0">
              <a:latin typeface="+mn-lt"/>
            </a:endParaRPr>
          </a:p>
          <a:p>
            <a:pPr marL="571486" indent="-342891">
              <a:buFont typeface="Arial" pitchFamily="34" charset="0"/>
              <a:buChar char="•"/>
            </a:pPr>
            <a:r>
              <a:rPr lang="en" sz="2400" dirty="0">
                <a:latin typeface="+mn-lt"/>
              </a:rPr>
              <a:t>May be in person, virtual, a one-on-one interaction or a group experience</a:t>
            </a:r>
            <a:endParaRPr sz="2400" dirty="0">
              <a:latin typeface="+mn-lt"/>
            </a:endParaRPr>
          </a:p>
          <a:p>
            <a:pPr marL="571486" indent="-342891">
              <a:buFont typeface="Arial" pitchFamily="34" charset="0"/>
              <a:buChar char="•"/>
            </a:pPr>
            <a:r>
              <a:rPr lang="en" sz="2400" dirty="0">
                <a:latin typeface="+mn-lt"/>
              </a:rPr>
              <a:t>Does not count towards CCCRI or graduation requirements</a:t>
            </a:r>
            <a:endParaRPr sz="2400" dirty="0">
              <a:latin typeface="+mn-lt"/>
            </a:endParaRPr>
          </a:p>
        </p:txBody>
      </p:sp>
      <p:sp>
        <p:nvSpPr>
          <p:cNvPr id="278" name="Google Shape;278;p37"/>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12</a:t>
            </a:fld>
            <a:endParaRPr>
              <a:solidFill>
                <a:srgbClr val="FFFFFF"/>
              </a:solidFill>
            </a:endParaRPr>
          </a:p>
        </p:txBody>
      </p:sp>
      <p:graphicFrame>
        <p:nvGraphicFramePr>
          <p:cNvPr id="279" name="Google Shape;279;p37"/>
          <p:cNvGraphicFramePr/>
          <p:nvPr>
            <p:extLst>
              <p:ext uri="{D42A27DB-BD31-4B8C-83A1-F6EECF244321}">
                <p14:modId xmlns:p14="http://schemas.microsoft.com/office/powerpoint/2010/main" val="2797993863"/>
              </p:ext>
            </p:extLst>
          </p:nvPr>
        </p:nvGraphicFramePr>
        <p:xfrm>
          <a:off x="304800" y="4419600"/>
          <a:ext cx="11642634" cy="1749472"/>
        </p:xfrm>
        <a:graphic>
          <a:graphicData uri="http://schemas.openxmlformats.org/drawingml/2006/table">
            <a:tbl>
              <a:tblPr>
                <a:noFill/>
              </a:tblPr>
              <a:tblGrid>
                <a:gridCol w="1577367"/>
                <a:gridCol w="1374067"/>
                <a:gridCol w="1222900"/>
                <a:gridCol w="1422067"/>
                <a:gridCol w="1326033"/>
                <a:gridCol w="1445200"/>
                <a:gridCol w="1024933"/>
                <a:gridCol w="1347267"/>
                <a:gridCol w="902800"/>
              </a:tblGrid>
              <a:tr h="944840">
                <a:tc>
                  <a:txBody>
                    <a:bodyPr/>
                    <a:lstStyle/>
                    <a:p>
                      <a:pPr marL="0" lvl="0" indent="0" algn="l" rtl="0">
                        <a:lnSpc>
                          <a:spcPct val="115000"/>
                        </a:lnSpc>
                        <a:spcBef>
                          <a:spcPts val="0"/>
                        </a:spcBef>
                        <a:spcAft>
                          <a:spcPts val="0"/>
                        </a:spcAft>
                        <a:buNone/>
                      </a:pPr>
                      <a:r>
                        <a:rPr lang="en" sz="1300" b="1" dirty="0">
                          <a:latin typeface="Josefin Sans"/>
                          <a:ea typeface="Josefin Sans"/>
                          <a:cs typeface="Josefin Sans"/>
                          <a:sym typeface="Josefin Sans"/>
                        </a:rPr>
                        <a:t>WBL Experience</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agreement</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plan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Suggested Grade levels</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Related CTE instruction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dirty="0">
                          <a:latin typeface="Josefin Sans"/>
                          <a:ea typeface="Josefin Sans"/>
                          <a:cs typeface="Josefin Sans"/>
                          <a:sym typeface="Josefin Sans"/>
                        </a:rPr>
                        <a:t>Minimum duration</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Paid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Meets</a:t>
                      </a:r>
                      <a:endParaRPr sz="1300" b="1">
                        <a:latin typeface="Josefin Sans"/>
                        <a:ea typeface="Josefin Sans"/>
                        <a:cs typeface="Josefin Sans"/>
                        <a:sym typeface="Josefin Sans"/>
                      </a:endParaRPr>
                    </a:p>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Graduation Req</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Credit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r>
              <a:tr h="804632">
                <a:tc>
                  <a:txBody>
                    <a:bodyPr/>
                    <a:lstStyle/>
                    <a:p>
                      <a:pPr marL="0" lvl="0" indent="0" algn="l" rtl="0">
                        <a:lnSpc>
                          <a:spcPct val="115000"/>
                        </a:lnSpc>
                        <a:spcBef>
                          <a:spcPts val="1200"/>
                        </a:spcBef>
                        <a:spcAft>
                          <a:spcPts val="0"/>
                        </a:spcAft>
                        <a:buNone/>
                      </a:pPr>
                      <a:r>
                        <a:rPr lang="en" sz="1600" b="1">
                          <a:latin typeface="Josefin Sans"/>
                          <a:ea typeface="Josefin Sans"/>
                          <a:cs typeface="Josefin Sans"/>
                          <a:sym typeface="Josefin Sans"/>
                        </a:rPr>
                        <a:t>Job Shadowing</a:t>
                      </a:r>
                      <a:endParaRPr sz="16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700" dirty="0">
                          <a:latin typeface="Josefin Sans"/>
                          <a:ea typeface="Josefin Sans"/>
                          <a:cs typeface="Josefin Sans"/>
                          <a:sym typeface="Josefin Sans"/>
                        </a:rPr>
                        <a:t>✅</a:t>
                      </a:r>
                      <a:endParaRPr sz="2700"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500">
                          <a:latin typeface="Josefin Sans"/>
                          <a:ea typeface="Josefin Sans"/>
                          <a:cs typeface="Josefin Sans"/>
                          <a:sym typeface="Josefin Sans"/>
                        </a:rPr>
                        <a:t> ⛔</a:t>
                      </a:r>
                      <a:endParaRPr sz="25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a:latin typeface="Josefin Sans"/>
                          <a:ea typeface="Josefin Sans"/>
                          <a:cs typeface="Josefin Sans"/>
                          <a:sym typeface="Josefin Sans"/>
                        </a:rPr>
                        <a:t>6-12</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a:latin typeface="Josefin Sans"/>
                          <a:ea typeface="Josefin Sans"/>
                          <a:cs typeface="Josefin Sans"/>
                          <a:sym typeface="Josefin Sans"/>
                        </a:rPr>
                        <a:t>Varies by type</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dirty="0">
                          <a:latin typeface="Josefin Sans"/>
                          <a:ea typeface="Josefin Sans"/>
                          <a:cs typeface="Josefin Sans"/>
                          <a:sym typeface="Josefin Sans"/>
                        </a:rPr>
                        <a:t> </a:t>
                      </a:r>
                      <a:r>
                        <a:rPr lang="en" sz="2500" dirty="0">
                          <a:solidFill>
                            <a:schemeClr val="dk1"/>
                          </a:solidFill>
                          <a:latin typeface="Josefin Sans"/>
                          <a:ea typeface="Josefin Sans"/>
                          <a:cs typeface="Josefin Sans"/>
                          <a:sym typeface="Josefin Sans"/>
                        </a:rPr>
                        <a:t> ⛔</a:t>
                      </a:r>
                      <a:endParaRPr sz="1600"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Clr>
                          <a:schemeClr val="dk1"/>
                        </a:buClr>
                        <a:buSzPts val="1100"/>
                        <a:buFont typeface="Arial"/>
                        <a:buNone/>
                      </a:pPr>
                      <a:r>
                        <a:rPr lang="en" sz="25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500" dirty="0">
                          <a:solidFill>
                            <a:schemeClr val="dk1"/>
                          </a:solidFill>
                          <a:latin typeface="Josefin Sans"/>
                          <a:ea typeface="Josefin Sans"/>
                          <a:cs typeface="Josefin Sans"/>
                          <a:sym typeface="Josefin Sans"/>
                        </a:rPr>
                        <a:t> ⛔</a:t>
                      </a:r>
                      <a:r>
                        <a:rPr lang="en" sz="1600" dirty="0">
                          <a:latin typeface="Josefin Sans"/>
                          <a:ea typeface="Josefin Sans"/>
                          <a:cs typeface="Josefin Sans"/>
                          <a:sym typeface="Josefin Sans"/>
                        </a:rPr>
                        <a:t> </a:t>
                      </a:r>
                      <a:endParaRPr sz="1600"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280" name="Google Shape;280;p37"/>
          <p:cNvSpPr txBox="1"/>
          <p:nvPr/>
        </p:nvSpPr>
        <p:spPr>
          <a:xfrm>
            <a:off x="7924800" y="990600"/>
            <a:ext cx="4141600" cy="1724000"/>
          </a:xfrm>
          <a:prstGeom prst="rect">
            <a:avLst/>
          </a:prstGeom>
          <a:solidFill>
            <a:srgbClr val="C27BA0"/>
          </a:solidFill>
          <a:ln w="38100" cap="flat" cmpd="sng">
            <a:solidFill>
              <a:srgbClr val="000000"/>
            </a:solidFill>
            <a:prstDash val="solid"/>
            <a:round/>
            <a:headEnd type="none" w="sm" len="sm"/>
            <a:tailEnd type="none" w="sm" len="sm"/>
          </a:ln>
        </p:spPr>
        <p:txBody>
          <a:bodyPr spcFirstLastPara="1" wrap="square" lIns="121892" tIns="121892" rIns="121892" bIns="121892" anchor="t" anchorCtr="0">
            <a:spAutoFit/>
          </a:bodyPr>
          <a:lstStyle/>
          <a:p>
            <a:r>
              <a:rPr lang="en" sz="2400" b="1" dirty="0">
                <a:latin typeface="Josefin Sans"/>
                <a:ea typeface="Josefin Sans"/>
                <a:cs typeface="Josefin Sans"/>
                <a:sym typeface="Josefin Sans"/>
              </a:rPr>
              <a:t>Example: </a:t>
            </a:r>
            <a:r>
              <a:rPr lang="en" sz="2400" dirty="0">
                <a:latin typeface="Josefin Sans"/>
                <a:ea typeface="Josefin Sans"/>
                <a:cs typeface="Josefin Sans"/>
                <a:sym typeface="Josefin Sans"/>
              </a:rPr>
              <a:t>A student observes an architect at a local architectural design company.</a:t>
            </a:r>
            <a:endParaRPr sz="2400" dirty="0">
              <a:latin typeface="Josefin Sans"/>
              <a:ea typeface="Josefin Sans"/>
              <a:cs typeface="Josefin Sans"/>
              <a:sym typeface="Josefin Sans"/>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3787" y="312420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579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txBox="1">
            <a:spLocks noGrp="1"/>
          </p:cNvSpPr>
          <p:nvPr>
            <p:ph type="title"/>
          </p:nvPr>
        </p:nvSpPr>
        <p:spPr>
          <a:xfrm>
            <a:off x="304802" y="838200"/>
            <a:ext cx="8965687" cy="718659"/>
          </a:xfrm>
          <a:prstGeom prst="rect">
            <a:avLst/>
          </a:prstGeom>
        </p:spPr>
        <p:txBody>
          <a:bodyPr spcFirstLastPara="1" wrap="square" lIns="121892" tIns="121892" rIns="121892" bIns="121892" anchor="t" anchorCtr="0">
            <a:noAutofit/>
          </a:bodyPr>
          <a:lstStyle/>
          <a:p>
            <a:r>
              <a:rPr lang="en" dirty="0">
                <a:solidFill>
                  <a:srgbClr val="0070C0"/>
                </a:solidFill>
              </a:rPr>
              <a:t>Externship</a:t>
            </a:r>
            <a:endParaRPr dirty="0">
              <a:solidFill>
                <a:srgbClr val="0070C0"/>
              </a:solidFill>
            </a:endParaRPr>
          </a:p>
        </p:txBody>
      </p:sp>
      <p:sp>
        <p:nvSpPr>
          <p:cNvPr id="286" name="Google Shape;286;p38"/>
          <p:cNvSpPr txBox="1">
            <a:spLocks noGrp="1"/>
          </p:cNvSpPr>
          <p:nvPr>
            <p:ph type="body" idx="1"/>
          </p:nvPr>
        </p:nvSpPr>
        <p:spPr>
          <a:xfrm>
            <a:off x="152400" y="1371600"/>
            <a:ext cx="7904000" cy="1851533"/>
          </a:xfrm>
          <a:prstGeom prst="rect">
            <a:avLst/>
          </a:prstGeom>
        </p:spPr>
        <p:txBody>
          <a:bodyPr spcFirstLastPara="1" wrap="square" lIns="121892" tIns="121892" rIns="121892" bIns="121892" anchor="t" anchorCtr="0">
            <a:noAutofit/>
          </a:bodyPr>
          <a:lstStyle/>
          <a:p>
            <a:pPr marL="685783" indent="-457189">
              <a:buFont typeface="Arial" pitchFamily="34" charset="0"/>
              <a:buChar char="•"/>
            </a:pPr>
            <a:r>
              <a:rPr lang="en" sz="2400" dirty="0">
                <a:latin typeface="+mn-lt"/>
              </a:rPr>
              <a:t>An extended job shadowing experience designed so students may ask questions, observe, and get a feel for the work environment</a:t>
            </a:r>
            <a:endParaRPr sz="2400" dirty="0">
              <a:latin typeface="+mn-lt"/>
            </a:endParaRPr>
          </a:p>
          <a:p>
            <a:pPr marL="685783" indent="-457189">
              <a:buFont typeface="Arial" pitchFamily="34" charset="0"/>
              <a:buChar char="•"/>
            </a:pPr>
            <a:r>
              <a:rPr lang="en" sz="2400" dirty="0">
                <a:latin typeface="+mn-lt"/>
              </a:rPr>
              <a:t>Must be a minimum of 40 hours total</a:t>
            </a:r>
            <a:endParaRPr sz="2400" dirty="0">
              <a:latin typeface="+mn-lt"/>
            </a:endParaRPr>
          </a:p>
          <a:p>
            <a:pPr marL="685783" indent="-457189">
              <a:buFont typeface="Arial" pitchFamily="34" charset="0"/>
              <a:buChar char="•"/>
            </a:pPr>
            <a:r>
              <a:rPr lang="en" sz="2400" dirty="0">
                <a:latin typeface="+mn-lt"/>
              </a:rPr>
              <a:t>Work is not delegated and projects are not assigned</a:t>
            </a:r>
            <a:endParaRPr sz="2400" dirty="0">
              <a:latin typeface="+mn-lt"/>
            </a:endParaRPr>
          </a:p>
          <a:p>
            <a:pPr indent="0">
              <a:spcBef>
                <a:spcPts val="2133"/>
              </a:spcBef>
            </a:pPr>
            <a:endParaRPr dirty="0"/>
          </a:p>
          <a:p>
            <a:pPr marL="0" indent="0">
              <a:spcBef>
                <a:spcPts val="2133"/>
              </a:spcBef>
              <a:spcAft>
                <a:spcPts val="2133"/>
              </a:spcAft>
            </a:pPr>
            <a:endParaRPr dirty="0"/>
          </a:p>
        </p:txBody>
      </p:sp>
      <p:sp>
        <p:nvSpPr>
          <p:cNvPr id="287" name="Google Shape;287;p38"/>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13</a:t>
            </a:fld>
            <a:endParaRPr>
              <a:solidFill>
                <a:srgbClr val="FFFFFF"/>
              </a:solidFill>
            </a:endParaRPr>
          </a:p>
        </p:txBody>
      </p:sp>
      <p:graphicFrame>
        <p:nvGraphicFramePr>
          <p:cNvPr id="288" name="Google Shape;288;p38"/>
          <p:cNvGraphicFramePr/>
          <p:nvPr>
            <p:extLst>
              <p:ext uri="{D42A27DB-BD31-4B8C-83A1-F6EECF244321}">
                <p14:modId xmlns:p14="http://schemas.microsoft.com/office/powerpoint/2010/main" val="3064669369"/>
              </p:ext>
            </p:extLst>
          </p:nvPr>
        </p:nvGraphicFramePr>
        <p:xfrm>
          <a:off x="304802" y="4343400"/>
          <a:ext cx="11658599" cy="1915034"/>
        </p:xfrm>
        <a:graphic>
          <a:graphicData uri="http://schemas.openxmlformats.org/drawingml/2006/table">
            <a:tbl>
              <a:tblPr>
                <a:noFill/>
              </a:tblPr>
              <a:tblGrid>
                <a:gridCol w="1588067"/>
                <a:gridCol w="1458333"/>
                <a:gridCol w="1119200"/>
                <a:gridCol w="1353167"/>
                <a:gridCol w="1282833"/>
                <a:gridCol w="1214833"/>
                <a:gridCol w="1187100"/>
                <a:gridCol w="1551033"/>
                <a:gridCol w="904033"/>
              </a:tblGrid>
              <a:tr h="1126867">
                <a:tc>
                  <a:txBody>
                    <a:bodyPr/>
                    <a:lstStyle/>
                    <a:p>
                      <a:pPr marL="0" lvl="0" indent="0" algn="l" rtl="0">
                        <a:lnSpc>
                          <a:spcPct val="115000"/>
                        </a:lnSpc>
                        <a:spcBef>
                          <a:spcPts val="0"/>
                        </a:spcBef>
                        <a:spcAft>
                          <a:spcPts val="0"/>
                        </a:spcAft>
                        <a:buNone/>
                      </a:pPr>
                      <a:r>
                        <a:rPr lang="en" sz="1300" b="1" dirty="0">
                          <a:latin typeface="Josefin Sans"/>
                          <a:ea typeface="Josefin Sans"/>
                          <a:cs typeface="Josefin Sans"/>
                          <a:sym typeface="Josefin Sans"/>
                        </a:rPr>
                        <a:t>WBL Experience</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agreement</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plan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dirty="0">
                          <a:latin typeface="Josefin Sans"/>
                          <a:ea typeface="Josefin Sans"/>
                          <a:cs typeface="Josefin Sans"/>
                          <a:sym typeface="Josefin Sans"/>
                        </a:rPr>
                        <a:t>Suggested Grade levels</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Related CTE instruction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Minimum duration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Paid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Meets</a:t>
                      </a:r>
                      <a:endParaRPr sz="1300" b="1">
                        <a:latin typeface="Josefin Sans"/>
                        <a:ea typeface="Josefin Sans"/>
                        <a:cs typeface="Josefin Sans"/>
                        <a:sym typeface="Josefin Sans"/>
                      </a:endParaRPr>
                    </a:p>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Graduation Req</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Credit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r>
              <a:tr h="788167">
                <a:tc>
                  <a:txBody>
                    <a:bodyPr/>
                    <a:lstStyle/>
                    <a:p>
                      <a:pPr marL="0" lvl="0" indent="0" algn="l" rtl="0">
                        <a:lnSpc>
                          <a:spcPct val="100000"/>
                        </a:lnSpc>
                        <a:spcBef>
                          <a:spcPts val="0"/>
                        </a:spcBef>
                        <a:spcAft>
                          <a:spcPts val="0"/>
                        </a:spcAft>
                        <a:buNone/>
                      </a:pPr>
                      <a:r>
                        <a:rPr lang="en" sz="1600" b="1">
                          <a:latin typeface="Josefin Sans"/>
                          <a:ea typeface="Josefin Sans"/>
                          <a:cs typeface="Josefin Sans"/>
                          <a:sym typeface="Josefin Sans"/>
                        </a:rPr>
                        <a:t>Externship</a:t>
                      </a:r>
                      <a:endParaRPr sz="1600" b="1">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500">
                          <a:latin typeface="Josefin Sans"/>
                          <a:ea typeface="Josefin Sans"/>
                          <a:cs typeface="Josefin Sans"/>
                          <a:sym typeface="Josefin Sans"/>
                        </a:rPr>
                        <a:t> ⛔</a:t>
                      </a:r>
                      <a:endParaRPr sz="25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6-12</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40 hours</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 </a:t>
                      </a:r>
                      <a:r>
                        <a:rPr lang="en" sz="2500">
                          <a:solidFill>
                            <a:schemeClr val="dk1"/>
                          </a:solidFill>
                          <a:latin typeface="Josefin Sans"/>
                          <a:ea typeface="Josefin Sans"/>
                          <a:cs typeface="Josefin Sans"/>
                          <a:sym typeface="Josefin Sans"/>
                        </a:rPr>
                        <a:t> ⛔</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Clr>
                          <a:schemeClr val="dk1"/>
                        </a:buClr>
                        <a:buSzPts val="1100"/>
                        <a:buFont typeface="Arial"/>
                        <a:buNone/>
                      </a:pPr>
                      <a:r>
                        <a:rPr lang="en" sz="27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500" dirty="0">
                          <a:solidFill>
                            <a:schemeClr val="dk1"/>
                          </a:solidFill>
                          <a:latin typeface="Josefin Sans"/>
                          <a:ea typeface="Josefin Sans"/>
                          <a:cs typeface="Josefin Sans"/>
                          <a:sym typeface="Josefin Sans"/>
                        </a:rPr>
                        <a:t> ⛔</a:t>
                      </a:r>
                      <a:r>
                        <a:rPr lang="en" sz="1600" dirty="0">
                          <a:latin typeface="Josefin Sans"/>
                          <a:ea typeface="Josefin Sans"/>
                          <a:cs typeface="Josefin Sans"/>
                          <a:sym typeface="Josefin Sans"/>
                        </a:rPr>
                        <a:t> </a:t>
                      </a:r>
                      <a:endParaRPr sz="1600" dirty="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289" name="Google Shape;289;p38"/>
          <p:cNvSpPr txBox="1"/>
          <p:nvPr/>
        </p:nvSpPr>
        <p:spPr>
          <a:xfrm>
            <a:off x="7924800" y="990600"/>
            <a:ext cx="3983200" cy="2015891"/>
          </a:xfrm>
          <a:prstGeom prst="rect">
            <a:avLst/>
          </a:prstGeom>
          <a:solidFill>
            <a:srgbClr val="93C47D"/>
          </a:solidFill>
          <a:ln w="38100" cap="flat" cmpd="sng">
            <a:solidFill>
              <a:srgbClr val="000000"/>
            </a:solidFill>
            <a:prstDash val="solid"/>
            <a:round/>
            <a:headEnd type="none" w="sm" len="sm"/>
            <a:tailEnd type="none" w="sm" len="sm"/>
          </a:ln>
        </p:spPr>
        <p:txBody>
          <a:bodyPr spcFirstLastPara="1" wrap="square" lIns="121892" tIns="121892" rIns="121892" bIns="121892" anchor="t" anchorCtr="0">
            <a:spAutoFit/>
          </a:bodyPr>
          <a:lstStyle/>
          <a:p>
            <a:r>
              <a:rPr lang="en" sz="2300" b="1" dirty="0">
                <a:latin typeface="Josefin Sans"/>
                <a:ea typeface="Josefin Sans"/>
                <a:cs typeface="Josefin Sans"/>
                <a:sym typeface="Josefin Sans"/>
              </a:rPr>
              <a:t>Example: </a:t>
            </a:r>
            <a:r>
              <a:rPr lang="en" sz="2300" dirty="0">
                <a:latin typeface="Josefin Sans"/>
                <a:ea typeface="Josefin Sans"/>
                <a:cs typeface="Josefin Sans"/>
                <a:sym typeface="Josefin Sans"/>
              </a:rPr>
              <a:t>A student observes a store manager conducting new employee training for 1-2 hours per week throughout the year.</a:t>
            </a:r>
            <a:endParaRPr sz="2300" dirty="0">
              <a:latin typeface="Josefin Sans"/>
              <a:ea typeface="Josefin Sans"/>
              <a:cs typeface="Josefin Sans"/>
              <a:sym typeface="Josefin Sans"/>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5387" y="320040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996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381002" y="838200"/>
            <a:ext cx="8965687" cy="718659"/>
          </a:xfrm>
          <a:prstGeom prst="rect">
            <a:avLst/>
          </a:prstGeom>
        </p:spPr>
        <p:txBody>
          <a:bodyPr spcFirstLastPara="1" wrap="square" lIns="121892" tIns="121892" rIns="121892" bIns="121892" anchor="t" anchorCtr="0">
            <a:noAutofit/>
          </a:bodyPr>
          <a:lstStyle/>
          <a:p>
            <a:r>
              <a:rPr lang="en" dirty="0">
                <a:solidFill>
                  <a:srgbClr val="0070C0"/>
                </a:solidFill>
              </a:rPr>
              <a:t>Service Learning</a:t>
            </a:r>
            <a:endParaRPr dirty="0">
              <a:solidFill>
                <a:srgbClr val="0070C0"/>
              </a:solidFill>
            </a:endParaRPr>
          </a:p>
        </p:txBody>
      </p:sp>
      <p:sp>
        <p:nvSpPr>
          <p:cNvPr id="295" name="Google Shape;295;p39"/>
          <p:cNvSpPr txBox="1">
            <a:spLocks noGrp="1"/>
          </p:cNvSpPr>
          <p:nvPr>
            <p:ph type="body" idx="1"/>
          </p:nvPr>
        </p:nvSpPr>
        <p:spPr>
          <a:xfrm>
            <a:off x="454073" y="1371600"/>
            <a:ext cx="7732129" cy="1851533"/>
          </a:xfrm>
          <a:prstGeom prst="rect">
            <a:avLst/>
          </a:prstGeom>
        </p:spPr>
        <p:txBody>
          <a:bodyPr spcFirstLastPara="1" wrap="square" lIns="121892" tIns="121892" rIns="121892" bIns="121892" anchor="t" anchorCtr="0">
            <a:noAutofit/>
          </a:bodyPr>
          <a:lstStyle/>
          <a:p>
            <a:pPr marL="376779" indent="-342891">
              <a:buSzPct val="117000"/>
              <a:buFont typeface="Arial" pitchFamily="34" charset="0"/>
              <a:buChar char="•"/>
            </a:pPr>
            <a:r>
              <a:rPr lang="en" sz="2400" dirty="0">
                <a:latin typeface="+mn-lt"/>
              </a:rPr>
              <a:t>Goes beyond community service to identify an interest or community need and develop and complete a project</a:t>
            </a:r>
            <a:endParaRPr sz="2400" dirty="0">
              <a:latin typeface="+mn-lt"/>
            </a:endParaRPr>
          </a:p>
          <a:p>
            <a:pPr marL="376779" indent="-342891">
              <a:buSzPct val="117000"/>
              <a:buFont typeface="Arial" pitchFamily="34" charset="0"/>
              <a:buChar char="•"/>
            </a:pPr>
            <a:r>
              <a:rPr lang="en" sz="2400" dirty="0">
                <a:latin typeface="+mn-lt"/>
              </a:rPr>
              <a:t>Structured activities before, during, and after the experience by the student to reflect and self-assess</a:t>
            </a:r>
            <a:endParaRPr sz="2400" dirty="0">
              <a:latin typeface="+mn-lt"/>
            </a:endParaRPr>
          </a:p>
          <a:p>
            <a:pPr marL="376779" indent="-342891">
              <a:buSzPct val="117000"/>
              <a:buFont typeface="Arial" pitchFamily="34" charset="0"/>
              <a:buChar char="•"/>
            </a:pPr>
            <a:r>
              <a:rPr lang="en" sz="2400" dirty="0">
                <a:latin typeface="+mn-lt"/>
              </a:rPr>
              <a:t>Can take place in conjunction with CTSO experiences</a:t>
            </a:r>
            <a:endParaRPr sz="2400" dirty="0">
              <a:latin typeface="+mn-lt"/>
            </a:endParaRPr>
          </a:p>
        </p:txBody>
      </p:sp>
      <p:sp>
        <p:nvSpPr>
          <p:cNvPr id="296" name="Google Shape;296;p39"/>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14</a:t>
            </a:fld>
            <a:endParaRPr>
              <a:solidFill>
                <a:srgbClr val="FFFFFF"/>
              </a:solidFill>
            </a:endParaRPr>
          </a:p>
        </p:txBody>
      </p:sp>
      <p:graphicFrame>
        <p:nvGraphicFramePr>
          <p:cNvPr id="297" name="Google Shape;297;p39"/>
          <p:cNvGraphicFramePr/>
          <p:nvPr>
            <p:extLst>
              <p:ext uri="{D42A27DB-BD31-4B8C-83A1-F6EECF244321}">
                <p14:modId xmlns:p14="http://schemas.microsoft.com/office/powerpoint/2010/main" val="799556551"/>
              </p:ext>
            </p:extLst>
          </p:nvPr>
        </p:nvGraphicFramePr>
        <p:xfrm>
          <a:off x="304801" y="4343402"/>
          <a:ext cx="11658601" cy="1899340"/>
        </p:xfrm>
        <a:graphic>
          <a:graphicData uri="http://schemas.openxmlformats.org/drawingml/2006/table">
            <a:tbl>
              <a:tblPr>
                <a:noFill/>
              </a:tblPr>
              <a:tblGrid>
                <a:gridCol w="2000200"/>
                <a:gridCol w="1294200"/>
                <a:gridCol w="1087267"/>
                <a:gridCol w="1258967"/>
                <a:gridCol w="1320000"/>
                <a:gridCol w="1155500"/>
                <a:gridCol w="1003200"/>
                <a:gridCol w="1318500"/>
                <a:gridCol w="1220767"/>
              </a:tblGrid>
              <a:tr h="944840">
                <a:tc>
                  <a:txBody>
                    <a:bodyPr/>
                    <a:lstStyle/>
                    <a:p>
                      <a:pPr marL="0" lvl="0" indent="0" algn="l" rtl="0">
                        <a:lnSpc>
                          <a:spcPct val="115000"/>
                        </a:lnSpc>
                        <a:spcBef>
                          <a:spcPts val="0"/>
                        </a:spcBef>
                        <a:spcAft>
                          <a:spcPts val="0"/>
                        </a:spcAft>
                        <a:buNone/>
                      </a:pPr>
                      <a:r>
                        <a:rPr lang="en" sz="1300" b="1" dirty="0">
                          <a:latin typeface="Josefin Sans"/>
                          <a:ea typeface="Josefin Sans"/>
                          <a:cs typeface="Josefin Sans"/>
                          <a:sym typeface="Josefin Sans"/>
                        </a:rPr>
                        <a:t>WBL Experience</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agreement</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dirty="0">
                          <a:latin typeface="Josefin Sans"/>
                          <a:ea typeface="Josefin Sans"/>
                          <a:cs typeface="Josefin Sans"/>
                          <a:sym typeface="Josefin Sans"/>
                        </a:rPr>
                        <a:t>Training plan</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Suggested Grade levels</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Related CTE instruction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Minimum duration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Paid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Meets</a:t>
                      </a:r>
                      <a:endParaRPr sz="1300" b="1">
                        <a:latin typeface="Josefin Sans"/>
                        <a:ea typeface="Josefin Sans"/>
                        <a:cs typeface="Josefin Sans"/>
                        <a:sym typeface="Josefin Sans"/>
                      </a:endParaRPr>
                    </a:p>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Graduation Req</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Credit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r>
              <a:tr h="954500">
                <a:tc>
                  <a:txBody>
                    <a:bodyPr/>
                    <a:lstStyle/>
                    <a:p>
                      <a:pPr marL="0" lvl="0" indent="0" algn="l" rtl="0">
                        <a:lnSpc>
                          <a:spcPct val="115000"/>
                        </a:lnSpc>
                        <a:spcBef>
                          <a:spcPts val="1200"/>
                        </a:spcBef>
                        <a:spcAft>
                          <a:spcPts val="0"/>
                        </a:spcAft>
                        <a:buNone/>
                      </a:pPr>
                      <a:r>
                        <a:rPr lang="en" sz="1600" b="1">
                          <a:latin typeface="Josefin Sans"/>
                          <a:ea typeface="Josefin Sans"/>
                          <a:cs typeface="Josefin Sans"/>
                          <a:sym typeface="Josefin Sans"/>
                        </a:rPr>
                        <a:t>Service Learning</a:t>
                      </a:r>
                      <a:endParaRPr sz="16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500">
                          <a:latin typeface="Josefin Sans"/>
                          <a:ea typeface="Josefin Sans"/>
                          <a:cs typeface="Josefin Sans"/>
                          <a:sym typeface="Josefin Sans"/>
                        </a:rPr>
                        <a:t> ⛔</a:t>
                      </a:r>
                      <a:endParaRPr sz="25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a:latin typeface="Josefin Sans"/>
                          <a:ea typeface="Josefin Sans"/>
                          <a:cs typeface="Josefin Sans"/>
                          <a:sym typeface="Josefin Sans"/>
                        </a:rPr>
                        <a:t>6-12</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dirty="0">
                          <a:latin typeface="Josefin Sans"/>
                          <a:ea typeface="Josefin Sans"/>
                          <a:cs typeface="Josefin Sans"/>
                          <a:sym typeface="Josefin Sans"/>
                        </a:rPr>
                        <a:t>Varies by type</a:t>
                      </a:r>
                      <a:endParaRPr sz="1600"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a:latin typeface="Josefin Sans"/>
                          <a:ea typeface="Josefin Sans"/>
                          <a:cs typeface="Josefin Sans"/>
                          <a:sym typeface="Josefin Sans"/>
                        </a:rPr>
                        <a:t> </a:t>
                      </a:r>
                      <a:r>
                        <a:rPr lang="en" sz="2500">
                          <a:solidFill>
                            <a:schemeClr val="dk1"/>
                          </a:solidFill>
                          <a:latin typeface="Josefin Sans"/>
                          <a:ea typeface="Josefin Sans"/>
                          <a:cs typeface="Josefin Sans"/>
                          <a:sym typeface="Josefin Sans"/>
                        </a:rPr>
                        <a:t> ⛔</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Clr>
                          <a:schemeClr val="dk1"/>
                        </a:buClr>
                        <a:buSzPts val="1100"/>
                        <a:buFont typeface="Arial"/>
                        <a:buNone/>
                      </a:pPr>
                      <a:r>
                        <a:rPr lang="en" sz="27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500" dirty="0">
                          <a:solidFill>
                            <a:schemeClr val="dk1"/>
                          </a:solidFill>
                          <a:latin typeface="Josefin Sans"/>
                          <a:ea typeface="Josefin Sans"/>
                          <a:cs typeface="Josefin Sans"/>
                          <a:sym typeface="Josefin Sans"/>
                        </a:rPr>
                        <a:t> ⛔</a:t>
                      </a:r>
                      <a:r>
                        <a:rPr lang="en" sz="1600" dirty="0">
                          <a:latin typeface="Josefin Sans"/>
                          <a:ea typeface="Josefin Sans"/>
                          <a:cs typeface="Josefin Sans"/>
                          <a:sym typeface="Josefin Sans"/>
                        </a:rPr>
                        <a:t> </a:t>
                      </a:r>
                      <a:endParaRPr sz="1600"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298" name="Google Shape;298;p39"/>
          <p:cNvSpPr txBox="1"/>
          <p:nvPr/>
        </p:nvSpPr>
        <p:spPr>
          <a:xfrm>
            <a:off x="7924800" y="990600"/>
            <a:ext cx="3980400" cy="2093200"/>
          </a:xfrm>
          <a:prstGeom prst="rect">
            <a:avLst/>
          </a:prstGeom>
          <a:solidFill>
            <a:srgbClr val="EA9999"/>
          </a:solidFill>
          <a:ln w="38100" cap="flat" cmpd="sng">
            <a:solidFill>
              <a:srgbClr val="000000"/>
            </a:solidFill>
            <a:prstDash val="solid"/>
            <a:round/>
            <a:headEnd type="none" w="sm" len="sm"/>
            <a:tailEnd type="none" w="sm" len="sm"/>
          </a:ln>
        </p:spPr>
        <p:txBody>
          <a:bodyPr spcFirstLastPara="1" wrap="square" lIns="121892" tIns="121892" rIns="121892" bIns="121892" anchor="t" anchorCtr="0">
            <a:spAutoFit/>
          </a:bodyPr>
          <a:lstStyle/>
          <a:p>
            <a:pPr>
              <a:buSzPts val="1100"/>
            </a:pPr>
            <a:r>
              <a:rPr lang="en" sz="2400" b="1" dirty="0">
                <a:latin typeface="Josefin Sans"/>
                <a:ea typeface="Josefin Sans"/>
                <a:cs typeface="Josefin Sans"/>
                <a:sym typeface="Josefin Sans"/>
              </a:rPr>
              <a:t>Example: </a:t>
            </a:r>
            <a:r>
              <a:rPr lang="en" sz="2400" dirty="0">
                <a:latin typeface="Josefin Sans"/>
                <a:ea typeface="Josefin Sans"/>
                <a:cs typeface="Josefin Sans"/>
                <a:sym typeface="Josefin Sans"/>
              </a:rPr>
              <a:t>Students in Engineering Studies identify a need, conduct research, and design a plan to solve the problem.</a:t>
            </a:r>
            <a:endParaRPr sz="2400" dirty="0">
              <a:latin typeface="Josefin Sans"/>
              <a:ea typeface="Josefin Sans"/>
              <a:cs typeface="Josefin Sans"/>
              <a:sym typeface="Josefin Sans"/>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843" y="320040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19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0"/>
          <p:cNvSpPr txBox="1">
            <a:spLocks noGrp="1"/>
          </p:cNvSpPr>
          <p:nvPr>
            <p:ph type="title"/>
          </p:nvPr>
        </p:nvSpPr>
        <p:spPr>
          <a:xfrm>
            <a:off x="228601" y="838200"/>
            <a:ext cx="11661729" cy="718659"/>
          </a:xfrm>
          <a:prstGeom prst="rect">
            <a:avLst/>
          </a:prstGeom>
        </p:spPr>
        <p:txBody>
          <a:bodyPr spcFirstLastPara="1" wrap="square" lIns="121892" tIns="121892" rIns="121892" bIns="121892" anchor="t" anchorCtr="0">
            <a:noAutofit/>
          </a:bodyPr>
          <a:lstStyle/>
          <a:p>
            <a:r>
              <a:rPr lang="en" dirty="0">
                <a:solidFill>
                  <a:srgbClr val="0070C0"/>
                </a:solidFill>
              </a:rPr>
              <a:t>Service Learning vs. Community Service</a:t>
            </a:r>
            <a:endParaRPr dirty="0">
              <a:solidFill>
                <a:srgbClr val="0070C0"/>
              </a:solidFill>
            </a:endParaRPr>
          </a:p>
        </p:txBody>
      </p:sp>
      <p:sp>
        <p:nvSpPr>
          <p:cNvPr id="304" name="Google Shape;304;p40"/>
          <p:cNvSpPr txBox="1">
            <a:spLocks noGrp="1"/>
          </p:cNvSpPr>
          <p:nvPr>
            <p:ph type="body" idx="1"/>
          </p:nvPr>
        </p:nvSpPr>
        <p:spPr>
          <a:xfrm>
            <a:off x="381000" y="1371600"/>
            <a:ext cx="11506200" cy="1851533"/>
          </a:xfrm>
          <a:prstGeom prst="rect">
            <a:avLst/>
          </a:prstGeom>
        </p:spPr>
        <p:txBody>
          <a:bodyPr spcFirstLastPara="1" wrap="square" lIns="121892" tIns="121892" rIns="121892" bIns="121892" anchor="t" anchorCtr="0">
            <a:noAutofit/>
          </a:bodyPr>
          <a:lstStyle/>
          <a:p>
            <a:pPr marL="0" indent="0">
              <a:buClr>
                <a:schemeClr val="dk1"/>
              </a:buClr>
              <a:buSzPts val="1100"/>
            </a:pPr>
            <a:r>
              <a:rPr lang="en" sz="2400" b="1" dirty="0">
                <a:solidFill>
                  <a:schemeClr val="tx1"/>
                </a:solidFill>
                <a:latin typeface="+mn-lt"/>
              </a:rPr>
              <a:t>Service Learning </a:t>
            </a:r>
            <a:r>
              <a:rPr lang="en" sz="2400" b="1" u="sng" dirty="0">
                <a:solidFill>
                  <a:schemeClr val="tx1"/>
                </a:solidFill>
                <a:latin typeface="+mn-lt"/>
              </a:rPr>
              <a:t>is</a:t>
            </a:r>
            <a:r>
              <a:rPr lang="en" sz="2400" b="1" dirty="0">
                <a:solidFill>
                  <a:schemeClr val="tx1"/>
                </a:solidFill>
                <a:latin typeface="+mn-lt"/>
              </a:rPr>
              <a:t> High-Quality Work-Based Learning</a:t>
            </a:r>
            <a:endParaRPr sz="2400" b="1" dirty="0">
              <a:solidFill>
                <a:schemeClr val="tx1"/>
              </a:solidFill>
              <a:latin typeface="+mn-lt"/>
            </a:endParaRPr>
          </a:p>
          <a:p>
            <a:pPr indent="-431768">
              <a:spcBef>
                <a:spcPts val="1600"/>
              </a:spcBef>
              <a:buClr>
                <a:schemeClr val="dk1"/>
              </a:buClr>
              <a:buSzPct val="117000"/>
              <a:buFont typeface="Arial" pitchFamily="34" charset="0"/>
              <a:buChar char="•"/>
            </a:pPr>
            <a:r>
              <a:rPr lang="en" sz="2400" dirty="0">
                <a:solidFill>
                  <a:schemeClr val="dk1"/>
                </a:solidFill>
                <a:latin typeface="+mn-lt"/>
              </a:rPr>
              <a:t>Students identify an interest and a community need.</a:t>
            </a:r>
            <a:endParaRPr sz="2400" dirty="0">
              <a:solidFill>
                <a:schemeClr val="dk1"/>
              </a:solidFill>
              <a:latin typeface="+mn-lt"/>
            </a:endParaRPr>
          </a:p>
          <a:p>
            <a:pPr indent="-431768">
              <a:buClr>
                <a:schemeClr val="dk1"/>
              </a:buClr>
              <a:buSzPct val="117000"/>
              <a:buFont typeface="Arial" pitchFamily="34" charset="0"/>
              <a:buChar char="•"/>
            </a:pPr>
            <a:r>
              <a:rPr lang="en" sz="2400" dirty="0">
                <a:solidFill>
                  <a:schemeClr val="dk1"/>
                </a:solidFill>
                <a:latin typeface="+mn-lt"/>
              </a:rPr>
              <a:t>Students develop and complete a service project addressing the community need.</a:t>
            </a:r>
            <a:endParaRPr sz="2400" dirty="0">
              <a:solidFill>
                <a:schemeClr val="dk1"/>
              </a:solidFill>
              <a:latin typeface="+mn-lt"/>
            </a:endParaRPr>
          </a:p>
          <a:p>
            <a:pPr indent="-431768">
              <a:buClr>
                <a:schemeClr val="dk1"/>
              </a:buClr>
              <a:buSzPct val="117000"/>
              <a:buFont typeface="Arial" pitchFamily="34" charset="0"/>
              <a:buChar char="•"/>
            </a:pPr>
            <a:r>
              <a:rPr lang="en" sz="2400" dirty="0">
                <a:solidFill>
                  <a:schemeClr val="dk1"/>
                </a:solidFill>
                <a:latin typeface="+mn-lt"/>
              </a:rPr>
              <a:t>Students complete structured activities before, during, and after the experience.</a:t>
            </a:r>
            <a:endParaRPr sz="2400" dirty="0">
              <a:solidFill>
                <a:schemeClr val="dk1"/>
              </a:solidFill>
              <a:latin typeface="+mn-lt"/>
            </a:endParaRPr>
          </a:p>
          <a:p>
            <a:pPr indent="-431768">
              <a:buClr>
                <a:schemeClr val="dk1"/>
              </a:buClr>
              <a:buSzPct val="117000"/>
              <a:buFont typeface="Arial" pitchFamily="34" charset="0"/>
              <a:buChar char="•"/>
            </a:pPr>
            <a:r>
              <a:rPr lang="en" sz="2400" dirty="0">
                <a:solidFill>
                  <a:schemeClr val="dk1"/>
                </a:solidFill>
                <a:latin typeface="+mn-lt"/>
              </a:rPr>
              <a:t>Students reflect and self-assess.</a:t>
            </a:r>
            <a:endParaRPr sz="2400" dirty="0">
              <a:solidFill>
                <a:schemeClr val="dk1"/>
              </a:solidFill>
              <a:latin typeface="+mn-lt"/>
            </a:endParaRPr>
          </a:p>
          <a:p>
            <a:pPr marL="0" indent="0">
              <a:spcBef>
                <a:spcPts val="1600"/>
              </a:spcBef>
              <a:buSzPct val="117000"/>
            </a:pPr>
            <a:r>
              <a:rPr lang="en" sz="2400" b="1" dirty="0">
                <a:solidFill>
                  <a:schemeClr val="tx1"/>
                </a:solidFill>
                <a:latin typeface="+mn-lt"/>
              </a:rPr>
              <a:t>Community Service is </a:t>
            </a:r>
            <a:r>
              <a:rPr lang="en" sz="2400" b="1" u="sng" dirty="0">
                <a:solidFill>
                  <a:schemeClr val="tx1"/>
                </a:solidFill>
                <a:latin typeface="+mn-lt"/>
              </a:rPr>
              <a:t>not</a:t>
            </a:r>
            <a:r>
              <a:rPr lang="en" sz="2400" b="1" dirty="0">
                <a:solidFill>
                  <a:schemeClr val="tx1"/>
                </a:solidFill>
                <a:latin typeface="+mn-lt"/>
              </a:rPr>
              <a:t> High-Quality Work-Based Learning</a:t>
            </a:r>
            <a:endParaRPr sz="2400" b="1" dirty="0">
              <a:solidFill>
                <a:schemeClr val="tx1"/>
              </a:solidFill>
              <a:latin typeface="+mn-lt"/>
            </a:endParaRPr>
          </a:p>
          <a:p>
            <a:pPr indent="-431768">
              <a:spcBef>
                <a:spcPts val="1600"/>
              </a:spcBef>
              <a:buClr>
                <a:schemeClr val="dk1"/>
              </a:buClr>
              <a:buSzPct val="117000"/>
              <a:buFont typeface="Arial" pitchFamily="34" charset="0"/>
              <a:buChar char="•"/>
            </a:pPr>
            <a:r>
              <a:rPr lang="en" sz="2400" dirty="0">
                <a:solidFill>
                  <a:schemeClr val="dk1"/>
                </a:solidFill>
                <a:latin typeface="+mn-lt"/>
              </a:rPr>
              <a:t>The community need may already be established.</a:t>
            </a:r>
            <a:endParaRPr sz="2400" dirty="0">
              <a:solidFill>
                <a:schemeClr val="dk1"/>
              </a:solidFill>
              <a:latin typeface="+mn-lt"/>
            </a:endParaRPr>
          </a:p>
          <a:p>
            <a:pPr indent="-431768">
              <a:buClr>
                <a:schemeClr val="dk1"/>
              </a:buClr>
              <a:buSzPct val="117000"/>
              <a:buFont typeface="Arial" pitchFamily="34" charset="0"/>
              <a:buChar char="•"/>
            </a:pPr>
            <a:r>
              <a:rPr lang="en" sz="2400" dirty="0">
                <a:solidFill>
                  <a:schemeClr val="dk1"/>
                </a:solidFill>
                <a:latin typeface="+mn-lt"/>
              </a:rPr>
              <a:t>Students participate in voluntary assignments and activities to serve organizations and/or individuals within the community.</a:t>
            </a:r>
            <a:endParaRPr sz="2400" dirty="0">
              <a:solidFill>
                <a:schemeClr val="dk1"/>
              </a:solidFill>
              <a:latin typeface="+mn-lt"/>
            </a:endParaRPr>
          </a:p>
          <a:p>
            <a:pPr indent="-431768">
              <a:buClr>
                <a:schemeClr val="dk1"/>
              </a:buClr>
              <a:buSzPct val="117000"/>
              <a:buFont typeface="Arial" pitchFamily="34" charset="0"/>
              <a:buChar char="•"/>
            </a:pPr>
            <a:r>
              <a:rPr lang="en" sz="2400" dirty="0">
                <a:solidFill>
                  <a:schemeClr val="dk1"/>
                </a:solidFill>
                <a:latin typeface="+mn-lt"/>
              </a:rPr>
              <a:t>Community service may or may not align with school-based instruction.</a:t>
            </a:r>
            <a:endParaRPr sz="2400" dirty="0">
              <a:solidFill>
                <a:schemeClr val="dk1"/>
              </a:solidFill>
              <a:latin typeface="+mn-lt"/>
            </a:endParaRPr>
          </a:p>
          <a:p>
            <a:pPr indent="-457189">
              <a:spcBef>
                <a:spcPts val="1600"/>
              </a:spcBef>
              <a:spcAft>
                <a:spcPts val="2133"/>
              </a:spcAft>
              <a:buFont typeface="Arial" pitchFamily="34" charset="0"/>
              <a:buChar char="•"/>
            </a:pPr>
            <a:endParaRPr dirty="0"/>
          </a:p>
        </p:txBody>
      </p:sp>
      <p:sp>
        <p:nvSpPr>
          <p:cNvPr id="305" name="Google Shape;305;p40"/>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15</a:t>
            </a:fld>
            <a:endParaRPr>
              <a:solidFill>
                <a:srgbClr val="FFFFFF"/>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5137" y="5910880"/>
            <a:ext cx="1566863" cy="90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63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1"/>
          <p:cNvSpPr txBox="1">
            <a:spLocks noGrp="1"/>
          </p:cNvSpPr>
          <p:nvPr>
            <p:ph type="title"/>
          </p:nvPr>
        </p:nvSpPr>
        <p:spPr>
          <a:xfrm>
            <a:off x="381002" y="838200"/>
            <a:ext cx="8965687" cy="718659"/>
          </a:xfrm>
          <a:prstGeom prst="rect">
            <a:avLst/>
          </a:prstGeom>
        </p:spPr>
        <p:txBody>
          <a:bodyPr spcFirstLastPara="1" wrap="square" lIns="121892" tIns="121892" rIns="121892" bIns="121892" anchor="t" anchorCtr="0">
            <a:noAutofit/>
          </a:bodyPr>
          <a:lstStyle/>
          <a:p>
            <a:r>
              <a:rPr lang="en" dirty="0">
                <a:solidFill>
                  <a:srgbClr val="0070C0"/>
                </a:solidFill>
              </a:rPr>
              <a:t>Mentorship</a:t>
            </a:r>
            <a:endParaRPr dirty="0">
              <a:solidFill>
                <a:srgbClr val="0070C0"/>
              </a:solidFill>
            </a:endParaRPr>
          </a:p>
        </p:txBody>
      </p:sp>
      <p:sp>
        <p:nvSpPr>
          <p:cNvPr id="311" name="Google Shape;311;p41"/>
          <p:cNvSpPr txBox="1">
            <a:spLocks noGrp="1"/>
          </p:cNvSpPr>
          <p:nvPr>
            <p:ph type="body" idx="1"/>
          </p:nvPr>
        </p:nvSpPr>
        <p:spPr>
          <a:xfrm>
            <a:off x="215900" y="1295400"/>
            <a:ext cx="8301400" cy="1828800"/>
          </a:xfrm>
          <a:prstGeom prst="rect">
            <a:avLst/>
          </a:prstGeom>
        </p:spPr>
        <p:txBody>
          <a:bodyPr spcFirstLastPara="1" wrap="square" lIns="121892" tIns="121892" rIns="121892" bIns="121892" anchor="t" anchorCtr="0">
            <a:noAutofit/>
          </a:bodyPr>
          <a:lstStyle/>
          <a:p>
            <a:pPr indent="-423301">
              <a:lnSpc>
                <a:spcPct val="100000"/>
              </a:lnSpc>
              <a:buClr>
                <a:schemeClr val="dk1"/>
              </a:buClr>
              <a:buSzPct val="117000"/>
              <a:buFont typeface="Arial" pitchFamily="34" charset="0"/>
              <a:buChar char="•"/>
            </a:pPr>
            <a:r>
              <a:rPr lang="en" sz="2300" dirty="0">
                <a:solidFill>
                  <a:schemeClr val="dk1"/>
                </a:solidFill>
                <a:latin typeface="+mn-lt"/>
              </a:rPr>
              <a:t>Pairs student with an industry professional for a long-term relationship focused on growth and development</a:t>
            </a:r>
            <a:endParaRPr sz="2300" dirty="0">
              <a:solidFill>
                <a:schemeClr val="dk1"/>
              </a:solidFill>
              <a:latin typeface="+mn-lt"/>
            </a:endParaRPr>
          </a:p>
          <a:p>
            <a:pPr indent="-423301">
              <a:lnSpc>
                <a:spcPct val="100000"/>
              </a:lnSpc>
              <a:buClr>
                <a:schemeClr val="dk1"/>
              </a:buClr>
              <a:buSzPct val="117000"/>
              <a:buFont typeface="Arial" pitchFamily="34" charset="0"/>
              <a:buChar char="•"/>
            </a:pPr>
            <a:r>
              <a:rPr lang="en" sz="2300" dirty="0">
                <a:solidFill>
                  <a:schemeClr val="dk1"/>
                </a:solidFill>
                <a:latin typeface="+mn-lt"/>
              </a:rPr>
              <a:t>Documented hours working with a mentor may include: discussion/reflection, observation of workplace, collaborative research and exploration of the career field</a:t>
            </a:r>
            <a:endParaRPr sz="2300" dirty="0">
              <a:solidFill>
                <a:schemeClr val="dk1"/>
              </a:solidFill>
              <a:latin typeface="+mn-lt"/>
            </a:endParaRPr>
          </a:p>
          <a:p>
            <a:pPr indent="-406371">
              <a:lnSpc>
                <a:spcPct val="100000"/>
              </a:lnSpc>
              <a:buClr>
                <a:schemeClr val="dk1"/>
              </a:buClr>
              <a:buSzPct val="117000"/>
              <a:buFont typeface="Arial" pitchFamily="34" charset="0"/>
              <a:buChar char="•"/>
            </a:pPr>
            <a:r>
              <a:rPr lang="en" sz="2300" dirty="0">
                <a:latin typeface="+mn-lt"/>
              </a:rPr>
              <a:t>Only counts towards CCCRI or graduation requirements if student earns 140 hours</a:t>
            </a:r>
            <a:endParaRPr sz="2300" dirty="0">
              <a:solidFill>
                <a:schemeClr val="dk1"/>
              </a:solidFill>
              <a:latin typeface="+mn-lt"/>
            </a:endParaRPr>
          </a:p>
          <a:p>
            <a:pPr indent="0">
              <a:spcBef>
                <a:spcPts val="2133"/>
              </a:spcBef>
            </a:pPr>
            <a:endParaRPr sz="1900" dirty="0"/>
          </a:p>
          <a:p>
            <a:pPr indent="0">
              <a:spcBef>
                <a:spcPts val="2133"/>
              </a:spcBef>
              <a:spcAft>
                <a:spcPts val="2133"/>
              </a:spcAft>
            </a:pPr>
            <a:endParaRPr dirty="0"/>
          </a:p>
        </p:txBody>
      </p:sp>
      <p:sp>
        <p:nvSpPr>
          <p:cNvPr id="312" name="Google Shape;312;p41"/>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16</a:t>
            </a:fld>
            <a:endParaRPr>
              <a:solidFill>
                <a:srgbClr val="FFFFFF"/>
              </a:solidFill>
            </a:endParaRPr>
          </a:p>
        </p:txBody>
      </p:sp>
      <p:graphicFrame>
        <p:nvGraphicFramePr>
          <p:cNvPr id="313" name="Google Shape;313;p41"/>
          <p:cNvGraphicFramePr/>
          <p:nvPr>
            <p:extLst>
              <p:ext uri="{D42A27DB-BD31-4B8C-83A1-F6EECF244321}">
                <p14:modId xmlns:p14="http://schemas.microsoft.com/office/powerpoint/2010/main" val="2065502046"/>
              </p:ext>
            </p:extLst>
          </p:nvPr>
        </p:nvGraphicFramePr>
        <p:xfrm>
          <a:off x="304802" y="4267200"/>
          <a:ext cx="11658599" cy="2164000"/>
        </p:xfrm>
        <a:graphic>
          <a:graphicData uri="http://schemas.openxmlformats.org/drawingml/2006/table">
            <a:tbl>
              <a:tblPr>
                <a:noFill/>
              </a:tblPr>
              <a:tblGrid>
                <a:gridCol w="1590533"/>
                <a:gridCol w="1373733"/>
                <a:gridCol w="1403533"/>
                <a:gridCol w="1289733"/>
                <a:gridCol w="1453867"/>
                <a:gridCol w="1411567"/>
                <a:gridCol w="910467"/>
                <a:gridCol w="1321133"/>
                <a:gridCol w="904033"/>
              </a:tblGrid>
              <a:tr h="944840">
                <a:tc>
                  <a:txBody>
                    <a:bodyPr/>
                    <a:lstStyle/>
                    <a:p>
                      <a:pPr marL="0" lvl="0" indent="0" algn="l" rtl="0">
                        <a:lnSpc>
                          <a:spcPct val="115000"/>
                        </a:lnSpc>
                        <a:spcBef>
                          <a:spcPts val="0"/>
                        </a:spcBef>
                        <a:spcAft>
                          <a:spcPts val="0"/>
                        </a:spcAft>
                        <a:buNone/>
                      </a:pPr>
                      <a:r>
                        <a:rPr lang="en" sz="1300" b="1" dirty="0">
                          <a:latin typeface="Josefin Sans"/>
                          <a:ea typeface="Josefin Sans"/>
                          <a:cs typeface="Josefin Sans"/>
                          <a:sym typeface="Josefin Sans"/>
                        </a:rPr>
                        <a:t>WBL Experience</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agreement</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plan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dirty="0">
                          <a:latin typeface="Josefin Sans"/>
                          <a:ea typeface="Josefin Sans"/>
                          <a:cs typeface="Josefin Sans"/>
                          <a:sym typeface="Josefin Sans"/>
                        </a:rPr>
                        <a:t>Suggested Grade levels</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Related CTE instruction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dirty="0">
                          <a:latin typeface="Josefin Sans"/>
                          <a:ea typeface="Josefin Sans"/>
                          <a:cs typeface="Josefin Sans"/>
                          <a:sym typeface="Josefin Sans"/>
                        </a:rPr>
                        <a:t>Minimum duration</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Paid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Meets</a:t>
                      </a:r>
                      <a:endParaRPr sz="1300" b="1">
                        <a:latin typeface="Josefin Sans"/>
                        <a:ea typeface="Josefin Sans"/>
                        <a:cs typeface="Josefin Sans"/>
                        <a:sym typeface="Josefin Sans"/>
                      </a:endParaRPr>
                    </a:p>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Graduation Req</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Credit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r>
              <a:tr h="1219160">
                <a:tc>
                  <a:txBody>
                    <a:bodyPr/>
                    <a:lstStyle/>
                    <a:p>
                      <a:pPr marL="0" lvl="0" indent="0" algn="l" rtl="0">
                        <a:lnSpc>
                          <a:spcPct val="100000"/>
                        </a:lnSpc>
                        <a:spcBef>
                          <a:spcPts val="0"/>
                        </a:spcBef>
                        <a:spcAft>
                          <a:spcPts val="0"/>
                        </a:spcAft>
                        <a:buNone/>
                      </a:pPr>
                      <a:r>
                        <a:rPr lang="en" sz="1600" b="1">
                          <a:latin typeface="Josefin Sans"/>
                          <a:ea typeface="Josefin Sans"/>
                          <a:cs typeface="Josefin Sans"/>
                          <a:sym typeface="Josefin Sans"/>
                        </a:rPr>
                        <a:t>Mentorship</a:t>
                      </a:r>
                      <a:endParaRPr sz="16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500">
                          <a:latin typeface="Josefin Sans"/>
                          <a:ea typeface="Josefin Sans"/>
                          <a:cs typeface="Josefin Sans"/>
                          <a:sym typeface="Josefin Sans"/>
                        </a:rPr>
                        <a:t> ⛔</a:t>
                      </a:r>
                      <a:endParaRPr sz="25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6-12</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Course duration or 140 hours for 0.5 credit</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 </a:t>
                      </a:r>
                      <a:r>
                        <a:rPr lang="en" sz="2500">
                          <a:solidFill>
                            <a:schemeClr val="dk1"/>
                          </a:solidFill>
                          <a:latin typeface="Josefin Sans"/>
                          <a:ea typeface="Josefin Sans"/>
                          <a:cs typeface="Josefin Sans"/>
                          <a:sym typeface="Josefin Sans"/>
                        </a:rPr>
                        <a:t> ⛔</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Clr>
                          <a:schemeClr val="dk1"/>
                        </a:buClr>
                        <a:buSzPts val="1100"/>
                        <a:buFont typeface="Arial"/>
                        <a:buNone/>
                      </a:pPr>
                      <a:r>
                        <a:rPr lang="en" sz="1300">
                          <a:solidFill>
                            <a:schemeClr val="dk1"/>
                          </a:solidFill>
                          <a:latin typeface="Josefin Sans"/>
                          <a:ea typeface="Josefin Sans"/>
                          <a:cs typeface="Josefin Sans"/>
                          <a:sym typeface="Josefin Sans"/>
                        </a:rPr>
                        <a:t>Mentorships over 140 hours</a:t>
                      </a:r>
                      <a:endParaRPr sz="13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dirty="0">
                          <a:solidFill>
                            <a:schemeClr val="dk1"/>
                          </a:solidFill>
                          <a:latin typeface="Josefin Sans"/>
                          <a:ea typeface="Josefin Sans"/>
                          <a:cs typeface="Josefin Sans"/>
                          <a:sym typeface="Josefin Sans"/>
                        </a:rPr>
                        <a:t>✅</a:t>
                      </a:r>
                      <a:r>
                        <a:rPr lang="en" sz="2500" dirty="0">
                          <a:solidFill>
                            <a:schemeClr val="dk1"/>
                          </a:solidFill>
                          <a:latin typeface="Josefin Sans"/>
                          <a:ea typeface="Josefin Sans"/>
                          <a:cs typeface="Josefin Sans"/>
                          <a:sym typeface="Josefin Sans"/>
                        </a:rPr>
                        <a:t> </a:t>
                      </a:r>
                      <a:endParaRPr sz="1600"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314" name="Google Shape;314;p41"/>
          <p:cNvSpPr txBox="1"/>
          <p:nvPr/>
        </p:nvSpPr>
        <p:spPr>
          <a:xfrm>
            <a:off x="8382000" y="914400"/>
            <a:ext cx="3662000" cy="2093200"/>
          </a:xfrm>
          <a:prstGeom prst="rect">
            <a:avLst/>
          </a:prstGeom>
          <a:solidFill>
            <a:srgbClr val="F6B26B"/>
          </a:solidFill>
          <a:ln w="38100" cap="flat" cmpd="sng">
            <a:solidFill>
              <a:srgbClr val="000000"/>
            </a:solidFill>
            <a:prstDash val="solid"/>
            <a:round/>
            <a:headEnd type="none" w="sm" len="sm"/>
            <a:tailEnd type="none" w="sm" len="sm"/>
          </a:ln>
        </p:spPr>
        <p:txBody>
          <a:bodyPr spcFirstLastPara="1" wrap="square" lIns="121892" tIns="121892" rIns="121892" bIns="121892" anchor="t" anchorCtr="0">
            <a:spAutoFit/>
          </a:bodyPr>
          <a:lstStyle/>
          <a:p>
            <a:r>
              <a:rPr lang="en" sz="2000" b="1" dirty="0">
                <a:latin typeface="Josefin Sans"/>
                <a:ea typeface="Josefin Sans"/>
                <a:cs typeface="Josefin Sans"/>
                <a:sym typeface="Josefin Sans"/>
              </a:rPr>
              <a:t>Example: </a:t>
            </a:r>
            <a:r>
              <a:rPr lang="en" sz="2000" dirty="0">
                <a:latin typeface="Josefin Sans"/>
                <a:ea typeface="Josefin Sans"/>
                <a:cs typeface="Josefin Sans"/>
                <a:sym typeface="Josefin Sans"/>
              </a:rPr>
              <a:t>A Sports and Entertainment Marketing student participates in a mentorship with a brand manager to learn more about the career.</a:t>
            </a:r>
            <a:endParaRPr sz="2000" dirty="0">
              <a:latin typeface="Josefin Sans"/>
              <a:ea typeface="Josefin Sans"/>
              <a:cs typeface="Josefin Sans"/>
              <a:sym typeface="Josefin Sans"/>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337" y="320040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179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txBox="1">
            <a:spLocks noGrp="1"/>
          </p:cNvSpPr>
          <p:nvPr>
            <p:ph type="title"/>
          </p:nvPr>
        </p:nvSpPr>
        <p:spPr>
          <a:xfrm>
            <a:off x="228600" y="914400"/>
            <a:ext cx="8965687" cy="718659"/>
          </a:xfrm>
          <a:prstGeom prst="rect">
            <a:avLst/>
          </a:prstGeom>
        </p:spPr>
        <p:txBody>
          <a:bodyPr spcFirstLastPara="1" wrap="square" lIns="121892" tIns="121892" rIns="121892" bIns="121892" anchor="t" anchorCtr="0">
            <a:noAutofit/>
          </a:bodyPr>
          <a:lstStyle/>
          <a:p>
            <a:r>
              <a:rPr lang="en" sz="4000" dirty="0">
                <a:solidFill>
                  <a:srgbClr val="0070C0"/>
                </a:solidFill>
                <a:latin typeface="+mj-lt"/>
              </a:rPr>
              <a:t>School-Based Enterprise</a:t>
            </a:r>
            <a:endParaRPr sz="4000" dirty="0">
              <a:solidFill>
                <a:srgbClr val="0070C0"/>
              </a:solidFill>
              <a:latin typeface="+mj-lt"/>
            </a:endParaRPr>
          </a:p>
        </p:txBody>
      </p:sp>
      <p:sp>
        <p:nvSpPr>
          <p:cNvPr id="320" name="Google Shape;320;p42"/>
          <p:cNvSpPr txBox="1">
            <a:spLocks noGrp="1"/>
          </p:cNvSpPr>
          <p:nvPr>
            <p:ph type="body" idx="1"/>
          </p:nvPr>
        </p:nvSpPr>
        <p:spPr>
          <a:xfrm>
            <a:off x="228600" y="1332067"/>
            <a:ext cx="11963400" cy="1851533"/>
          </a:xfrm>
          <a:prstGeom prst="rect">
            <a:avLst/>
          </a:prstGeom>
        </p:spPr>
        <p:txBody>
          <a:bodyPr spcFirstLastPara="1" wrap="square" lIns="121892" tIns="121892" rIns="121892" bIns="121892" anchor="t" anchorCtr="0">
            <a:noAutofit/>
          </a:bodyPr>
          <a:lstStyle/>
          <a:p>
            <a:pPr indent="-414836">
              <a:lnSpc>
                <a:spcPct val="100000"/>
              </a:lnSpc>
              <a:buSzPct val="117000"/>
              <a:buFont typeface="Arial" pitchFamily="34" charset="0"/>
              <a:buChar char="•"/>
            </a:pPr>
            <a:r>
              <a:rPr lang="en" sz="2200" dirty="0">
                <a:latin typeface="+mn-lt"/>
              </a:rPr>
              <a:t>An on-going student managed, entrepreneurial </a:t>
            </a:r>
            <a:endParaRPr lang="en" sz="2200" dirty="0" smtClean="0">
              <a:latin typeface="+mn-lt"/>
            </a:endParaRPr>
          </a:p>
          <a:p>
            <a:pPr marL="42353" indent="0">
              <a:lnSpc>
                <a:spcPct val="100000"/>
              </a:lnSpc>
              <a:buSzPct val="117000"/>
            </a:pPr>
            <a:r>
              <a:rPr lang="en" sz="2200" dirty="0">
                <a:latin typeface="+mn-lt"/>
              </a:rPr>
              <a:t> </a:t>
            </a:r>
            <a:r>
              <a:rPr lang="en" sz="2200" dirty="0" smtClean="0">
                <a:latin typeface="+mn-lt"/>
              </a:rPr>
              <a:t>    operation </a:t>
            </a:r>
            <a:r>
              <a:rPr lang="en" sz="2200" dirty="0">
                <a:latin typeface="+mn-lt"/>
              </a:rPr>
              <a:t>within a school setting</a:t>
            </a:r>
            <a:endParaRPr sz="2200" dirty="0">
              <a:latin typeface="+mn-lt"/>
            </a:endParaRPr>
          </a:p>
          <a:p>
            <a:pPr indent="-414836">
              <a:lnSpc>
                <a:spcPct val="100000"/>
              </a:lnSpc>
              <a:buSzPct val="117000"/>
              <a:buFont typeface="Arial" pitchFamily="34" charset="0"/>
              <a:buChar char="•"/>
            </a:pPr>
            <a:r>
              <a:rPr lang="en" sz="2200" dirty="0">
                <a:latin typeface="+mn-lt"/>
              </a:rPr>
              <a:t>Provides goods and services that meet the needs of </a:t>
            </a:r>
            <a:endParaRPr lang="en" sz="2200" dirty="0" smtClean="0">
              <a:latin typeface="+mn-lt"/>
            </a:endParaRPr>
          </a:p>
          <a:p>
            <a:pPr marL="42353" indent="0">
              <a:lnSpc>
                <a:spcPct val="100000"/>
              </a:lnSpc>
              <a:buSzPct val="117000"/>
            </a:pPr>
            <a:r>
              <a:rPr lang="en" sz="2200" dirty="0">
                <a:latin typeface="+mn-lt"/>
              </a:rPr>
              <a:t> </a:t>
            </a:r>
            <a:r>
              <a:rPr lang="en" sz="2200" dirty="0" smtClean="0">
                <a:latin typeface="+mn-lt"/>
              </a:rPr>
              <a:t>    the </a:t>
            </a:r>
            <a:r>
              <a:rPr lang="en" sz="2200" dirty="0">
                <a:latin typeface="+mn-lt"/>
              </a:rPr>
              <a:t>school’s target markets</a:t>
            </a:r>
            <a:endParaRPr sz="2200" dirty="0">
              <a:latin typeface="+mn-lt"/>
            </a:endParaRPr>
          </a:p>
          <a:p>
            <a:pPr indent="-414836">
              <a:lnSpc>
                <a:spcPct val="100000"/>
              </a:lnSpc>
              <a:buSzPct val="117000"/>
              <a:buFont typeface="Arial" pitchFamily="34" charset="0"/>
              <a:buChar char="•"/>
            </a:pPr>
            <a:r>
              <a:rPr lang="en" sz="2200" dirty="0">
                <a:latin typeface="+mn-lt"/>
              </a:rPr>
              <a:t>Is a collaboration between the teacher and student with management decisions made by the students</a:t>
            </a:r>
            <a:endParaRPr sz="2200" dirty="0">
              <a:latin typeface="+mn-lt"/>
            </a:endParaRPr>
          </a:p>
          <a:p>
            <a:pPr indent="-414836">
              <a:lnSpc>
                <a:spcPct val="100000"/>
              </a:lnSpc>
              <a:buSzPts val="1300"/>
            </a:pPr>
            <a:r>
              <a:rPr lang="en" sz="1800" dirty="0" smtClean="0">
                <a:latin typeface="+mn-lt"/>
              </a:rPr>
              <a:t>Examples:culinary </a:t>
            </a:r>
            <a:r>
              <a:rPr lang="en" sz="1800" dirty="0">
                <a:latin typeface="+mn-lt"/>
              </a:rPr>
              <a:t>cafe, greenhouse, childcare program, retail store, credit union, </a:t>
            </a:r>
            <a:r>
              <a:rPr lang="en" sz="1800" dirty="0" smtClean="0">
                <a:latin typeface="+mn-lt"/>
              </a:rPr>
              <a:t>automotive &amp; carpentry </a:t>
            </a:r>
            <a:r>
              <a:rPr lang="en" sz="1800" dirty="0">
                <a:latin typeface="+mn-lt"/>
              </a:rPr>
              <a:t>services</a:t>
            </a:r>
            <a:endParaRPr sz="1800" dirty="0">
              <a:latin typeface="+mn-lt"/>
            </a:endParaRPr>
          </a:p>
          <a:p>
            <a:pPr indent="0">
              <a:spcBef>
                <a:spcPts val="2133"/>
              </a:spcBef>
              <a:spcAft>
                <a:spcPts val="2133"/>
              </a:spcAft>
            </a:pPr>
            <a:endParaRPr b="0" dirty="0"/>
          </a:p>
        </p:txBody>
      </p:sp>
      <p:sp>
        <p:nvSpPr>
          <p:cNvPr id="321" name="Google Shape;321;p42"/>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17</a:t>
            </a:fld>
            <a:endParaRPr>
              <a:solidFill>
                <a:srgbClr val="FFFFFF"/>
              </a:solidFill>
            </a:endParaRPr>
          </a:p>
        </p:txBody>
      </p:sp>
      <p:graphicFrame>
        <p:nvGraphicFramePr>
          <p:cNvPr id="322" name="Google Shape;322;p42"/>
          <p:cNvGraphicFramePr/>
          <p:nvPr>
            <p:extLst>
              <p:ext uri="{D42A27DB-BD31-4B8C-83A1-F6EECF244321}">
                <p14:modId xmlns:p14="http://schemas.microsoft.com/office/powerpoint/2010/main" val="1309261323"/>
              </p:ext>
            </p:extLst>
          </p:nvPr>
        </p:nvGraphicFramePr>
        <p:xfrm>
          <a:off x="381000" y="4495800"/>
          <a:ext cx="11658599" cy="2026753"/>
        </p:xfrm>
        <a:graphic>
          <a:graphicData uri="http://schemas.openxmlformats.org/drawingml/2006/table">
            <a:tbl>
              <a:tblPr>
                <a:noFill/>
              </a:tblPr>
              <a:tblGrid>
                <a:gridCol w="1779633"/>
                <a:gridCol w="1611600"/>
                <a:gridCol w="1221633"/>
                <a:gridCol w="1293067"/>
                <a:gridCol w="1240467"/>
                <a:gridCol w="1195733"/>
                <a:gridCol w="1033800"/>
                <a:gridCol w="1378633"/>
                <a:gridCol w="904033"/>
              </a:tblGrid>
              <a:tr h="1178520">
                <a:tc>
                  <a:txBody>
                    <a:bodyPr/>
                    <a:lstStyle/>
                    <a:p>
                      <a:pPr marL="0" lvl="0" indent="0" algn="l" rtl="0">
                        <a:lnSpc>
                          <a:spcPct val="115000"/>
                        </a:lnSpc>
                        <a:spcBef>
                          <a:spcPts val="0"/>
                        </a:spcBef>
                        <a:spcAft>
                          <a:spcPts val="0"/>
                        </a:spcAft>
                        <a:buNone/>
                      </a:pPr>
                      <a:r>
                        <a:rPr lang="en" sz="1300" b="1" dirty="0">
                          <a:latin typeface="Josefin Sans"/>
                          <a:ea typeface="Josefin Sans"/>
                          <a:cs typeface="Josefin Sans"/>
                          <a:sym typeface="Josefin Sans"/>
                        </a:rPr>
                        <a:t>WBL Experience</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dirty="0">
                          <a:latin typeface="Josefin Sans"/>
                          <a:ea typeface="Josefin Sans"/>
                          <a:cs typeface="Josefin Sans"/>
                          <a:sym typeface="Josefin Sans"/>
                        </a:rPr>
                        <a:t>Training agreement</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plan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Suggested Grade levels</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Related CTE instruction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Minimum duration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dirty="0">
                          <a:latin typeface="Josefin Sans"/>
                          <a:ea typeface="Josefin Sans"/>
                          <a:cs typeface="Josefin Sans"/>
                          <a:sym typeface="Josefin Sans"/>
                        </a:rPr>
                        <a:t>Paid option</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Meets</a:t>
                      </a:r>
                      <a:endParaRPr sz="1300" b="1">
                        <a:latin typeface="Josefin Sans"/>
                        <a:ea typeface="Josefin Sans"/>
                        <a:cs typeface="Josefin Sans"/>
                        <a:sym typeface="Josefin Sans"/>
                      </a:endParaRPr>
                    </a:p>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Graduation Req</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Credit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r>
              <a:tr h="848233">
                <a:tc>
                  <a:txBody>
                    <a:bodyPr/>
                    <a:lstStyle/>
                    <a:p>
                      <a:pPr marL="0" lvl="0" indent="0" algn="l" rtl="0">
                        <a:lnSpc>
                          <a:spcPct val="100000"/>
                        </a:lnSpc>
                        <a:spcBef>
                          <a:spcPts val="0"/>
                        </a:spcBef>
                        <a:spcAft>
                          <a:spcPts val="0"/>
                        </a:spcAft>
                        <a:buNone/>
                      </a:pPr>
                      <a:r>
                        <a:rPr lang="en" sz="1600" b="1" dirty="0">
                          <a:latin typeface="Josefin Sans"/>
                          <a:ea typeface="Josefin Sans"/>
                          <a:cs typeface="Josefin Sans"/>
                          <a:sym typeface="Josefin Sans"/>
                        </a:rPr>
                        <a:t>School-Based Enterprise</a:t>
                      </a:r>
                      <a:endParaRPr sz="1600" b="1" dirty="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500" dirty="0">
                          <a:latin typeface="Josefin Sans"/>
                          <a:ea typeface="Josefin Sans"/>
                          <a:cs typeface="Josefin Sans"/>
                          <a:sym typeface="Josefin Sans"/>
                        </a:rPr>
                        <a:t> ⛔</a:t>
                      </a:r>
                      <a:endParaRPr sz="2500" dirty="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6-12</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Course duration</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 </a:t>
                      </a:r>
                      <a:r>
                        <a:rPr lang="en" sz="2500">
                          <a:solidFill>
                            <a:schemeClr val="dk1"/>
                          </a:solidFill>
                          <a:latin typeface="Josefin Sans"/>
                          <a:ea typeface="Josefin Sans"/>
                          <a:cs typeface="Josefin Sans"/>
                          <a:sym typeface="Josefin Sans"/>
                        </a:rPr>
                        <a:t> </a:t>
                      </a:r>
                      <a:r>
                        <a:rPr lang="en" sz="27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Clr>
                          <a:schemeClr val="dk1"/>
                        </a:buClr>
                        <a:buSzPts val="1100"/>
                        <a:buFont typeface="Arial"/>
                        <a:buNone/>
                      </a:pPr>
                      <a:r>
                        <a:rPr lang="en" sz="27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500" dirty="0">
                          <a:solidFill>
                            <a:schemeClr val="dk1"/>
                          </a:solidFill>
                          <a:latin typeface="Josefin Sans"/>
                          <a:ea typeface="Josefin Sans"/>
                          <a:cs typeface="Josefin Sans"/>
                          <a:sym typeface="Josefin Sans"/>
                        </a:rPr>
                        <a:t> ⛔</a:t>
                      </a:r>
                      <a:r>
                        <a:rPr lang="en" sz="1600" dirty="0">
                          <a:latin typeface="Josefin Sans"/>
                          <a:ea typeface="Josefin Sans"/>
                          <a:cs typeface="Josefin Sans"/>
                          <a:sym typeface="Josefin Sans"/>
                        </a:rPr>
                        <a:t> </a:t>
                      </a:r>
                      <a:endParaRPr sz="1600" dirty="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323" name="Google Shape;323;p42"/>
          <p:cNvSpPr txBox="1"/>
          <p:nvPr/>
        </p:nvSpPr>
        <p:spPr>
          <a:xfrm>
            <a:off x="8077200" y="914400"/>
            <a:ext cx="3871600" cy="2421600"/>
          </a:xfrm>
          <a:prstGeom prst="rect">
            <a:avLst/>
          </a:prstGeom>
          <a:solidFill>
            <a:srgbClr val="FFD966"/>
          </a:solidFill>
          <a:ln w="38100" cap="flat" cmpd="sng">
            <a:solidFill>
              <a:srgbClr val="000000"/>
            </a:solidFill>
            <a:prstDash val="solid"/>
            <a:round/>
            <a:headEnd type="none" w="sm" len="sm"/>
            <a:tailEnd type="none" w="sm" len="sm"/>
          </a:ln>
        </p:spPr>
        <p:txBody>
          <a:bodyPr spcFirstLastPara="1" wrap="square" lIns="121892" tIns="121892" rIns="121892" bIns="121892" anchor="t" anchorCtr="0">
            <a:spAutoFit/>
          </a:bodyPr>
          <a:lstStyle/>
          <a:p>
            <a:r>
              <a:rPr lang="en" sz="2000" b="1" dirty="0">
                <a:latin typeface="Josefin Sans"/>
                <a:ea typeface="Josefin Sans"/>
                <a:cs typeface="Josefin Sans"/>
                <a:sym typeface="Josefin Sans"/>
              </a:rPr>
              <a:t>Example: </a:t>
            </a:r>
            <a:r>
              <a:rPr lang="en" sz="2000" dirty="0">
                <a:latin typeface="Josefin Sans"/>
                <a:ea typeface="Josefin Sans"/>
                <a:cs typeface="Josefin Sans"/>
                <a:sym typeface="Josefin Sans"/>
              </a:rPr>
              <a:t>Culinary Arts students work in the </a:t>
            </a:r>
            <a:r>
              <a:rPr lang="en" sz="2100" dirty="0">
                <a:latin typeface="Josefin Sans"/>
                <a:ea typeface="Josefin Sans"/>
                <a:cs typeface="Josefin Sans"/>
                <a:sym typeface="Josefin Sans"/>
              </a:rPr>
              <a:t>café </a:t>
            </a:r>
            <a:r>
              <a:rPr lang="en" sz="2000" dirty="0">
                <a:latin typeface="Josefin Sans"/>
                <a:ea typeface="Josefin Sans"/>
                <a:cs typeface="Josefin Sans"/>
                <a:sym typeface="Josefin Sans"/>
              </a:rPr>
              <a:t>on school grounds, communicating with vendors to purchase supplies, managing funds, and making business-related decisions.</a:t>
            </a:r>
            <a:endParaRPr sz="2000" dirty="0">
              <a:latin typeface="Josefin Sans"/>
              <a:ea typeface="Josefin Sans"/>
              <a:cs typeface="Josefin Sans"/>
              <a:sym typeface="Josefin Sans"/>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287" y="228600"/>
            <a:ext cx="1566863" cy="90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83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title"/>
          </p:nvPr>
        </p:nvSpPr>
        <p:spPr>
          <a:xfrm>
            <a:off x="304800" y="825177"/>
            <a:ext cx="8965687" cy="718659"/>
          </a:xfrm>
          <a:prstGeom prst="rect">
            <a:avLst/>
          </a:prstGeom>
        </p:spPr>
        <p:txBody>
          <a:bodyPr spcFirstLastPara="1" wrap="square" lIns="121892" tIns="121892" rIns="121892" bIns="121892" anchor="t" anchorCtr="0">
            <a:noAutofit/>
          </a:bodyPr>
          <a:lstStyle/>
          <a:p>
            <a:r>
              <a:rPr lang="en" sz="4000" dirty="0">
                <a:solidFill>
                  <a:srgbClr val="0070C0"/>
                </a:solidFill>
                <a:latin typeface="+mj-lt"/>
              </a:rPr>
              <a:t>Entrepreneurship</a:t>
            </a:r>
            <a:endParaRPr sz="4000" dirty="0">
              <a:solidFill>
                <a:srgbClr val="0070C0"/>
              </a:solidFill>
              <a:latin typeface="+mj-lt"/>
            </a:endParaRPr>
          </a:p>
        </p:txBody>
      </p:sp>
      <p:sp>
        <p:nvSpPr>
          <p:cNvPr id="329" name="Google Shape;329;p43"/>
          <p:cNvSpPr txBox="1">
            <a:spLocks noGrp="1"/>
          </p:cNvSpPr>
          <p:nvPr>
            <p:ph type="body" idx="1"/>
          </p:nvPr>
        </p:nvSpPr>
        <p:spPr>
          <a:xfrm>
            <a:off x="152400" y="1371600"/>
            <a:ext cx="8424800" cy="1851533"/>
          </a:xfrm>
          <a:prstGeom prst="rect">
            <a:avLst/>
          </a:prstGeom>
        </p:spPr>
        <p:txBody>
          <a:bodyPr spcFirstLastPara="1" wrap="square" lIns="121892" tIns="121892" rIns="121892" bIns="121892" anchor="t" anchorCtr="0">
            <a:noAutofit/>
          </a:bodyPr>
          <a:lstStyle/>
          <a:p>
            <a:pPr indent="-431768">
              <a:buClrTx/>
              <a:buSzPct val="117000"/>
              <a:buFont typeface="Arial" pitchFamily="34" charset="0"/>
              <a:buChar char="•"/>
            </a:pPr>
            <a:r>
              <a:rPr lang="en" sz="2400" b="0" dirty="0">
                <a:latin typeface="+mn-lt"/>
              </a:rPr>
              <a:t>Students plans, implements, operates, and assumes financial risks in a business that produces goods or delivers services</a:t>
            </a:r>
            <a:endParaRPr sz="2400" b="0" dirty="0">
              <a:latin typeface="+mn-lt"/>
            </a:endParaRPr>
          </a:p>
          <a:p>
            <a:pPr indent="-431768">
              <a:buClrTx/>
              <a:buSzPct val="117000"/>
              <a:buFont typeface="Arial" pitchFamily="34" charset="0"/>
              <a:buChar char="•"/>
            </a:pPr>
            <a:r>
              <a:rPr lang="en" sz="2400" b="0" dirty="0">
                <a:solidFill>
                  <a:schemeClr val="dk1"/>
                </a:solidFill>
                <a:latin typeface="+mn-lt"/>
              </a:rPr>
              <a:t>Student owns the business assets and keeps financial records </a:t>
            </a:r>
            <a:endParaRPr sz="2400" b="0" dirty="0">
              <a:solidFill>
                <a:schemeClr val="dk1"/>
              </a:solidFill>
              <a:latin typeface="+mn-lt"/>
            </a:endParaRPr>
          </a:p>
          <a:p>
            <a:pPr indent="-431768">
              <a:buClrTx/>
              <a:buSzPct val="117000"/>
              <a:buFont typeface="Arial" pitchFamily="34" charset="0"/>
              <a:buChar char="•"/>
            </a:pPr>
            <a:r>
              <a:rPr lang="en" sz="2400" b="0" dirty="0">
                <a:latin typeface="+mn-lt"/>
              </a:rPr>
              <a:t>Business must comply with all the local, state, and federal regulations including acquiring all necessary licenses and permits</a:t>
            </a:r>
            <a:endParaRPr sz="2400" b="0" dirty="0">
              <a:solidFill>
                <a:schemeClr val="dk1"/>
              </a:solidFill>
              <a:latin typeface="+mn-lt"/>
            </a:endParaRPr>
          </a:p>
          <a:p>
            <a:pPr marL="0" indent="0">
              <a:spcAft>
                <a:spcPts val="2133"/>
              </a:spcAft>
              <a:buNone/>
            </a:pPr>
            <a:endParaRPr dirty="0"/>
          </a:p>
        </p:txBody>
      </p:sp>
      <p:sp>
        <p:nvSpPr>
          <p:cNvPr id="330" name="Google Shape;330;p43"/>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18</a:t>
            </a:fld>
            <a:endParaRPr>
              <a:solidFill>
                <a:srgbClr val="FFFFFF"/>
              </a:solidFill>
            </a:endParaRPr>
          </a:p>
        </p:txBody>
      </p:sp>
      <p:graphicFrame>
        <p:nvGraphicFramePr>
          <p:cNvPr id="331" name="Google Shape;331;p43"/>
          <p:cNvGraphicFramePr/>
          <p:nvPr>
            <p:extLst>
              <p:ext uri="{D42A27DB-BD31-4B8C-83A1-F6EECF244321}">
                <p14:modId xmlns:p14="http://schemas.microsoft.com/office/powerpoint/2010/main" val="1306597710"/>
              </p:ext>
            </p:extLst>
          </p:nvPr>
        </p:nvGraphicFramePr>
        <p:xfrm>
          <a:off x="304800" y="4530138"/>
          <a:ext cx="11796967" cy="1920160"/>
        </p:xfrm>
        <a:graphic>
          <a:graphicData uri="http://schemas.openxmlformats.org/drawingml/2006/table">
            <a:tbl>
              <a:tblPr>
                <a:noFill/>
              </a:tblPr>
              <a:tblGrid>
                <a:gridCol w="1878367"/>
                <a:gridCol w="1269867"/>
                <a:gridCol w="1082967"/>
                <a:gridCol w="1245900"/>
                <a:gridCol w="1354533"/>
                <a:gridCol w="1680933"/>
                <a:gridCol w="923900"/>
                <a:gridCol w="1394167"/>
                <a:gridCol w="966333"/>
              </a:tblGrid>
              <a:tr h="944840">
                <a:tc>
                  <a:txBody>
                    <a:bodyPr/>
                    <a:lstStyle/>
                    <a:p>
                      <a:pPr marL="0" lvl="2" indent="0" algn="l" rtl="0">
                        <a:lnSpc>
                          <a:spcPct val="115000"/>
                        </a:lnSpc>
                        <a:spcBef>
                          <a:spcPts val="0"/>
                        </a:spcBef>
                        <a:spcAft>
                          <a:spcPts val="0"/>
                        </a:spcAft>
                        <a:buNone/>
                      </a:pPr>
                      <a:r>
                        <a:rPr lang="en" sz="1300" b="1" dirty="0">
                          <a:latin typeface="Josefin Sans"/>
                          <a:ea typeface="Josefin Sans"/>
                          <a:cs typeface="Josefin Sans"/>
                          <a:sym typeface="Josefin Sans"/>
                        </a:rPr>
                        <a:t>WBL Experience</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agreement</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plan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Suggested Grade levels</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Related CTE instruction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Minimum duration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Paid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Meets</a:t>
                      </a:r>
                      <a:endParaRPr sz="1300" b="1">
                        <a:latin typeface="Josefin Sans"/>
                        <a:ea typeface="Josefin Sans"/>
                        <a:cs typeface="Josefin Sans"/>
                        <a:sym typeface="Josefin Sans"/>
                      </a:endParaRPr>
                    </a:p>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Graduation Req</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Credit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r>
              <a:tr h="975320">
                <a:tc>
                  <a:txBody>
                    <a:bodyPr/>
                    <a:lstStyle/>
                    <a:p>
                      <a:pPr marL="0" lvl="0" indent="0" algn="l" rtl="0">
                        <a:lnSpc>
                          <a:spcPct val="100000"/>
                        </a:lnSpc>
                        <a:spcBef>
                          <a:spcPts val="0"/>
                        </a:spcBef>
                        <a:spcAft>
                          <a:spcPts val="0"/>
                        </a:spcAft>
                        <a:buNone/>
                      </a:pPr>
                      <a:r>
                        <a:rPr lang="en" sz="1600" b="1">
                          <a:latin typeface="Josefin Sans"/>
                          <a:ea typeface="Josefin Sans"/>
                          <a:cs typeface="Josefin Sans"/>
                          <a:sym typeface="Josefin Sans"/>
                        </a:rPr>
                        <a:t>Entrepreneurship</a:t>
                      </a:r>
                      <a:endParaRPr sz="1600" b="1">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500">
                          <a:latin typeface="Josefin Sans"/>
                          <a:ea typeface="Josefin Sans"/>
                          <a:cs typeface="Josefin Sans"/>
                          <a:sym typeface="Josefin Sans"/>
                        </a:rPr>
                        <a:t> </a:t>
                      </a:r>
                      <a:r>
                        <a:rPr lang="en" sz="2700">
                          <a:solidFill>
                            <a:schemeClr val="dk1"/>
                          </a:solidFill>
                          <a:latin typeface="Josefin Sans"/>
                          <a:ea typeface="Josefin Sans"/>
                          <a:cs typeface="Josefin Sans"/>
                          <a:sym typeface="Josefin Sans"/>
                        </a:rPr>
                        <a:t>✅</a:t>
                      </a:r>
                      <a:endParaRPr sz="25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11-12</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dirty="0">
                          <a:latin typeface="Josefin Sans"/>
                          <a:ea typeface="Josefin Sans"/>
                          <a:cs typeface="Josefin Sans"/>
                          <a:sym typeface="Josefin Sans"/>
                        </a:rPr>
                        <a:t>✅</a:t>
                      </a:r>
                      <a:endParaRPr sz="2700" dirty="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Clr>
                          <a:schemeClr val="dk1"/>
                        </a:buClr>
                        <a:buSzPts val="1100"/>
                        <a:buFont typeface="Arial"/>
                        <a:buNone/>
                      </a:pPr>
                      <a:r>
                        <a:rPr lang="en" sz="1600">
                          <a:solidFill>
                            <a:schemeClr val="dk1"/>
                          </a:solidFill>
                          <a:latin typeface="Josefin Sans"/>
                          <a:ea typeface="Josefin Sans"/>
                          <a:cs typeface="Josefin Sans"/>
                          <a:sym typeface="Josefin Sans"/>
                        </a:rPr>
                        <a:t>Course duration or 280 hours for 1 credit option*</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 </a:t>
                      </a:r>
                      <a:r>
                        <a:rPr lang="en" sz="2500">
                          <a:solidFill>
                            <a:schemeClr val="dk1"/>
                          </a:solidFill>
                          <a:latin typeface="Josefin Sans"/>
                          <a:ea typeface="Josefin Sans"/>
                          <a:cs typeface="Josefin Sans"/>
                          <a:sym typeface="Josefin Sans"/>
                        </a:rPr>
                        <a:t> </a:t>
                      </a:r>
                      <a:r>
                        <a:rPr lang="en" sz="2700">
                          <a:solidFill>
                            <a:schemeClr val="dk1"/>
                          </a:solidFill>
                          <a:latin typeface="Josefin Sans"/>
                          <a:ea typeface="Josefin Sans"/>
                          <a:cs typeface="Josefin Sans"/>
                          <a:sym typeface="Josefin Sans"/>
                        </a:rPr>
                        <a:t>✅</a:t>
                      </a:r>
                      <a:endParaRPr sz="1600">
                        <a:solidFill>
                          <a:schemeClr val="dk1"/>
                        </a:solidFill>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7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500" dirty="0">
                          <a:solidFill>
                            <a:schemeClr val="dk1"/>
                          </a:solidFill>
                          <a:latin typeface="Josefin Sans"/>
                          <a:ea typeface="Josefin Sans"/>
                          <a:cs typeface="Josefin Sans"/>
                          <a:sym typeface="Josefin Sans"/>
                        </a:rPr>
                        <a:t> </a:t>
                      </a:r>
                      <a:r>
                        <a:rPr lang="en" sz="2700" dirty="0">
                          <a:solidFill>
                            <a:schemeClr val="dk1"/>
                          </a:solidFill>
                          <a:latin typeface="Josefin Sans"/>
                          <a:ea typeface="Josefin Sans"/>
                          <a:cs typeface="Josefin Sans"/>
                          <a:sym typeface="Josefin Sans"/>
                        </a:rPr>
                        <a:t>✅</a:t>
                      </a:r>
                      <a:r>
                        <a:rPr lang="en" sz="1600" dirty="0">
                          <a:latin typeface="Josefin Sans"/>
                          <a:ea typeface="Josefin Sans"/>
                          <a:cs typeface="Josefin Sans"/>
                          <a:sym typeface="Josefin Sans"/>
                        </a:rPr>
                        <a:t> </a:t>
                      </a:r>
                      <a:endParaRPr sz="1600" dirty="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332" name="Google Shape;332;p43"/>
          <p:cNvSpPr txBox="1"/>
          <p:nvPr/>
        </p:nvSpPr>
        <p:spPr>
          <a:xfrm>
            <a:off x="5324867" y="6011401"/>
            <a:ext cx="4145600" cy="476997"/>
          </a:xfrm>
          <a:prstGeom prst="rect">
            <a:avLst/>
          </a:prstGeom>
          <a:noFill/>
          <a:ln>
            <a:noFill/>
          </a:ln>
        </p:spPr>
        <p:txBody>
          <a:bodyPr spcFirstLastPara="1" wrap="square" lIns="121892" tIns="121892" rIns="121892" bIns="121892" anchor="t" anchorCtr="0">
            <a:spAutoFit/>
          </a:bodyPr>
          <a:lstStyle/>
          <a:p>
            <a:r>
              <a:rPr lang="en">
                <a:latin typeface="Josefin Sans"/>
                <a:ea typeface="Josefin Sans"/>
                <a:cs typeface="Josefin Sans"/>
                <a:sym typeface="Josefin Sans"/>
              </a:rPr>
              <a:t>*Updated July 1, 2021</a:t>
            </a:r>
            <a:endParaRPr>
              <a:latin typeface="Josefin Sans"/>
              <a:ea typeface="Josefin Sans"/>
              <a:cs typeface="Josefin Sans"/>
              <a:sym typeface="Josefin Sans"/>
            </a:endParaRPr>
          </a:p>
        </p:txBody>
      </p:sp>
      <p:sp>
        <p:nvSpPr>
          <p:cNvPr id="333" name="Google Shape;333;p43"/>
          <p:cNvSpPr txBox="1"/>
          <p:nvPr/>
        </p:nvSpPr>
        <p:spPr>
          <a:xfrm>
            <a:off x="8382000" y="1219200"/>
            <a:ext cx="3614800" cy="2139001"/>
          </a:xfrm>
          <a:prstGeom prst="rect">
            <a:avLst/>
          </a:prstGeom>
          <a:solidFill>
            <a:srgbClr val="76A5AF"/>
          </a:solidFill>
          <a:ln w="38100" cap="flat" cmpd="sng">
            <a:solidFill>
              <a:srgbClr val="000000"/>
            </a:solidFill>
            <a:prstDash val="solid"/>
            <a:round/>
            <a:headEnd type="none" w="sm" len="sm"/>
            <a:tailEnd type="none" w="sm" len="sm"/>
          </a:ln>
        </p:spPr>
        <p:txBody>
          <a:bodyPr spcFirstLastPara="1" wrap="square" lIns="121892" tIns="121892" rIns="121892" bIns="121892" anchor="t" anchorCtr="0">
            <a:spAutoFit/>
          </a:bodyPr>
          <a:lstStyle/>
          <a:p>
            <a:r>
              <a:rPr lang="en" sz="2000" b="1" dirty="0">
                <a:latin typeface="Josefin Sans"/>
                <a:ea typeface="Josefin Sans"/>
                <a:cs typeface="Josefin Sans"/>
                <a:sym typeface="Josefin Sans"/>
              </a:rPr>
              <a:t>Example: </a:t>
            </a:r>
            <a:r>
              <a:rPr lang="en" sz="2000" dirty="0">
                <a:latin typeface="Josefin Sans"/>
                <a:ea typeface="Josefin Sans"/>
                <a:cs typeface="Josefin Sans"/>
                <a:sym typeface="Josefin Sans"/>
              </a:rPr>
              <a:t>A Design Multimedia student creates logos and designs websites for vendors in the community, charging fees and managing all aspects of the business.</a:t>
            </a:r>
            <a:r>
              <a:rPr lang="en" sz="2300" dirty="0">
                <a:latin typeface="Josefin Sans"/>
                <a:ea typeface="Josefin Sans"/>
                <a:cs typeface="Josefin Sans"/>
                <a:sym typeface="Josefin Sans"/>
              </a:rPr>
              <a:t> </a:t>
            </a:r>
            <a:endParaRPr sz="2300" dirty="0">
              <a:latin typeface="Josefin Sans"/>
              <a:ea typeface="Josefin Sans"/>
              <a:cs typeface="Josefin Sans"/>
              <a:sym typeface="Josefin Sans"/>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6087" y="3377251"/>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799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title"/>
          </p:nvPr>
        </p:nvSpPr>
        <p:spPr>
          <a:xfrm>
            <a:off x="304800" y="874314"/>
            <a:ext cx="8965687" cy="718659"/>
          </a:xfrm>
          <a:prstGeom prst="rect">
            <a:avLst/>
          </a:prstGeom>
        </p:spPr>
        <p:txBody>
          <a:bodyPr spcFirstLastPara="1" wrap="square" lIns="121892" tIns="121892" rIns="121892" bIns="121892" anchor="t" anchorCtr="0">
            <a:noAutofit/>
          </a:bodyPr>
          <a:lstStyle/>
          <a:p>
            <a:r>
              <a:rPr lang="en" sz="4000" dirty="0">
                <a:solidFill>
                  <a:srgbClr val="0070C0"/>
                </a:solidFill>
                <a:latin typeface="+mj-lt"/>
              </a:rPr>
              <a:t>Internship</a:t>
            </a:r>
            <a:endParaRPr sz="4000" dirty="0">
              <a:solidFill>
                <a:srgbClr val="0070C0"/>
              </a:solidFill>
              <a:latin typeface="+mj-lt"/>
            </a:endParaRPr>
          </a:p>
        </p:txBody>
      </p:sp>
      <p:sp>
        <p:nvSpPr>
          <p:cNvPr id="339" name="Google Shape;339;p44"/>
          <p:cNvSpPr txBox="1">
            <a:spLocks noGrp="1"/>
          </p:cNvSpPr>
          <p:nvPr>
            <p:ph type="body" idx="1"/>
          </p:nvPr>
        </p:nvSpPr>
        <p:spPr>
          <a:xfrm>
            <a:off x="304801" y="1592973"/>
            <a:ext cx="7920400" cy="1851533"/>
          </a:xfrm>
          <a:prstGeom prst="rect">
            <a:avLst/>
          </a:prstGeom>
        </p:spPr>
        <p:txBody>
          <a:bodyPr spcFirstLastPara="1" wrap="square" lIns="121892" tIns="121892" rIns="121892" bIns="121892" anchor="t" anchorCtr="0">
            <a:noAutofit/>
          </a:bodyPr>
          <a:lstStyle/>
          <a:p>
            <a:pPr indent="-423301">
              <a:buClr>
                <a:schemeClr val="dk1"/>
              </a:buClr>
              <a:buSzPct val="117000"/>
              <a:buFont typeface="Arial" pitchFamily="34" charset="0"/>
              <a:buChar char="•"/>
            </a:pPr>
            <a:r>
              <a:rPr lang="en" sz="2400" b="0" dirty="0">
                <a:solidFill>
                  <a:schemeClr val="dk1"/>
                </a:solidFill>
                <a:latin typeface="+mn-lt"/>
              </a:rPr>
              <a:t>The student is placed in a real workplace </a:t>
            </a:r>
            <a:r>
              <a:rPr lang="en" sz="2400" b="0" dirty="0" smtClean="0">
                <a:solidFill>
                  <a:schemeClr val="dk1"/>
                </a:solidFill>
                <a:latin typeface="+mn-lt"/>
              </a:rPr>
              <a:t>environment </a:t>
            </a:r>
            <a:r>
              <a:rPr lang="en" sz="2400" b="0" dirty="0">
                <a:solidFill>
                  <a:schemeClr val="dk1"/>
                </a:solidFill>
                <a:latin typeface="+mn-lt"/>
              </a:rPr>
              <a:t>to develop and practice career-related knowledge and skills</a:t>
            </a:r>
            <a:endParaRPr sz="2400" b="0" dirty="0">
              <a:solidFill>
                <a:schemeClr val="dk1"/>
              </a:solidFill>
              <a:latin typeface="+mn-lt"/>
            </a:endParaRPr>
          </a:p>
          <a:p>
            <a:pPr indent="-423301">
              <a:buClr>
                <a:schemeClr val="dk1"/>
              </a:buClr>
              <a:buSzPct val="117000"/>
              <a:buFont typeface="Arial" pitchFamily="34" charset="0"/>
              <a:buChar char="•"/>
            </a:pPr>
            <a:r>
              <a:rPr lang="en" sz="2400" b="0" dirty="0">
                <a:solidFill>
                  <a:schemeClr val="dk1"/>
                </a:solidFill>
                <a:latin typeface="+mn-lt"/>
              </a:rPr>
              <a:t>Student actively completes tasks and job duties related to the workplace following a training plan developed jointly by the student, WBL instructor and employer </a:t>
            </a:r>
            <a:endParaRPr sz="2400" b="0" dirty="0">
              <a:latin typeface="+mn-lt"/>
            </a:endParaRPr>
          </a:p>
        </p:txBody>
      </p:sp>
      <p:sp>
        <p:nvSpPr>
          <p:cNvPr id="340" name="Google Shape;340;p44"/>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19</a:t>
            </a:fld>
            <a:endParaRPr>
              <a:solidFill>
                <a:srgbClr val="FFFFFF"/>
              </a:solidFill>
            </a:endParaRPr>
          </a:p>
        </p:txBody>
      </p:sp>
      <p:graphicFrame>
        <p:nvGraphicFramePr>
          <p:cNvPr id="341" name="Google Shape;341;p44"/>
          <p:cNvGraphicFramePr/>
          <p:nvPr>
            <p:extLst>
              <p:ext uri="{D42A27DB-BD31-4B8C-83A1-F6EECF244321}">
                <p14:modId xmlns:p14="http://schemas.microsoft.com/office/powerpoint/2010/main" val="2925503402"/>
              </p:ext>
            </p:extLst>
          </p:nvPr>
        </p:nvGraphicFramePr>
        <p:xfrm>
          <a:off x="152400" y="4419600"/>
          <a:ext cx="11859767" cy="2047526"/>
        </p:xfrm>
        <a:graphic>
          <a:graphicData uri="http://schemas.openxmlformats.org/drawingml/2006/table">
            <a:tbl>
              <a:tblPr>
                <a:noFill/>
              </a:tblPr>
              <a:tblGrid>
                <a:gridCol w="1720400"/>
                <a:gridCol w="1357700"/>
                <a:gridCol w="1196000"/>
                <a:gridCol w="1341467"/>
                <a:gridCol w="1393367"/>
                <a:gridCol w="1402100"/>
                <a:gridCol w="1161000"/>
                <a:gridCol w="1374033"/>
                <a:gridCol w="913700"/>
              </a:tblGrid>
              <a:tr h="860988">
                <a:tc>
                  <a:txBody>
                    <a:bodyPr/>
                    <a:lstStyle/>
                    <a:p>
                      <a:pPr marL="0" lvl="0" indent="0" algn="l" rtl="0">
                        <a:lnSpc>
                          <a:spcPct val="115000"/>
                        </a:lnSpc>
                        <a:spcBef>
                          <a:spcPts val="0"/>
                        </a:spcBef>
                        <a:spcAft>
                          <a:spcPts val="0"/>
                        </a:spcAft>
                        <a:buNone/>
                      </a:pPr>
                      <a:r>
                        <a:rPr lang="en" sz="1300" b="1" dirty="0">
                          <a:latin typeface="Josefin Sans"/>
                          <a:ea typeface="Josefin Sans"/>
                          <a:cs typeface="Josefin Sans"/>
                          <a:sym typeface="Josefin Sans"/>
                        </a:rPr>
                        <a:t>WBL Experience</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agreement</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plan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Suggested Grade levels</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Related CTE instruction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Minimum duration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Paid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Meets</a:t>
                      </a:r>
                      <a:endParaRPr sz="1300" b="1">
                        <a:latin typeface="Josefin Sans"/>
                        <a:ea typeface="Josefin Sans"/>
                        <a:cs typeface="Josefin Sans"/>
                        <a:sym typeface="Josefin Sans"/>
                      </a:endParaRPr>
                    </a:p>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Graduation Req</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Credit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r>
              <a:tr h="1120212">
                <a:tc>
                  <a:txBody>
                    <a:bodyPr/>
                    <a:lstStyle/>
                    <a:p>
                      <a:pPr marL="0" lvl="0" indent="0" algn="l" rtl="0">
                        <a:lnSpc>
                          <a:spcPct val="100000"/>
                        </a:lnSpc>
                        <a:spcBef>
                          <a:spcPts val="0"/>
                        </a:spcBef>
                        <a:spcAft>
                          <a:spcPts val="0"/>
                        </a:spcAft>
                        <a:buNone/>
                      </a:pPr>
                      <a:r>
                        <a:rPr lang="en" sz="1600" b="1">
                          <a:latin typeface="Josefin Sans"/>
                          <a:ea typeface="Josefin Sans"/>
                          <a:cs typeface="Josefin Sans"/>
                          <a:sym typeface="Josefin Sans"/>
                        </a:rPr>
                        <a:t>Internship</a:t>
                      </a:r>
                      <a:endParaRPr sz="16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500">
                          <a:latin typeface="Josefin Sans"/>
                          <a:ea typeface="Josefin Sans"/>
                          <a:cs typeface="Josefin Sans"/>
                          <a:sym typeface="Josefin Sans"/>
                        </a:rPr>
                        <a:t> </a:t>
                      </a:r>
                      <a:r>
                        <a:rPr lang="en" sz="2700">
                          <a:solidFill>
                            <a:schemeClr val="dk1"/>
                          </a:solidFill>
                          <a:latin typeface="Josefin Sans"/>
                          <a:ea typeface="Josefin Sans"/>
                          <a:cs typeface="Josefin Sans"/>
                          <a:sym typeface="Josefin Sans"/>
                        </a:rPr>
                        <a:t>✅</a:t>
                      </a:r>
                      <a:endParaRPr sz="25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11-12</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200" dirty="0">
                          <a:latin typeface="Josefin Sans"/>
                          <a:ea typeface="Josefin Sans"/>
                          <a:cs typeface="Josefin Sans"/>
                          <a:sym typeface="Josefin Sans"/>
                        </a:rPr>
                        <a:t>Course duration or 280 hours for 1 credit option</a:t>
                      </a:r>
                      <a:endParaRPr sz="1200" dirty="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 </a:t>
                      </a:r>
                      <a:r>
                        <a:rPr lang="en" sz="2500">
                          <a:solidFill>
                            <a:schemeClr val="dk1"/>
                          </a:solidFill>
                          <a:latin typeface="Josefin Sans"/>
                          <a:ea typeface="Josefin Sans"/>
                          <a:cs typeface="Josefin Sans"/>
                          <a:sym typeface="Josefin Sans"/>
                        </a:rPr>
                        <a:t> </a:t>
                      </a:r>
                      <a:r>
                        <a:rPr lang="en" sz="27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Clr>
                          <a:schemeClr val="dk1"/>
                        </a:buClr>
                        <a:buSzPts val="1100"/>
                        <a:buFont typeface="Arial"/>
                        <a:buNone/>
                      </a:pPr>
                      <a:r>
                        <a:rPr lang="en" sz="27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500" dirty="0">
                          <a:solidFill>
                            <a:schemeClr val="dk1"/>
                          </a:solidFill>
                          <a:latin typeface="Josefin Sans"/>
                          <a:ea typeface="Josefin Sans"/>
                          <a:cs typeface="Josefin Sans"/>
                          <a:sym typeface="Josefin Sans"/>
                        </a:rPr>
                        <a:t> </a:t>
                      </a:r>
                      <a:r>
                        <a:rPr lang="en" sz="2700" dirty="0">
                          <a:solidFill>
                            <a:schemeClr val="dk1"/>
                          </a:solidFill>
                          <a:latin typeface="Josefin Sans"/>
                          <a:ea typeface="Josefin Sans"/>
                          <a:cs typeface="Josefin Sans"/>
                          <a:sym typeface="Josefin Sans"/>
                        </a:rPr>
                        <a:t>✅</a:t>
                      </a:r>
                      <a:endParaRPr sz="1600" dirty="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342" name="Google Shape;342;p44"/>
          <p:cNvSpPr txBox="1"/>
          <p:nvPr/>
        </p:nvSpPr>
        <p:spPr>
          <a:xfrm>
            <a:off x="8077200" y="1143000"/>
            <a:ext cx="3966800" cy="1661947"/>
          </a:xfrm>
          <a:prstGeom prst="rect">
            <a:avLst/>
          </a:prstGeom>
          <a:solidFill>
            <a:srgbClr val="31CCE6"/>
          </a:solidFill>
          <a:ln w="38100" cap="flat" cmpd="sng">
            <a:solidFill>
              <a:srgbClr val="000000"/>
            </a:solidFill>
            <a:prstDash val="solid"/>
            <a:round/>
            <a:headEnd type="none" w="sm" len="sm"/>
            <a:tailEnd type="none" w="sm" len="sm"/>
          </a:ln>
        </p:spPr>
        <p:txBody>
          <a:bodyPr spcFirstLastPara="1" wrap="square" lIns="121892" tIns="121892" rIns="121892" bIns="121892" anchor="t" anchorCtr="0">
            <a:spAutoFit/>
          </a:bodyPr>
          <a:lstStyle/>
          <a:p>
            <a:r>
              <a:rPr lang="en" sz="2300" b="1" dirty="0">
                <a:latin typeface="Josefin Sans"/>
                <a:ea typeface="Josefin Sans"/>
                <a:cs typeface="Josefin Sans"/>
                <a:sym typeface="Josefin Sans"/>
              </a:rPr>
              <a:t>Example: </a:t>
            </a:r>
            <a:r>
              <a:rPr lang="en" sz="2300" dirty="0">
                <a:latin typeface="Josefin Sans"/>
                <a:ea typeface="Josefin Sans"/>
                <a:cs typeface="Josefin Sans"/>
                <a:sym typeface="Josefin Sans"/>
              </a:rPr>
              <a:t>A</a:t>
            </a:r>
            <a:r>
              <a:rPr lang="en" sz="2300" b="1" dirty="0">
                <a:latin typeface="Josefin Sans"/>
                <a:ea typeface="Josefin Sans"/>
                <a:cs typeface="Josefin Sans"/>
                <a:sym typeface="Josefin Sans"/>
              </a:rPr>
              <a:t> </a:t>
            </a:r>
            <a:r>
              <a:rPr lang="en" sz="2300" dirty="0">
                <a:latin typeface="Josefin Sans"/>
                <a:ea typeface="Josefin Sans"/>
                <a:cs typeface="Josefin Sans"/>
                <a:sym typeface="Josefin Sans"/>
              </a:rPr>
              <a:t>Pharmacy Technician II student participates in an internship at a local pharmacy. </a:t>
            </a:r>
            <a:endParaRPr sz="2300" dirty="0">
              <a:latin typeface="Josefin Sans"/>
              <a:ea typeface="Josefin Sans"/>
              <a:cs typeface="Josefin Sans"/>
              <a:sym typeface="Josefin Sans"/>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1550" y="320040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23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8" name="Google Shape;158;p21"/>
          <p:cNvSpPr txBox="1">
            <a:spLocks noGrp="1"/>
          </p:cNvSpPr>
          <p:nvPr>
            <p:ph type="title"/>
          </p:nvPr>
        </p:nvSpPr>
        <p:spPr>
          <a:xfrm>
            <a:off x="228601" y="961967"/>
            <a:ext cx="8965687" cy="718659"/>
          </a:xfrm>
          <a:prstGeom prst="rect">
            <a:avLst/>
          </a:prstGeom>
        </p:spPr>
        <p:txBody>
          <a:bodyPr spcFirstLastPara="1" wrap="square" lIns="121892" tIns="121892" rIns="121892" bIns="121892" anchor="t" anchorCtr="0">
            <a:noAutofit/>
          </a:bodyPr>
          <a:lstStyle/>
          <a:p>
            <a:r>
              <a:rPr lang="en" dirty="0">
                <a:solidFill>
                  <a:srgbClr val="0070C0"/>
                </a:solidFill>
              </a:rPr>
              <a:t>Profile of a </a:t>
            </a:r>
            <a:endParaRPr dirty="0">
              <a:solidFill>
                <a:srgbClr val="0070C0"/>
              </a:solidFill>
            </a:endParaRPr>
          </a:p>
          <a:p>
            <a:r>
              <a:rPr lang="en" dirty="0">
                <a:solidFill>
                  <a:srgbClr val="0070C0"/>
                </a:solidFill>
              </a:rPr>
              <a:t>Virginia Graduate</a:t>
            </a:r>
            <a:endParaRPr dirty="0">
              <a:solidFill>
                <a:srgbClr val="0070C0"/>
              </a:solidFill>
            </a:endParaRPr>
          </a:p>
        </p:txBody>
      </p:sp>
      <p:sp>
        <p:nvSpPr>
          <p:cNvPr id="149" name="Google Shape;149;p21"/>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2</a:t>
            </a:fld>
            <a:endParaRPr>
              <a:solidFill>
                <a:srgbClr val="FFFFFF"/>
              </a:solidFill>
            </a:endParaRPr>
          </a:p>
        </p:txBody>
      </p:sp>
      <p:sp>
        <p:nvSpPr>
          <p:cNvPr id="150" name="Google Shape;150;p21"/>
          <p:cNvSpPr/>
          <p:nvPr/>
        </p:nvSpPr>
        <p:spPr>
          <a:xfrm>
            <a:off x="5401533" y="1218000"/>
            <a:ext cx="2564400" cy="2283600"/>
          </a:xfrm>
          <a:prstGeom prst="ellipse">
            <a:avLst/>
          </a:prstGeom>
          <a:solidFill>
            <a:srgbClr val="FFD966"/>
          </a:solidFill>
          <a:ln w="28575" cap="flat" cmpd="sng">
            <a:solidFill>
              <a:srgbClr val="FFD9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892" tIns="121892" rIns="121892" bIns="121892" anchor="ctr" anchorCtr="0">
            <a:noAutofit/>
          </a:bodyPr>
          <a:lstStyle/>
          <a:p>
            <a:pPr algn="ctr"/>
            <a:r>
              <a:rPr lang="en" sz="2100" b="1">
                <a:latin typeface="Josefin Sans"/>
                <a:ea typeface="Josefin Sans"/>
                <a:cs typeface="Josefin Sans"/>
                <a:sym typeface="Josefin Sans"/>
              </a:rPr>
              <a:t>Content</a:t>
            </a:r>
            <a:endParaRPr sz="2100" b="1">
              <a:latin typeface="Josefin Sans"/>
              <a:ea typeface="Josefin Sans"/>
              <a:cs typeface="Josefin Sans"/>
              <a:sym typeface="Josefin Sans"/>
            </a:endParaRPr>
          </a:p>
          <a:p>
            <a:pPr algn="ctr"/>
            <a:r>
              <a:rPr lang="en" sz="2100" b="1">
                <a:latin typeface="Josefin Sans"/>
                <a:ea typeface="Josefin Sans"/>
                <a:cs typeface="Josefin Sans"/>
                <a:sym typeface="Josefin Sans"/>
              </a:rPr>
              <a:t>Knowledge</a:t>
            </a:r>
            <a:r>
              <a:rPr lang="en" sz="2100">
                <a:latin typeface="Josefin Sans"/>
                <a:ea typeface="Josefin Sans"/>
                <a:cs typeface="Josefin Sans"/>
                <a:sym typeface="Josefin Sans"/>
              </a:rPr>
              <a:t> </a:t>
            </a:r>
            <a:endParaRPr sz="2100">
              <a:latin typeface="Josefin Sans"/>
              <a:ea typeface="Josefin Sans"/>
              <a:cs typeface="Josefin Sans"/>
              <a:sym typeface="Josefin Sans"/>
            </a:endParaRPr>
          </a:p>
        </p:txBody>
      </p:sp>
      <p:sp>
        <p:nvSpPr>
          <p:cNvPr id="151" name="Google Shape;151;p21"/>
          <p:cNvSpPr/>
          <p:nvPr/>
        </p:nvSpPr>
        <p:spPr>
          <a:xfrm>
            <a:off x="3877567" y="2742133"/>
            <a:ext cx="2564400" cy="2283600"/>
          </a:xfrm>
          <a:prstGeom prst="ellipse">
            <a:avLst/>
          </a:prstGeom>
          <a:solidFill>
            <a:srgbClr val="EA9999"/>
          </a:solidFill>
          <a:ln w="28575" cap="flat" cmpd="sng">
            <a:solidFill>
              <a:srgbClr val="EA9999"/>
            </a:solidFill>
            <a:prstDash val="solid"/>
            <a:round/>
            <a:headEnd type="none" w="sm" len="sm"/>
            <a:tailEnd type="none" w="sm" len="sm"/>
          </a:ln>
          <a:effectLst>
            <a:outerShdw blurRad="57150" dist="19050" dir="5400000" algn="bl" rotWithShape="0">
              <a:srgbClr val="695D46"/>
            </a:outerShdw>
          </a:effectLst>
        </p:spPr>
        <p:txBody>
          <a:bodyPr spcFirstLastPara="1" wrap="square" lIns="121892" tIns="121892" rIns="121892" bIns="121892" anchor="ctr" anchorCtr="0">
            <a:noAutofit/>
          </a:bodyPr>
          <a:lstStyle/>
          <a:p>
            <a:pPr algn="ctr"/>
            <a:r>
              <a:rPr lang="en" sz="2100" b="1">
                <a:latin typeface="Josefin Sans"/>
                <a:ea typeface="Josefin Sans"/>
                <a:cs typeface="Josefin Sans"/>
                <a:sym typeface="Josefin Sans"/>
              </a:rPr>
              <a:t>Career Planning</a:t>
            </a:r>
            <a:endParaRPr sz="2100">
              <a:latin typeface="Josefin Sans"/>
              <a:ea typeface="Josefin Sans"/>
              <a:cs typeface="Josefin Sans"/>
              <a:sym typeface="Josefin Sans"/>
            </a:endParaRPr>
          </a:p>
        </p:txBody>
      </p:sp>
      <p:sp>
        <p:nvSpPr>
          <p:cNvPr id="152" name="Google Shape;152;p21"/>
          <p:cNvSpPr/>
          <p:nvPr/>
        </p:nvSpPr>
        <p:spPr>
          <a:xfrm>
            <a:off x="6894733" y="2742000"/>
            <a:ext cx="2498400" cy="2283600"/>
          </a:xfrm>
          <a:prstGeom prst="ellipse">
            <a:avLst/>
          </a:prstGeom>
          <a:solidFill>
            <a:srgbClr val="93C47D"/>
          </a:solidFill>
          <a:ln w="28575" cap="flat" cmpd="sng">
            <a:solidFill>
              <a:srgbClr val="93C47D"/>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892" tIns="121892" rIns="121892" bIns="121892" anchor="ctr" anchorCtr="0">
            <a:noAutofit/>
          </a:bodyPr>
          <a:lstStyle/>
          <a:p>
            <a:pPr algn="ctr"/>
            <a:r>
              <a:rPr lang="en" sz="2100" b="1">
                <a:latin typeface="Josefin Sans"/>
                <a:ea typeface="Josefin Sans"/>
                <a:cs typeface="Josefin Sans"/>
                <a:sym typeface="Josefin Sans"/>
              </a:rPr>
              <a:t>Workplace Skills</a:t>
            </a:r>
            <a:r>
              <a:rPr lang="en" sz="2100">
                <a:latin typeface="Josefin Sans"/>
                <a:ea typeface="Josefin Sans"/>
                <a:cs typeface="Josefin Sans"/>
                <a:sym typeface="Josefin Sans"/>
              </a:rPr>
              <a:t> </a:t>
            </a:r>
            <a:endParaRPr sz="2100">
              <a:latin typeface="Josefin Sans"/>
              <a:ea typeface="Josefin Sans"/>
              <a:cs typeface="Josefin Sans"/>
              <a:sym typeface="Josefin Sans"/>
            </a:endParaRPr>
          </a:p>
        </p:txBody>
      </p:sp>
      <p:sp>
        <p:nvSpPr>
          <p:cNvPr id="153" name="Google Shape;153;p21"/>
          <p:cNvSpPr/>
          <p:nvPr/>
        </p:nvSpPr>
        <p:spPr>
          <a:xfrm>
            <a:off x="5269133" y="4197600"/>
            <a:ext cx="2874800" cy="2455200"/>
          </a:xfrm>
          <a:prstGeom prst="ellipse">
            <a:avLst/>
          </a:prstGeom>
          <a:solidFill>
            <a:srgbClr val="6FA8DC"/>
          </a:solidFill>
          <a:ln w="28575" cap="flat" cmpd="sng">
            <a:solidFill>
              <a:srgbClr val="6FA8DC"/>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892" tIns="121892" rIns="121892" bIns="121892" anchor="ctr" anchorCtr="0">
            <a:noAutofit/>
          </a:bodyPr>
          <a:lstStyle/>
          <a:p>
            <a:pPr algn="ctr"/>
            <a:r>
              <a:rPr lang="en" sz="2000" b="1" dirty="0">
                <a:latin typeface="Josefin Sans"/>
                <a:ea typeface="Josefin Sans"/>
                <a:cs typeface="Josefin Sans"/>
                <a:sym typeface="Josefin Sans"/>
              </a:rPr>
              <a:t>Community &amp; Civic</a:t>
            </a:r>
            <a:endParaRPr sz="2000" b="1" dirty="0">
              <a:latin typeface="Josefin Sans"/>
              <a:ea typeface="Josefin Sans"/>
              <a:cs typeface="Josefin Sans"/>
              <a:sym typeface="Josefin Sans"/>
            </a:endParaRPr>
          </a:p>
          <a:p>
            <a:pPr algn="ctr"/>
            <a:r>
              <a:rPr lang="en" sz="2000" b="1" dirty="0">
                <a:latin typeface="Josefin Sans"/>
                <a:ea typeface="Josefin Sans"/>
                <a:cs typeface="Josefin Sans"/>
                <a:sym typeface="Josefin Sans"/>
              </a:rPr>
              <a:t>Responsibility</a:t>
            </a:r>
            <a:endParaRPr sz="2000" b="1" dirty="0">
              <a:latin typeface="Josefin Sans"/>
              <a:ea typeface="Josefin Sans"/>
              <a:cs typeface="Josefin Sans"/>
              <a:sym typeface="Josefin Sans"/>
            </a:endParaRPr>
          </a:p>
        </p:txBody>
      </p:sp>
      <p:sp>
        <p:nvSpPr>
          <p:cNvPr id="154" name="Google Shape;154;p21"/>
          <p:cNvSpPr txBox="1"/>
          <p:nvPr/>
        </p:nvSpPr>
        <p:spPr>
          <a:xfrm>
            <a:off x="8345800" y="4314767"/>
            <a:ext cx="3674800" cy="1397772"/>
          </a:xfrm>
          <a:prstGeom prst="rect">
            <a:avLst/>
          </a:prstGeom>
          <a:solidFill>
            <a:srgbClr val="B6D7A8"/>
          </a:solidFill>
          <a:ln w="28575" cap="flat" cmpd="sng">
            <a:solidFill>
              <a:srgbClr val="6AA84F"/>
            </a:solidFill>
            <a:prstDash val="solid"/>
            <a:round/>
            <a:headEnd type="none" w="sm" len="sm"/>
            <a:tailEnd type="none" w="sm" len="sm"/>
          </a:ln>
        </p:spPr>
        <p:txBody>
          <a:bodyPr spcFirstLastPara="1" wrap="square" lIns="121892" tIns="121892" rIns="121892" bIns="121892" anchor="t" anchorCtr="0">
            <a:spAutoFit/>
          </a:bodyPr>
          <a:lstStyle/>
          <a:p>
            <a:pPr algn="ctr">
              <a:lnSpc>
                <a:spcPct val="115000"/>
              </a:lnSpc>
              <a:spcBef>
                <a:spcPts val="667"/>
              </a:spcBef>
            </a:pPr>
            <a:r>
              <a:rPr lang="en" sz="2000">
                <a:latin typeface="Josefin Sans"/>
                <a:ea typeface="Josefin Sans"/>
                <a:cs typeface="Josefin Sans"/>
                <a:sym typeface="Josefin Sans"/>
              </a:rPr>
              <a:t>Attain and demonstrate productive workplace skills, qualities, and behaviors</a:t>
            </a:r>
            <a:endParaRPr sz="2000">
              <a:latin typeface="Josefin Sans"/>
              <a:ea typeface="Josefin Sans"/>
              <a:cs typeface="Josefin Sans"/>
              <a:sym typeface="Josefin Sans"/>
            </a:endParaRPr>
          </a:p>
        </p:txBody>
      </p:sp>
      <p:sp>
        <p:nvSpPr>
          <p:cNvPr id="155" name="Google Shape;155;p21"/>
          <p:cNvSpPr txBox="1"/>
          <p:nvPr/>
        </p:nvSpPr>
        <p:spPr>
          <a:xfrm>
            <a:off x="7556767" y="961967"/>
            <a:ext cx="3616400" cy="1397772"/>
          </a:xfrm>
          <a:prstGeom prst="rect">
            <a:avLst/>
          </a:prstGeom>
          <a:solidFill>
            <a:srgbClr val="FFE599"/>
          </a:solidFill>
          <a:ln w="28575" cap="flat" cmpd="sng">
            <a:solidFill>
              <a:srgbClr val="FFD966"/>
            </a:solidFill>
            <a:prstDash val="solid"/>
            <a:round/>
            <a:headEnd type="none" w="sm" len="sm"/>
            <a:tailEnd type="none" w="sm" len="sm"/>
          </a:ln>
        </p:spPr>
        <p:txBody>
          <a:bodyPr spcFirstLastPara="1" wrap="square" lIns="121892" tIns="121892" rIns="121892" bIns="121892" anchor="t" anchorCtr="0">
            <a:spAutoFit/>
          </a:bodyPr>
          <a:lstStyle/>
          <a:p>
            <a:pPr algn="ctr">
              <a:lnSpc>
                <a:spcPct val="115000"/>
              </a:lnSpc>
              <a:spcBef>
                <a:spcPts val="667"/>
              </a:spcBef>
              <a:buSzPts val="1100"/>
            </a:pPr>
            <a:r>
              <a:rPr lang="en" sz="2000">
                <a:latin typeface="Josefin Sans"/>
                <a:ea typeface="Josefin Sans"/>
                <a:cs typeface="Josefin Sans"/>
                <a:sym typeface="Josefin Sans"/>
              </a:rPr>
              <a:t>Achieve and apply appropriate academic and technical knowledge</a:t>
            </a:r>
            <a:endParaRPr sz="2000">
              <a:latin typeface="Josefin Sans"/>
              <a:ea typeface="Josefin Sans"/>
              <a:cs typeface="Josefin Sans"/>
              <a:sym typeface="Josefin Sans"/>
            </a:endParaRPr>
          </a:p>
        </p:txBody>
      </p:sp>
      <p:sp>
        <p:nvSpPr>
          <p:cNvPr id="156" name="Google Shape;156;p21"/>
          <p:cNvSpPr txBox="1"/>
          <p:nvPr/>
        </p:nvSpPr>
        <p:spPr>
          <a:xfrm>
            <a:off x="1054367" y="2587567"/>
            <a:ext cx="3362400" cy="1397772"/>
          </a:xfrm>
          <a:prstGeom prst="rect">
            <a:avLst/>
          </a:prstGeom>
          <a:solidFill>
            <a:srgbClr val="F4CCCC"/>
          </a:solidFill>
          <a:ln w="28575" cap="flat" cmpd="sng">
            <a:solidFill>
              <a:srgbClr val="EA9999"/>
            </a:solidFill>
            <a:prstDash val="solid"/>
            <a:round/>
            <a:headEnd type="none" w="sm" len="sm"/>
            <a:tailEnd type="none" w="sm" len="sm"/>
          </a:ln>
        </p:spPr>
        <p:txBody>
          <a:bodyPr spcFirstLastPara="1" wrap="square" lIns="121892" tIns="121892" rIns="121892" bIns="121892" anchor="t" anchorCtr="0">
            <a:spAutoFit/>
          </a:bodyPr>
          <a:lstStyle/>
          <a:p>
            <a:pPr algn="ctr">
              <a:lnSpc>
                <a:spcPct val="115000"/>
              </a:lnSpc>
              <a:spcBef>
                <a:spcPts val="667"/>
              </a:spcBef>
            </a:pPr>
            <a:r>
              <a:rPr lang="en" sz="2000">
                <a:latin typeface="Josefin Sans"/>
                <a:ea typeface="Josefin Sans"/>
                <a:cs typeface="Josefin Sans"/>
                <a:sym typeface="Josefin Sans"/>
              </a:rPr>
              <a:t>Align knowledge, skills, and personal interests with career opportunities</a:t>
            </a:r>
            <a:endParaRPr sz="2000">
              <a:latin typeface="Josefin Sans"/>
              <a:ea typeface="Josefin Sans"/>
              <a:cs typeface="Josefin Sans"/>
              <a:sym typeface="Josefin Sans"/>
            </a:endParaRPr>
          </a:p>
        </p:txBody>
      </p:sp>
      <p:sp>
        <p:nvSpPr>
          <p:cNvPr id="157" name="Google Shape;157;p21"/>
          <p:cNvSpPr txBox="1"/>
          <p:nvPr/>
        </p:nvSpPr>
        <p:spPr>
          <a:xfrm>
            <a:off x="2362200" y="5058858"/>
            <a:ext cx="3362400" cy="1397772"/>
          </a:xfrm>
          <a:prstGeom prst="rect">
            <a:avLst/>
          </a:prstGeom>
          <a:solidFill>
            <a:srgbClr val="9FC5E8"/>
          </a:solidFill>
          <a:ln w="28575" cap="flat" cmpd="sng">
            <a:solidFill>
              <a:srgbClr val="3D85C6"/>
            </a:solidFill>
            <a:prstDash val="solid"/>
            <a:round/>
            <a:headEnd type="none" w="sm" len="sm"/>
            <a:tailEnd type="none" w="sm" len="sm"/>
          </a:ln>
        </p:spPr>
        <p:txBody>
          <a:bodyPr spcFirstLastPara="1" wrap="square" lIns="121892" tIns="121892" rIns="121892" bIns="121892" anchor="t" anchorCtr="0">
            <a:spAutoFit/>
          </a:bodyPr>
          <a:lstStyle/>
          <a:p>
            <a:pPr algn="ctr">
              <a:lnSpc>
                <a:spcPct val="115000"/>
              </a:lnSpc>
              <a:spcBef>
                <a:spcPts val="667"/>
              </a:spcBef>
            </a:pPr>
            <a:r>
              <a:rPr lang="en" sz="2000" dirty="0">
                <a:latin typeface="Josefin Sans"/>
                <a:ea typeface="Josefin Sans"/>
                <a:cs typeface="Josefin Sans"/>
                <a:sym typeface="Josefin Sans"/>
              </a:rPr>
              <a:t>Build connections and value interactions with diverse communities</a:t>
            </a:r>
            <a:endParaRPr sz="2000" dirty="0">
              <a:latin typeface="Josefin Sans"/>
              <a:ea typeface="Josefin Sans"/>
              <a:cs typeface="Josefin Sans"/>
              <a:sym typeface="Josefin San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0337" y="5814894"/>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236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5"/>
          <p:cNvSpPr txBox="1">
            <a:spLocks noGrp="1"/>
          </p:cNvSpPr>
          <p:nvPr>
            <p:ph type="title"/>
          </p:nvPr>
        </p:nvSpPr>
        <p:spPr>
          <a:xfrm>
            <a:off x="304800" y="874314"/>
            <a:ext cx="8965687" cy="718659"/>
          </a:xfrm>
          <a:prstGeom prst="rect">
            <a:avLst/>
          </a:prstGeom>
        </p:spPr>
        <p:txBody>
          <a:bodyPr spcFirstLastPara="1" wrap="square" lIns="121892" tIns="121892" rIns="121892" bIns="121892" anchor="t" anchorCtr="0">
            <a:noAutofit/>
          </a:bodyPr>
          <a:lstStyle/>
          <a:p>
            <a:r>
              <a:rPr lang="en" dirty="0">
                <a:solidFill>
                  <a:srgbClr val="0070C0"/>
                </a:solidFill>
                <a:latin typeface="+mj-lt"/>
              </a:rPr>
              <a:t>Cooperative Education</a:t>
            </a:r>
            <a:endParaRPr dirty="0">
              <a:solidFill>
                <a:srgbClr val="0070C0"/>
              </a:solidFill>
              <a:latin typeface="+mj-lt"/>
            </a:endParaRPr>
          </a:p>
        </p:txBody>
      </p:sp>
      <p:sp>
        <p:nvSpPr>
          <p:cNvPr id="348" name="Google Shape;348;p45"/>
          <p:cNvSpPr txBox="1">
            <a:spLocks noGrp="1"/>
          </p:cNvSpPr>
          <p:nvPr>
            <p:ph type="body" idx="1"/>
          </p:nvPr>
        </p:nvSpPr>
        <p:spPr>
          <a:xfrm>
            <a:off x="381001" y="1498180"/>
            <a:ext cx="7640600" cy="1851533"/>
          </a:xfrm>
          <a:prstGeom prst="rect">
            <a:avLst/>
          </a:prstGeom>
        </p:spPr>
        <p:txBody>
          <a:bodyPr spcFirstLastPara="1" wrap="square" lIns="121892" tIns="121892" rIns="121892" bIns="121892" anchor="t" anchorCtr="0">
            <a:noAutofit/>
          </a:bodyPr>
          <a:lstStyle/>
          <a:p>
            <a:pPr indent="-423301">
              <a:spcBef>
                <a:spcPts val="533"/>
              </a:spcBef>
              <a:buClr>
                <a:schemeClr val="dk1"/>
              </a:buClr>
              <a:buSzPct val="117000"/>
              <a:buFont typeface="Arial" pitchFamily="34" charset="0"/>
              <a:buChar char="•"/>
            </a:pPr>
            <a:r>
              <a:rPr lang="en" sz="2400" b="0" dirty="0">
                <a:solidFill>
                  <a:schemeClr val="dk1"/>
                </a:solidFill>
                <a:latin typeface="+mn-lt"/>
              </a:rPr>
              <a:t>Connects classroom instruction with paid employment</a:t>
            </a:r>
            <a:endParaRPr sz="2400" b="0" dirty="0">
              <a:solidFill>
                <a:schemeClr val="dk1"/>
              </a:solidFill>
              <a:latin typeface="+mn-lt"/>
            </a:endParaRPr>
          </a:p>
          <a:p>
            <a:pPr indent="-423301">
              <a:buClr>
                <a:schemeClr val="dk1"/>
              </a:buClr>
              <a:buSzPct val="117000"/>
              <a:buFont typeface="Arial" pitchFamily="34" charset="0"/>
              <a:buChar char="•"/>
            </a:pPr>
            <a:r>
              <a:rPr lang="en" sz="2400" b="0" dirty="0">
                <a:solidFill>
                  <a:schemeClr val="dk1"/>
                </a:solidFill>
                <a:latin typeface="+mn-lt"/>
              </a:rPr>
              <a:t>Combines a rigorous and relevant curriculum with an occupational specialty</a:t>
            </a:r>
            <a:endParaRPr sz="2400" b="0" dirty="0">
              <a:solidFill>
                <a:schemeClr val="dk1"/>
              </a:solidFill>
              <a:latin typeface="+mn-lt"/>
            </a:endParaRPr>
          </a:p>
          <a:p>
            <a:pPr indent="-423301">
              <a:buClr>
                <a:schemeClr val="dk1"/>
              </a:buClr>
              <a:buSzPct val="117000"/>
              <a:buFont typeface="Arial" pitchFamily="34" charset="0"/>
              <a:buChar char="•"/>
            </a:pPr>
            <a:r>
              <a:rPr lang="en" sz="2400" b="0" dirty="0">
                <a:solidFill>
                  <a:schemeClr val="dk1"/>
                </a:solidFill>
                <a:latin typeface="+mn-lt"/>
              </a:rPr>
              <a:t>Requires a collegiate professional or technical/professional license for supervision of students</a:t>
            </a:r>
            <a:endParaRPr sz="2400" b="0" dirty="0">
              <a:solidFill>
                <a:schemeClr val="dk1"/>
              </a:solidFill>
              <a:latin typeface="+mn-lt"/>
            </a:endParaRPr>
          </a:p>
          <a:p>
            <a:pPr marL="342900" indent="-342900">
              <a:spcAft>
                <a:spcPts val="2133"/>
              </a:spcAft>
              <a:buSzPct val="117000"/>
              <a:buFont typeface="Arial" pitchFamily="34" charset="0"/>
              <a:buChar char="•"/>
            </a:pPr>
            <a:endParaRPr sz="2400" dirty="0">
              <a:latin typeface="+mn-lt"/>
            </a:endParaRPr>
          </a:p>
        </p:txBody>
      </p:sp>
      <p:sp>
        <p:nvSpPr>
          <p:cNvPr id="349" name="Google Shape;349;p45"/>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20</a:t>
            </a:fld>
            <a:endParaRPr>
              <a:solidFill>
                <a:srgbClr val="FFFFFF"/>
              </a:solidFill>
            </a:endParaRPr>
          </a:p>
        </p:txBody>
      </p:sp>
      <p:graphicFrame>
        <p:nvGraphicFramePr>
          <p:cNvPr id="350" name="Google Shape;350;p45"/>
          <p:cNvGraphicFramePr/>
          <p:nvPr>
            <p:extLst>
              <p:ext uri="{D42A27DB-BD31-4B8C-83A1-F6EECF244321}">
                <p14:modId xmlns:p14="http://schemas.microsoft.com/office/powerpoint/2010/main" val="4040609989"/>
              </p:ext>
            </p:extLst>
          </p:nvPr>
        </p:nvGraphicFramePr>
        <p:xfrm>
          <a:off x="304800" y="4343400"/>
          <a:ext cx="11658666" cy="2000567"/>
        </p:xfrm>
        <a:graphic>
          <a:graphicData uri="http://schemas.openxmlformats.org/drawingml/2006/table">
            <a:tbl>
              <a:tblPr>
                <a:noFill/>
              </a:tblPr>
              <a:tblGrid>
                <a:gridCol w="1982300"/>
                <a:gridCol w="1262933"/>
                <a:gridCol w="1103700"/>
                <a:gridCol w="1274833"/>
                <a:gridCol w="1247900"/>
                <a:gridCol w="1580500"/>
                <a:gridCol w="934867"/>
                <a:gridCol w="1350733"/>
                <a:gridCol w="920900"/>
              </a:tblGrid>
              <a:tr h="812441">
                <a:tc>
                  <a:txBody>
                    <a:bodyPr/>
                    <a:lstStyle/>
                    <a:p>
                      <a:pPr marL="0" lvl="0" indent="0" algn="l" rtl="0">
                        <a:lnSpc>
                          <a:spcPct val="115000"/>
                        </a:lnSpc>
                        <a:spcBef>
                          <a:spcPts val="0"/>
                        </a:spcBef>
                        <a:spcAft>
                          <a:spcPts val="0"/>
                        </a:spcAft>
                        <a:buNone/>
                      </a:pPr>
                      <a:r>
                        <a:rPr lang="en" sz="1300" b="1" dirty="0">
                          <a:latin typeface="Josefin Sans"/>
                          <a:ea typeface="Josefin Sans"/>
                          <a:cs typeface="Josefin Sans"/>
                          <a:sym typeface="Josefin Sans"/>
                        </a:rPr>
                        <a:t>WBL Experience</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dirty="0">
                          <a:latin typeface="Josefin Sans"/>
                          <a:ea typeface="Josefin Sans"/>
                          <a:cs typeface="Josefin Sans"/>
                          <a:sym typeface="Josefin Sans"/>
                        </a:rPr>
                        <a:t>Training agreement</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plan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dirty="0">
                          <a:latin typeface="Josefin Sans"/>
                          <a:ea typeface="Josefin Sans"/>
                          <a:cs typeface="Josefin Sans"/>
                          <a:sym typeface="Josefin Sans"/>
                        </a:rPr>
                        <a:t>Suggested Grade levels</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Related CTE instruction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Minimum duration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Paid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Meets</a:t>
                      </a:r>
                      <a:endParaRPr sz="1300" b="1">
                        <a:latin typeface="Josefin Sans"/>
                        <a:ea typeface="Josefin Sans"/>
                        <a:cs typeface="Josefin Sans"/>
                        <a:sym typeface="Josefin Sans"/>
                      </a:endParaRPr>
                    </a:p>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Graduation Req</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Credit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r>
              <a:tr h="1073253">
                <a:tc>
                  <a:txBody>
                    <a:bodyPr/>
                    <a:lstStyle/>
                    <a:p>
                      <a:pPr marL="0" lvl="0" indent="0" algn="l" rtl="0">
                        <a:lnSpc>
                          <a:spcPct val="115000"/>
                        </a:lnSpc>
                        <a:spcBef>
                          <a:spcPts val="1200"/>
                        </a:spcBef>
                        <a:spcAft>
                          <a:spcPts val="0"/>
                        </a:spcAft>
                        <a:buNone/>
                      </a:pPr>
                      <a:r>
                        <a:rPr lang="en" sz="1600" b="1">
                          <a:latin typeface="Josefin Sans"/>
                          <a:ea typeface="Josefin Sans"/>
                          <a:cs typeface="Josefin Sans"/>
                          <a:sym typeface="Josefin Sans"/>
                        </a:rPr>
                        <a:t>Cooperative Education </a:t>
                      </a:r>
                      <a:endParaRPr sz="16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500">
                          <a:latin typeface="Josefin Sans"/>
                          <a:ea typeface="Josefin Sans"/>
                          <a:cs typeface="Josefin Sans"/>
                          <a:sym typeface="Josefin Sans"/>
                        </a:rPr>
                        <a:t> </a:t>
                      </a:r>
                      <a:r>
                        <a:rPr lang="en" sz="2700">
                          <a:solidFill>
                            <a:schemeClr val="dk1"/>
                          </a:solidFill>
                          <a:latin typeface="Josefin Sans"/>
                          <a:ea typeface="Josefin Sans"/>
                          <a:cs typeface="Josefin Sans"/>
                          <a:sym typeface="Josefin Sans"/>
                        </a:rPr>
                        <a:t>✅</a:t>
                      </a:r>
                      <a:endParaRPr sz="25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a:latin typeface="Josefin Sans"/>
                          <a:ea typeface="Josefin Sans"/>
                          <a:cs typeface="Josefin Sans"/>
                          <a:sym typeface="Josefin Sans"/>
                        </a:rPr>
                        <a:t>11-12</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700" dirty="0">
                          <a:latin typeface="Josefin Sans"/>
                          <a:ea typeface="Josefin Sans"/>
                          <a:cs typeface="Josefin Sans"/>
                          <a:sym typeface="Josefin Sans"/>
                        </a:rPr>
                        <a:t>✅</a:t>
                      </a:r>
                      <a:endParaRPr sz="2700"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400" dirty="0">
                          <a:solidFill>
                            <a:schemeClr val="dk1"/>
                          </a:solidFill>
                          <a:latin typeface="Josefin Sans"/>
                          <a:ea typeface="Josefin Sans"/>
                          <a:cs typeface="Josefin Sans"/>
                          <a:sym typeface="Josefin Sans"/>
                        </a:rPr>
                        <a:t>Course duration or 280 hours for 1 credit option</a:t>
                      </a:r>
                      <a:endParaRPr sz="1400"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a:latin typeface="Josefin Sans"/>
                          <a:ea typeface="Josefin Sans"/>
                          <a:cs typeface="Josefin Sans"/>
                          <a:sym typeface="Josefin Sans"/>
                        </a:rPr>
                        <a:t> </a:t>
                      </a:r>
                      <a:r>
                        <a:rPr lang="en" sz="2500">
                          <a:solidFill>
                            <a:schemeClr val="dk1"/>
                          </a:solidFill>
                          <a:latin typeface="Josefin Sans"/>
                          <a:ea typeface="Josefin Sans"/>
                          <a:cs typeface="Josefin Sans"/>
                          <a:sym typeface="Josefin Sans"/>
                        </a:rPr>
                        <a:t> </a:t>
                      </a:r>
                      <a:r>
                        <a:rPr lang="en" sz="27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Clr>
                          <a:schemeClr val="dk1"/>
                        </a:buClr>
                        <a:buSzPts val="1100"/>
                        <a:buFont typeface="Arial"/>
                        <a:buNone/>
                      </a:pPr>
                      <a:r>
                        <a:rPr lang="en" sz="1600">
                          <a:solidFill>
                            <a:schemeClr val="dk1"/>
                          </a:solidFill>
                          <a:latin typeface="Josefin Sans"/>
                          <a:ea typeface="Josefin Sans"/>
                          <a:cs typeface="Josefin Sans"/>
                          <a:sym typeface="Josefin Sans"/>
                        </a:rPr>
                        <a:t> </a:t>
                      </a:r>
                      <a:r>
                        <a:rPr lang="en" sz="2500">
                          <a:solidFill>
                            <a:schemeClr val="dk1"/>
                          </a:solidFill>
                          <a:latin typeface="Josefin Sans"/>
                          <a:ea typeface="Josefin Sans"/>
                          <a:cs typeface="Josefin Sans"/>
                          <a:sym typeface="Josefin Sans"/>
                        </a:rPr>
                        <a:t> </a:t>
                      </a:r>
                      <a:r>
                        <a:rPr lang="en" sz="2700">
                          <a:solidFill>
                            <a:schemeClr val="dk1"/>
                          </a:solidFill>
                          <a:latin typeface="Josefin Sans"/>
                          <a:ea typeface="Josefin Sans"/>
                          <a:cs typeface="Josefin Sans"/>
                          <a:sym typeface="Josefin Sans"/>
                        </a:rPr>
                        <a:t>✅</a:t>
                      </a:r>
                      <a:endParaRPr sz="2500"/>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700" dirty="0">
                          <a:solidFill>
                            <a:schemeClr val="dk1"/>
                          </a:solidFill>
                          <a:latin typeface="Josefin Sans"/>
                          <a:ea typeface="Josefin Sans"/>
                          <a:cs typeface="Josefin Sans"/>
                          <a:sym typeface="Josefin Sans"/>
                        </a:rPr>
                        <a:t>✅</a:t>
                      </a:r>
                      <a:endParaRPr sz="2500" dirty="0"/>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351" name="Google Shape;351;p45"/>
          <p:cNvSpPr txBox="1"/>
          <p:nvPr/>
        </p:nvSpPr>
        <p:spPr>
          <a:xfrm>
            <a:off x="7848600" y="1219200"/>
            <a:ext cx="4170400" cy="1661947"/>
          </a:xfrm>
          <a:prstGeom prst="rect">
            <a:avLst/>
          </a:prstGeom>
          <a:solidFill>
            <a:srgbClr val="B4A7D6"/>
          </a:solidFill>
          <a:ln w="38100" cap="flat" cmpd="sng">
            <a:solidFill>
              <a:srgbClr val="000000"/>
            </a:solidFill>
            <a:prstDash val="solid"/>
            <a:round/>
            <a:headEnd type="none" w="sm" len="sm"/>
            <a:tailEnd type="none" w="sm" len="sm"/>
          </a:ln>
        </p:spPr>
        <p:txBody>
          <a:bodyPr spcFirstLastPara="1" wrap="square" lIns="121892" tIns="121892" rIns="121892" bIns="121892" anchor="t" anchorCtr="0">
            <a:spAutoFit/>
          </a:bodyPr>
          <a:lstStyle/>
          <a:p>
            <a:pPr>
              <a:buSzPts val="1100"/>
            </a:pPr>
            <a:r>
              <a:rPr lang="en" sz="2300" b="1" dirty="0">
                <a:latin typeface="Josefin Sans"/>
                <a:ea typeface="Josefin Sans"/>
                <a:cs typeface="Josefin Sans"/>
                <a:sym typeface="Josefin Sans"/>
              </a:rPr>
              <a:t>Example</a:t>
            </a:r>
            <a:r>
              <a:rPr lang="en" sz="2300" dirty="0">
                <a:latin typeface="Josefin Sans"/>
                <a:ea typeface="Josefin Sans"/>
                <a:cs typeface="Josefin Sans"/>
                <a:sym typeface="Josefin Sans"/>
              </a:rPr>
              <a:t>: A Marketing student works as an assistant to a media planner in a local public relations firm.</a:t>
            </a:r>
            <a:endParaRPr sz="2300" dirty="0">
              <a:latin typeface="Josefin Sans"/>
              <a:ea typeface="Josefin Sans"/>
              <a:cs typeface="Josefin Sans"/>
              <a:sym typeface="Josefin Sans"/>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337" y="312420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20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6"/>
          <p:cNvSpPr txBox="1">
            <a:spLocks noGrp="1"/>
          </p:cNvSpPr>
          <p:nvPr>
            <p:ph type="title"/>
          </p:nvPr>
        </p:nvSpPr>
        <p:spPr>
          <a:xfrm>
            <a:off x="304800" y="990600"/>
            <a:ext cx="11737927" cy="718659"/>
          </a:xfrm>
          <a:prstGeom prst="rect">
            <a:avLst/>
          </a:prstGeom>
        </p:spPr>
        <p:txBody>
          <a:bodyPr spcFirstLastPara="1" wrap="square" lIns="121892" tIns="121892" rIns="121892" bIns="121892" anchor="t" anchorCtr="0">
            <a:noAutofit/>
          </a:bodyPr>
          <a:lstStyle/>
          <a:p>
            <a:r>
              <a:rPr lang="en" sz="4000" dirty="0">
                <a:solidFill>
                  <a:srgbClr val="0070C0"/>
                </a:solidFill>
                <a:latin typeface="+mj-lt"/>
              </a:rPr>
              <a:t>Youth Registered Apprenticeship (YRA)</a:t>
            </a:r>
            <a:endParaRPr sz="4000" dirty="0">
              <a:solidFill>
                <a:srgbClr val="0070C0"/>
              </a:solidFill>
              <a:latin typeface="+mj-lt"/>
            </a:endParaRPr>
          </a:p>
        </p:txBody>
      </p:sp>
      <p:sp>
        <p:nvSpPr>
          <p:cNvPr id="357" name="Google Shape;357;p46"/>
          <p:cNvSpPr txBox="1">
            <a:spLocks noGrp="1"/>
          </p:cNvSpPr>
          <p:nvPr>
            <p:ph type="body" idx="1"/>
          </p:nvPr>
        </p:nvSpPr>
        <p:spPr>
          <a:xfrm>
            <a:off x="457200" y="1676400"/>
            <a:ext cx="11582400" cy="1851533"/>
          </a:xfrm>
          <a:prstGeom prst="rect">
            <a:avLst/>
          </a:prstGeom>
        </p:spPr>
        <p:txBody>
          <a:bodyPr spcFirstLastPara="1" wrap="square" lIns="121892" tIns="121892" rIns="121892" bIns="121892" anchor="t" anchorCtr="0">
            <a:noAutofit/>
          </a:bodyPr>
          <a:lstStyle/>
          <a:p>
            <a:pPr indent="-431768">
              <a:spcBef>
                <a:spcPts val="533"/>
              </a:spcBef>
              <a:buClr>
                <a:schemeClr val="dk1"/>
              </a:buClr>
              <a:buSzPct val="117000"/>
              <a:buFont typeface="Arial" pitchFamily="34" charset="0"/>
              <a:buChar char="•"/>
            </a:pPr>
            <a:r>
              <a:rPr lang="en" sz="2400" b="0" dirty="0">
                <a:solidFill>
                  <a:schemeClr val="dk1"/>
                </a:solidFill>
                <a:latin typeface="+mn-lt"/>
              </a:rPr>
              <a:t>All apprentices are registered through the Department of Labor and Industry</a:t>
            </a:r>
            <a:endParaRPr sz="2400" b="0" dirty="0">
              <a:solidFill>
                <a:schemeClr val="dk1"/>
              </a:solidFill>
              <a:latin typeface="+mn-lt"/>
            </a:endParaRPr>
          </a:p>
          <a:p>
            <a:pPr indent="-431768">
              <a:buClr>
                <a:schemeClr val="dk1"/>
              </a:buClr>
              <a:buSzPct val="117000"/>
              <a:buFont typeface="Arial" pitchFamily="34" charset="0"/>
              <a:buChar char="•"/>
            </a:pPr>
            <a:r>
              <a:rPr lang="en" sz="2400" b="0" dirty="0">
                <a:solidFill>
                  <a:schemeClr val="dk1"/>
                </a:solidFill>
                <a:latin typeface="+mn-lt"/>
              </a:rPr>
              <a:t>Participating employment sponsor provides the worksite supervision of a skilled mentor to meet On-the-Job Training (OJT) requirements</a:t>
            </a:r>
            <a:endParaRPr sz="2400" b="0" dirty="0">
              <a:solidFill>
                <a:schemeClr val="dk1"/>
              </a:solidFill>
              <a:latin typeface="+mn-lt"/>
            </a:endParaRPr>
          </a:p>
          <a:p>
            <a:pPr indent="-431768">
              <a:buClr>
                <a:schemeClr val="dk1"/>
              </a:buClr>
              <a:buSzPct val="117000"/>
              <a:buFont typeface="Arial" pitchFamily="34" charset="0"/>
              <a:buChar char="•"/>
            </a:pPr>
            <a:r>
              <a:rPr lang="en" sz="2400" b="0" dirty="0">
                <a:solidFill>
                  <a:schemeClr val="dk1"/>
                </a:solidFill>
                <a:latin typeface="+mn-lt"/>
              </a:rPr>
              <a:t>High </a:t>
            </a:r>
            <a:r>
              <a:rPr lang="en" sz="2400" b="0" dirty="0" smtClean="0">
                <a:solidFill>
                  <a:schemeClr val="dk1"/>
                </a:solidFill>
                <a:latin typeface="+mn-lt"/>
              </a:rPr>
              <a:t>School </a:t>
            </a:r>
            <a:r>
              <a:rPr lang="en" sz="2400" b="0" dirty="0">
                <a:solidFill>
                  <a:schemeClr val="dk1"/>
                </a:solidFill>
                <a:latin typeface="+mn-lt"/>
              </a:rPr>
              <a:t>CTE programs provide occupation-specific Related Technical Instruction (RTI)</a:t>
            </a:r>
            <a:endParaRPr sz="2400" b="0" dirty="0">
              <a:solidFill>
                <a:schemeClr val="dk1"/>
              </a:solidFill>
              <a:latin typeface="+mn-lt"/>
            </a:endParaRPr>
          </a:p>
          <a:p>
            <a:pPr indent="-431768">
              <a:buClr>
                <a:schemeClr val="dk1"/>
              </a:buClr>
              <a:buSzPts val="1500"/>
            </a:pPr>
            <a:r>
              <a:rPr lang="en" sz="2000" b="0" dirty="0">
                <a:solidFill>
                  <a:schemeClr val="dk1"/>
                </a:solidFill>
              </a:rPr>
              <a:t>All work hours and RTI credits toward completion of a Registered Apprenticeship</a:t>
            </a:r>
            <a:endParaRPr sz="2000" dirty="0">
              <a:solidFill>
                <a:schemeClr val="dk1"/>
              </a:solidFill>
            </a:endParaRPr>
          </a:p>
        </p:txBody>
      </p:sp>
      <p:sp>
        <p:nvSpPr>
          <p:cNvPr id="358" name="Google Shape;358;p46"/>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21</a:t>
            </a:fld>
            <a:endParaRPr>
              <a:solidFill>
                <a:srgbClr val="FFFFFF"/>
              </a:solidFill>
            </a:endParaRPr>
          </a:p>
        </p:txBody>
      </p:sp>
      <p:graphicFrame>
        <p:nvGraphicFramePr>
          <p:cNvPr id="359" name="Google Shape;359;p46"/>
          <p:cNvGraphicFramePr/>
          <p:nvPr/>
        </p:nvGraphicFramePr>
        <p:xfrm>
          <a:off x="234454" y="3934720"/>
          <a:ext cx="11859767" cy="2203573"/>
        </p:xfrm>
        <a:graphic>
          <a:graphicData uri="http://schemas.openxmlformats.org/drawingml/2006/table">
            <a:tbl>
              <a:tblPr>
                <a:noFill/>
              </a:tblPr>
              <a:tblGrid>
                <a:gridCol w="1720400"/>
                <a:gridCol w="1357700"/>
                <a:gridCol w="1196000"/>
                <a:gridCol w="1341467"/>
                <a:gridCol w="1393367"/>
                <a:gridCol w="1402100"/>
                <a:gridCol w="1161000"/>
                <a:gridCol w="1374033"/>
                <a:gridCol w="913700"/>
              </a:tblGrid>
              <a:tr h="944840">
                <a:tc>
                  <a:txBody>
                    <a:bodyPr/>
                    <a:lstStyle/>
                    <a:p>
                      <a:pPr marL="0" lvl="0" indent="0" algn="l" rtl="0">
                        <a:lnSpc>
                          <a:spcPct val="115000"/>
                        </a:lnSpc>
                        <a:spcBef>
                          <a:spcPts val="0"/>
                        </a:spcBef>
                        <a:spcAft>
                          <a:spcPts val="0"/>
                        </a:spcAft>
                        <a:buNone/>
                      </a:pPr>
                      <a:r>
                        <a:rPr lang="en" sz="1300" b="1" dirty="0">
                          <a:latin typeface="Josefin Sans"/>
                          <a:ea typeface="Josefin Sans"/>
                          <a:cs typeface="Josefin Sans"/>
                          <a:sym typeface="Josefin Sans"/>
                        </a:rPr>
                        <a:t>WBL Experience</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agreement</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plan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Suggested Grade levels</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Related CTE instruction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Minimum duration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Paid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Meets</a:t>
                      </a:r>
                      <a:endParaRPr sz="1300" b="1">
                        <a:latin typeface="Josefin Sans"/>
                        <a:ea typeface="Josefin Sans"/>
                        <a:cs typeface="Josefin Sans"/>
                        <a:sym typeface="Josefin Sans"/>
                      </a:endParaRPr>
                    </a:p>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Graduation Req</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Credit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r>
              <a:tr h="1258733">
                <a:tc>
                  <a:txBody>
                    <a:bodyPr/>
                    <a:lstStyle/>
                    <a:p>
                      <a:pPr marL="0" lvl="0" indent="0" algn="l" rtl="0">
                        <a:lnSpc>
                          <a:spcPct val="100000"/>
                        </a:lnSpc>
                        <a:spcBef>
                          <a:spcPts val="0"/>
                        </a:spcBef>
                        <a:spcAft>
                          <a:spcPts val="0"/>
                        </a:spcAft>
                        <a:buNone/>
                      </a:pPr>
                      <a:r>
                        <a:rPr lang="en" sz="1600" b="1">
                          <a:latin typeface="Josefin Sans"/>
                          <a:ea typeface="Josefin Sans"/>
                          <a:cs typeface="Josefin Sans"/>
                          <a:sym typeface="Josefin Sans"/>
                        </a:rPr>
                        <a:t>Youth Registered Apprenticeship (YRA)</a:t>
                      </a:r>
                      <a:endParaRPr sz="16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500">
                          <a:solidFill>
                            <a:schemeClr val="dk1"/>
                          </a:solidFill>
                          <a:latin typeface="Josefin Sans"/>
                          <a:ea typeface="Josefin Sans"/>
                          <a:cs typeface="Josefin Sans"/>
                          <a:sym typeface="Josefin Sans"/>
                        </a:rPr>
                        <a:t>⛔</a:t>
                      </a:r>
                      <a:endParaRPr sz="25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11-12</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280 hours for 1 credit option</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 </a:t>
                      </a:r>
                      <a:r>
                        <a:rPr lang="en" sz="2500">
                          <a:solidFill>
                            <a:schemeClr val="dk1"/>
                          </a:solidFill>
                          <a:latin typeface="Josefin Sans"/>
                          <a:ea typeface="Josefin Sans"/>
                          <a:cs typeface="Josefin Sans"/>
                          <a:sym typeface="Josefin Sans"/>
                        </a:rPr>
                        <a:t> </a:t>
                      </a:r>
                      <a:r>
                        <a:rPr lang="en" sz="27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Clr>
                          <a:schemeClr val="dk1"/>
                        </a:buClr>
                        <a:buSzPts val="1100"/>
                        <a:buFont typeface="Arial"/>
                        <a:buNone/>
                      </a:pPr>
                      <a:r>
                        <a:rPr lang="en" sz="27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500" dirty="0">
                          <a:solidFill>
                            <a:schemeClr val="dk1"/>
                          </a:solidFill>
                          <a:latin typeface="Josefin Sans"/>
                          <a:ea typeface="Josefin Sans"/>
                          <a:cs typeface="Josefin Sans"/>
                          <a:sym typeface="Josefin Sans"/>
                        </a:rPr>
                        <a:t> </a:t>
                      </a:r>
                      <a:r>
                        <a:rPr lang="en" sz="2700" dirty="0">
                          <a:solidFill>
                            <a:schemeClr val="dk1"/>
                          </a:solidFill>
                          <a:latin typeface="Josefin Sans"/>
                          <a:ea typeface="Josefin Sans"/>
                          <a:cs typeface="Josefin Sans"/>
                          <a:sym typeface="Josefin Sans"/>
                        </a:rPr>
                        <a:t>✅</a:t>
                      </a:r>
                      <a:endParaRPr sz="1600" dirty="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3343" y="83820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62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7"/>
          <p:cNvSpPr txBox="1">
            <a:spLocks noGrp="1"/>
          </p:cNvSpPr>
          <p:nvPr>
            <p:ph type="title"/>
          </p:nvPr>
        </p:nvSpPr>
        <p:spPr>
          <a:xfrm>
            <a:off x="457200" y="914400"/>
            <a:ext cx="8965687" cy="718659"/>
          </a:xfrm>
          <a:prstGeom prst="rect">
            <a:avLst/>
          </a:prstGeom>
        </p:spPr>
        <p:txBody>
          <a:bodyPr spcFirstLastPara="1" wrap="square" lIns="121892" tIns="121892" rIns="121892" bIns="121892" anchor="t" anchorCtr="0">
            <a:noAutofit/>
          </a:bodyPr>
          <a:lstStyle/>
          <a:p>
            <a:r>
              <a:rPr lang="en" dirty="0">
                <a:solidFill>
                  <a:srgbClr val="0070C0"/>
                </a:solidFill>
              </a:rPr>
              <a:t>Registered Apprenticeship (RA)</a:t>
            </a:r>
            <a:endParaRPr dirty="0">
              <a:solidFill>
                <a:srgbClr val="0070C0"/>
              </a:solidFill>
            </a:endParaRPr>
          </a:p>
        </p:txBody>
      </p:sp>
      <p:sp>
        <p:nvSpPr>
          <p:cNvPr id="365" name="Google Shape;365;p47"/>
          <p:cNvSpPr txBox="1">
            <a:spLocks noGrp="1"/>
          </p:cNvSpPr>
          <p:nvPr>
            <p:ph type="body" idx="1"/>
          </p:nvPr>
        </p:nvSpPr>
        <p:spPr>
          <a:xfrm>
            <a:off x="457200" y="1600200"/>
            <a:ext cx="11353800" cy="1851533"/>
          </a:xfrm>
          <a:prstGeom prst="rect">
            <a:avLst/>
          </a:prstGeom>
        </p:spPr>
        <p:txBody>
          <a:bodyPr spcFirstLastPara="1" wrap="square" lIns="121892" tIns="121892" rIns="121892" bIns="121892" anchor="t" anchorCtr="0">
            <a:noAutofit/>
          </a:bodyPr>
          <a:lstStyle/>
          <a:p>
            <a:pPr marL="368321" indent="-342900">
              <a:spcBef>
                <a:spcPts val="533"/>
              </a:spcBef>
              <a:buClrTx/>
              <a:buSzPct val="117000"/>
              <a:buFont typeface="Arial" pitchFamily="34" charset="0"/>
              <a:buChar char="•"/>
            </a:pPr>
            <a:r>
              <a:rPr lang="en" sz="2400" b="0" dirty="0">
                <a:solidFill>
                  <a:schemeClr val="dk1"/>
                </a:solidFill>
                <a:latin typeface="+mn-lt"/>
              </a:rPr>
              <a:t>Students are full-fledged employees of the sponsoring company</a:t>
            </a:r>
            <a:endParaRPr sz="2400" b="0" dirty="0">
              <a:solidFill>
                <a:schemeClr val="dk1"/>
              </a:solidFill>
              <a:latin typeface="+mn-lt"/>
            </a:endParaRPr>
          </a:p>
          <a:p>
            <a:pPr marL="368321" indent="-342900">
              <a:buClrTx/>
              <a:buSzPct val="117000"/>
              <a:buFont typeface="Arial" pitchFamily="34" charset="0"/>
              <a:buChar char="•"/>
            </a:pPr>
            <a:r>
              <a:rPr lang="en" sz="2400" b="0" dirty="0">
                <a:solidFill>
                  <a:schemeClr val="dk1"/>
                </a:solidFill>
                <a:latin typeface="+mn-lt"/>
              </a:rPr>
              <a:t>Related Technical Instruction (RTI) may be provided through the local community college, a vocational and technical center, electronically or, in some instances, places of employment</a:t>
            </a:r>
            <a:endParaRPr sz="2400" b="0" dirty="0">
              <a:solidFill>
                <a:schemeClr val="dk1"/>
              </a:solidFill>
              <a:latin typeface="+mn-lt"/>
            </a:endParaRPr>
          </a:p>
          <a:p>
            <a:pPr marL="368321" indent="-342900">
              <a:buClrTx/>
              <a:buSzPct val="117000"/>
              <a:buFont typeface="Arial" pitchFamily="34" charset="0"/>
              <a:buChar char="•"/>
            </a:pPr>
            <a:r>
              <a:rPr lang="en" sz="2400" b="0" dirty="0">
                <a:solidFill>
                  <a:schemeClr val="dk1"/>
                </a:solidFill>
                <a:latin typeface="+mn-lt"/>
              </a:rPr>
              <a:t>Documentation is maintained exclusively by employers/sponsors and apprentices</a:t>
            </a:r>
            <a:endParaRPr sz="2400" b="0" dirty="0">
              <a:solidFill>
                <a:schemeClr val="dk1"/>
              </a:solidFill>
              <a:latin typeface="+mn-lt"/>
            </a:endParaRPr>
          </a:p>
          <a:p>
            <a:pPr marL="342900" indent="-342900">
              <a:spcBef>
                <a:spcPts val="2933"/>
              </a:spcBef>
              <a:buClrTx/>
              <a:buSzPct val="117000"/>
              <a:buFont typeface="Arial" pitchFamily="34" charset="0"/>
              <a:buChar char="•"/>
            </a:pPr>
            <a:endParaRPr sz="2400" dirty="0">
              <a:solidFill>
                <a:schemeClr val="dk1"/>
              </a:solidFill>
              <a:latin typeface="+mn-lt"/>
            </a:endParaRPr>
          </a:p>
          <a:p>
            <a:pPr marL="800089" indent="-342900">
              <a:spcBef>
                <a:spcPts val="2933"/>
              </a:spcBef>
              <a:buClrTx/>
              <a:buSzPct val="117000"/>
              <a:buFont typeface="Arial" pitchFamily="34" charset="0"/>
              <a:buChar char="•"/>
            </a:pPr>
            <a:endParaRPr sz="2400" dirty="0">
              <a:solidFill>
                <a:schemeClr val="dk1"/>
              </a:solidFill>
              <a:latin typeface="+mn-lt"/>
            </a:endParaRPr>
          </a:p>
          <a:p>
            <a:pPr marL="342900" indent="-342900">
              <a:spcAft>
                <a:spcPts val="2133"/>
              </a:spcAft>
              <a:buClrTx/>
              <a:buSzPct val="117000"/>
              <a:buFont typeface="Arial" pitchFamily="34" charset="0"/>
              <a:buChar char="•"/>
            </a:pPr>
            <a:endParaRPr sz="2400" dirty="0">
              <a:latin typeface="+mn-lt"/>
            </a:endParaRPr>
          </a:p>
        </p:txBody>
      </p:sp>
      <p:sp>
        <p:nvSpPr>
          <p:cNvPr id="366" name="Google Shape;366;p47"/>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22</a:t>
            </a:fld>
            <a:endParaRPr>
              <a:solidFill>
                <a:srgbClr val="FFFFFF"/>
              </a:solidFill>
            </a:endParaRPr>
          </a:p>
        </p:txBody>
      </p:sp>
      <p:graphicFrame>
        <p:nvGraphicFramePr>
          <p:cNvPr id="367" name="Google Shape;367;p47"/>
          <p:cNvGraphicFramePr/>
          <p:nvPr>
            <p:extLst>
              <p:ext uri="{D42A27DB-BD31-4B8C-83A1-F6EECF244321}">
                <p14:modId xmlns:p14="http://schemas.microsoft.com/office/powerpoint/2010/main" val="3090930085"/>
              </p:ext>
            </p:extLst>
          </p:nvPr>
        </p:nvGraphicFramePr>
        <p:xfrm>
          <a:off x="152400" y="4191000"/>
          <a:ext cx="11859767" cy="2203573"/>
        </p:xfrm>
        <a:graphic>
          <a:graphicData uri="http://schemas.openxmlformats.org/drawingml/2006/table">
            <a:tbl>
              <a:tblPr>
                <a:noFill/>
              </a:tblPr>
              <a:tblGrid>
                <a:gridCol w="1720400"/>
                <a:gridCol w="1357700"/>
                <a:gridCol w="1196000"/>
                <a:gridCol w="1341467"/>
                <a:gridCol w="1393367"/>
                <a:gridCol w="1402100"/>
                <a:gridCol w="1161000"/>
                <a:gridCol w="1374033"/>
                <a:gridCol w="913700"/>
              </a:tblGrid>
              <a:tr h="944840">
                <a:tc>
                  <a:txBody>
                    <a:bodyPr/>
                    <a:lstStyle/>
                    <a:p>
                      <a:pPr marL="0" lvl="0" indent="0" algn="l" rtl="0">
                        <a:lnSpc>
                          <a:spcPct val="115000"/>
                        </a:lnSpc>
                        <a:spcBef>
                          <a:spcPts val="0"/>
                        </a:spcBef>
                        <a:spcAft>
                          <a:spcPts val="0"/>
                        </a:spcAft>
                        <a:buNone/>
                      </a:pPr>
                      <a:r>
                        <a:rPr lang="en" sz="1300" b="1" dirty="0">
                          <a:latin typeface="Josefin Sans"/>
                          <a:ea typeface="Josefin Sans"/>
                          <a:cs typeface="Josefin Sans"/>
                          <a:sym typeface="Josefin Sans"/>
                        </a:rPr>
                        <a:t>WBL Experience</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agreement</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plan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Suggested Grade levels</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Related CTE instruction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Minimum duration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dirty="0">
                          <a:latin typeface="Josefin Sans"/>
                          <a:ea typeface="Josefin Sans"/>
                          <a:cs typeface="Josefin Sans"/>
                          <a:sym typeface="Josefin Sans"/>
                        </a:rPr>
                        <a:t>Paid option</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Meets</a:t>
                      </a:r>
                      <a:endParaRPr sz="1300" b="1">
                        <a:latin typeface="Josefin Sans"/>
                        <a:ea typeface="Josefin Sans"/>
                        <a:cs typeface="Josefin Sans"/>
                        <a:sym typeface="Josefin Sans"/>
                      </a:endParaRPr>
                    </a:p>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Graduation Req</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Credit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r>
              <a:tr h="1258733">
                <a:tc>
                  <a:txBody>
                    <a:bodyPr/>
                    <a:lstStyle/>
                    <a:p>
                      <a:pPr marL="0" lvl="0" indent="0" algn="l" rtl="0">
                        <a:lnSpc>
                          <a:spcPct val="100000"/>
                        </a:lnSpc>
                        <a:spcBef>
                          <a:spcPts val="0"/>
                        </a:spcBef>
                        <a:spcAft>
                          <a:spcPts val="0"/>
                        </a:spcAft>
                        <a:buNone/>
                      </a:pPr>
                      <a:r>
                        <a:rPr lang="en" sz="1600" b="1">
                          <a:latin typeface="Josefin Sans"/>
                          <a:ea typeface="Josefin Sans"/>
                          <a:cs typeface="Josefin Sans"/>
                          <a:sym typeface="Josefin Sans"/>
                        </a:rPr>
                        <a:t>Registered Apprenticeship (RA)</a:t>
                      </a:r>
                      <a:endParaRPr sz="16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500">
                          <a:solidFill>
                            <a:schemeClr val="dk1"/>
                          </a:solidFill>
                          <a:latin typeface="Josefin Sans"/>
                          <a:ea typeface="Josefin Sans"/>
                          <a:cs typeface="Josefin Sans"/>
                          <a:sym typeface="Josefin Sans"/>
                        </a:rPr>
                        <a:t>⛔</a:t>
                      </a:r>
                      <a:endParaRPr sz="25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dirty="0">
                          <a:latin typeface="Josefin Sans"/>
                          <a:ea typeface="Josefin Sans"/>
                          <a:cs typeface="Josefin Sans"/>
                          <a:sym typeface="Josefin Sans"/>
                        </a:rPr>
                        <a:t>11-12</a:t>
                      </a:r>
                      <a:endParaRPr sz="1600" dirty="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Clr>
                          <a:schemeClr val="dk1"/>
                        </a:buClr>
                        <a:buSzPts val="1100"/>
                        <a:buFont typeface="Arial"/>
                        <a:buNone/>
                      </a:pPr>
                      <a:r>
                        <a:rPr lang="en" sz="1600">
                          <a:solidFill>
                            <a:schemeClr val="dk1"/>
                          </a:solidFill>
                          <a:latin typeface="Josefin Sans"/>
                          <a:ea typeface="Josefin Sans"/>
                          <a:cs typeface="Josefin Sans"/>
                          <a:sym typeface="Josefin Sans"/>
                        </a:rPr>
                        <a:t>144 hrs. RTI per 2,000 hrs. OJT</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600">
                          <a:latin typeface="Josefin Sans"/>
                          <a:ea typeface="Josefin Sans"/>
                          <a:cs typeface="Josefin Sans"/>
                          <a:sym typeface="Josefin Sans"/>
                        </a:rPr>
                        <a:t> </a:t>
                      </a:r>
                      <a:r>
                        <a:rPr lang="en" sz="2500">
                          <a:solidFill>
                            <a:schemeClr val="dk1"/>
                          </a:solidFill>
                          <a:latin typeface="Josefin Sans"/>
                          <a:ea typeface="Josefin Sans"/>
                          <a:cs typeface="Josefin Sans"/>
                          <a:sym typeface="Josefin Sans"/>
                        </a:rPr>
                        <a:t> </a:t>
                      </a:r>
                      <a:r>
                        <a:rPr lang="en" sz="27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Clr>
                          <a:schemeClr val="dk1"/>
                        </a:buClr>
                        <a:buSzPts val="1100"/>
                        <a:buFont typeface="Arial"/>
                        <a:buNone/>
                      </a:pPr>
                      <a:r>
                        <a:rPr lang="en" sz="27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500" dirty="0">
                          <a:solidFill>
                            <a:schemeClr val="dk1"/>
                          </a:solidFill>
                          <a:latin typeface="Josefin Sans"/>
                          <a:ea typeface="Josefin Sans"/>
                          <a:cs typeface="Josefin Sans"/>
                          <a:sym typeface="Josefin Sans"/>
                        </a:rPr>
                        <a:t>⛔</a:t>
                      </a:r>
                      <a:endParaRPr sz="1600" dirty="0">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1440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65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8"/>
          <p:cNvSpPr txBox="1">
            <a:spLocks noGrp="1"/>
          </p:cNvSpPr>
          <p:nvPr>
            <p:ph type="title"/>
          </p:nvPr>
        </p:nvSpPr>
        <p:spPr>
          <a:xfrm>
            <a:off x="381000" y="914400"/>
            <a:ext cx="8965687" cy="718659"/>
          </a:xfrm>
          <a:prstGeom prst="rect">
            <a:avLst/>
          </a:prstGeom>
        </p:spPr>
        <p:txBody>
          <a:bodyPr spcFirstLastPara="1" wrap="square" lIns="121892" tIns="121892" rIns="121892" bIns="121892" anchor="t" anchorCtr="0">
            <a:noAutofit/>
          </a:bodyPr>
          <a:lstStyle/>
          <a:p>
            <a:r>
              <a:rPr lang="en" sz="4000" dirty="0">
                <a:solidFill>
                  <a:srgbClr val="0070C0"/>
                </a:solidFill>
              </a:rPr>
              <a:t>Clinical Experience</a:t>
            </a:r>
            <a:endParaRPr sz="4000" dirty="0">
              <a:solidFill>
                <a:srgbClr val="0070C0"/>
              </a:solidFill>
            </a:endParaRPr>
          </a:p>
        </p:txBody>
      </p:sp>
      <p:sp>
        <p:nvSpPr>
          <p:cNvPr id="373" name="Google Shape;373;p48"/>
          <p:cNvSpPr txBox="1">
            <a:spLocks noGrp="1"/>
          </p:cNvSpPr>
          <p:nvPr>
            <p:ph type="body" idx="1"/>
          </p:nvPr>
        </p:nvSpPr>
        <p:spPr>
          <a:xfrm>
            <a:off x="381001" y="1524000"/>
            <a:ext cx="7951700" cy="1851533"/>
          </a:xfrm>
          <a:prstGeom prst="rect">
            <a:avLst/>
          </a:prstGeom>
          <a:ln>
            <a:noFill/>
          </a:ln>
        </p:spPr>
        <p:txBody>
          <a:bodyPr spcFirstLastPara="1" wrap="square" lIns="121892" tIns="121892" rIns="121892" bIns="121892" anchor="t" anchorCtr="0">
            <a:noAutofit/>
          </a:bodyPr>
          <a:lstStyle/>
          <a:p>
            <a:pPr indent="-423301">
              <a:spcBef>
                <a:spcPts val="533"/>
              </a:spcBef>
              <a:buClrTx/>
              <a:buSzPct val="117000"/>
              <a:buFont typeface="Arial" pitchFamily="34" charset="0"/>
              <a:buChar char="•"/>
            </a:pPr>
            <a:r>
              <a:rPr lang="en" sz="2400" b="0" dirty="0">
                <a:solidFill>
                  <a:schemeClr val="dk1"/>
                </a:solidFill>
                <a:latin typeface="+mn-lt"/>
              </a:rPr>
              <a:t>Observation and treatment of patients at different stages of medical practice</a:t>
            </a:r>
            <a:endParaRPr sz="2400" b="0" dirty="0">
              <a:solidFill>
                <a:schemeClr val="dk1"/>
              </a:solidFill>
              <a:latin typeface="+mn-lt"/>
            </a:endParaRPr>
          </a:p>
          <a:p>
            <a:pPr indent="-423301">
              <a:buClrTx/>
              <a:buSzPct val="117000"/>
              <a:buFont typeface="Arial" pitchFamily="34" charset="0"/>
              <a:buChar char="•"/>
            </a:pPr>
            <a:r>
              <a:rPr lang="en" sz="2400" b="0" dirty="0">
                <a:solidFill>
                  <a:schemeClr val="dk1"/>
                </a:solidFill>
                <a:latin typeface="+mn-lt"/>
              </a:rPr>
              <a:t>Requires a </a:t>
            </a:r>
            <a:r>
              <a:rPr lang="en" sz="2400" b="0" dirty="0">
                <a:solidFill>
                  <a:schemeClr val="dk1"/>
                </a:solidFill>
                <a:highlight>
                  <a:schemeClr val="lt1"/>
                </a:highlight>
                <a:latin typeface="+mn-lt"/>
              </a:rPr>
              <a:t>Clinical Affiliation Agreement</a:t>
            </a:r>
            <a:endParaRPr sz="2400" b="0" dirty="0">
              <a:solidFill>
                <a:schemeClr val="dk1"/>
              </a:solidFill>
              <a:highlight>
                <a:schemeClr val="lt1"/>
              </a:highlight>
              <a:latin typeface="+mn-lt"/>
            </a:endParaRPr>
          </a:p>
          <a:p>
            <a:pPr indent="-423301">
              <a:buClrTx/>
              <a:buSzPct val="117000"/>
              <a:buFont typeface="Arial" pitchFamily="34" charset="0"/>
              <a:buChar char="•"/>
            </a:pPr>
            <a:r>
              <a:rPr lang="en" sz="2400" b="0" dirty="0">
                <a:solidFill>
                  <a:schemeClr val="dk1"/>
                </a:solidFill>
                <a:latin typeface="+mn-lt"/>
              </a:rPr>
              <a:t>Rules, regulations, teacher qualification and number of student onsite hours vary depending on the board that governs each experience</a:t>
            </a:r>
            <a:endParaRPr sz="2400" b="0" dirty="0">
              <a:solidFill>
                <a:schemeClr val="dk1"/>
              </a:solidFill>
              <a:latin typeface="+mn-lt"/>
            </a:endParaRPr>
          </a:p>
          <a:p>
            <a:pPr marL="410629" indent="-342900">
              <a:spcBef>
                <a:spcPts val="400"/>
              </a:spcBef>
              <a:buClrTx/>
              <a:buSzPct val="117000"/>
              <a:buFont typeface="Arial" pitchFamily="34" charset="0"/>
              <a:buChar char="•"/>
            </a:pPr>
            <a:endParaRPr sz="2400" b="0" dirty="0">
              <a:solidFill>
                <a:schemeClr val="dk1"/>
              </a:solidFill>
              <a:latin typeface="+mn-lt"/>
              <a:ea typeface="Calibri"/>
              <a:cs typeface="Calibri"/>
              <a:sym typeface="Calibri"/>
            </a:endParaRPr>
          </a:p>
          <a:p>
            <a:pPr marL="342900" indent="-342900">
              <a:spcBef>
                <a:spcPts val="533"/>
              </a:spcBef>
              <a:buClrTx/>
              <a:buSzPct val="117000"/>
              <a:buFont typeface="Arial" pitchFamily="34" charset="0"/>
              <a:buChar char="•"/>
            </a:pPr>
            <a:endParaRPr sz="2400" dirty="0">
              <a:latin typeface="+mn-lt"/>
            </a:endParaRPr>
          </a:p>
        </p:txBody>
      </p:sp>
      <p:sp>
        <p:nvSpPr>
          <p:cNvPr id="374" name="Google Shape;374;p48"/>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23</a:t>
            </a:fld>
            <a:endParaRPr>
              <a:solidFill>
                <a:srgbClr val="FFFFFF"/>
              </a:solidFill>
            </a:endParaRPr>
          </a:p>
        </p:txBody>
      </p:sp>
      <p:graphicFrame>
        <p:nvGraphicFramePr>
          <p:cNvPr id="375" name="Google Shape;375;p48"/>
          <p:cNvGraphicFramePr/>
          <p:nvPr>
            <p:extLst>
              <p:ext uri="{D42A27DB-BD31-4B8C-83A1-F6EECF244321}">
                <p14:modId xmlns:p14="http://schemas.microsoft.com/office/powerpoint/2010/main" val="3638376027"/>
              </p:ext>
            </p:extLst>
          </p:nvPr>
        </p:nvGraphicFramePr>
        <p:xfrm>
          <a:off x="228600" y="4404169"/>
          <a:ext cx="11658666" cy="1731946"/>
        </p:xfrm>
        <a:graphic>
          <a:graphicData uri="http://schemas.openxmlformats.org/drawingml/2006/table">
            <a:tbl>
              <a:tblPr>
                <a:noFill/>
              </a:tblPr>
              <a:tblGrid>
                <a:gridCol w="2206567"/>
                <a:gridCol w="1337700"/>
                <a:gridCol w="1066233"/>
                <a:gridCol w="1358633"/>
                <a:gridCol w="1279400"/>
                <a:gridCol w="1259667"/>
                <a:gridCol w="916233"/>
                <a:gridCol w="1332000"/>
                <a:gridCol w="902233"/>
              </a:tblGrid>
              <a:tr h="903687">
                <a:tc>
                  <a:txBody>
                    <a:bodyPr/>
                    <a:lstStyle/>
                    <a:p>
                      <a:pPr marL="0" lvl="0" indent="0" algn="l" rtl="0">
                        <a:lnSpc>
                          <a:spcPct val="115000"/>
                        </a:lnSpc>
                        <a:spcBef>
                          <a:spcPts val="0"/>
                        </a:spcBef>
                        <a:spcAft>
                          <a:spcPts val="0"/>
                        </a:spcAft>
                        <a:buNone/>
                      </a:pPr>
                      <a:r>
                        <a:rPr lang="en" sz="1300" b="1" dirty="0">
                          <a:latin typeface="Josefin Sans"/>
                          <a:ea typeface="Josefin Sans"/>
                          <a:cs typeface="Josefin Sans"/>
                          <a:sym typeface="Josefin Sans"/>
                        </a:rPr>
                        <a:t>WBL Experience</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agreement</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plan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Suggested grade levels</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Related CTE instruction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Minimum duration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dirty="0">
                          <a:latin typeface="Josefin Sans"/>
                          <a:ea typeface="Josefin Sans"/>
                          <a:cs typeface="Josefin Sans"/>
                          <a:sym typeface="Josefin Sans"/>
                        </a:rPr>
                        <a:t>Paid option</a:t>
                      </a:r>
                      <a:endParaRPr sz="1300" b="1"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Meets</a:t>
                      </a:r>
                      <a:endParaRPr sz="1300" b="1">
                        <a:latin typeface="Josefin Sans"/>
                        <a:ea typeface="Josefin Sans"/>
                        <a:cs typeface="Josefin Sans"/>
                        <a:sym typeface="Josefin Sans"/>
                      </a:endParaRPr>
                    </a:p>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Graduation Req</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Credit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r>
              <a:tr h="769585">
                <a:tc>
                  <a:txBody>
                    <a:bodyPr/>
                    <a:lstStyle/>
                    <a:p>
                      <a:pPr marL="0" lvl="0" indent="0" algn="l" rtl="0">
                        <a:lnSpc>
                          <a:spcPct val="115000"/>
                        </a:lnSpc>
                        <a:spcBef>
                          <a:spcPts val="1200"/>
                        </a:spcBef>
                        <a:spcAft>
                          <a:spcPts val="0"/>
                        </a:spcAft>
                        <a:buNone/>
                      </a:pPr>
                      <a:r>
                        <a:rPr lang="en" sz="1600" b="1">
                          <a:latin typeface="Josefin Sans"/>
                          <a:ea typeface="Josefin Sans"/>
                          <a:cs typeface="Josefin Sans"/>
                          <a:sym typeface="Josefin Sans"/>
                        </a:rPr>
                        <a:t>Clinical Experience</a:t>
                      </a:r>
                      <a:endParaRPr sz="16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500">
                          <a:latin typeface="Josefin Sans"/>
                          <a:ea typeface="Josefin Sans"/>
                          <a:cs typeface="Josefin Sans"/>
                          <a:sym typeface="Josefin Sans"/>
                        </a:rPr>
                        <a:t> </a:t>
                      </a:r>
                      <a:r>
                        <a:rPr lang="en" sz="2500">
                          <a:solidFill>
                            <a:schemeClr val="dk1"/>
                          </a:solidFill>
                          <a:latin typeface="Josefin Sans"/>
                          <a:ea typeface="Josefin Sans"/>
                          <a:cs typeface="Josefin Sans"/>
                          <a:sym typeface="Josefin Sans"/>
                        </a:rPr>
                        <a:t>⛔</a:t>
                      </a:r>
                      <a:endParaRPr sz="25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dirty="0">
                          <a:latin typeface="Josefin Sans"/>
                          <a:ea typeface="Josefin Sans"/>
                          <a:cs typeface="Josefin Sans"/>
                          <a:sym typeface="Josefin Sans"/>
                        </a:rPr>
                        <a:t>11-12</a:t>
                      </a:r>
                      <a:endParaRPr sz="1600" dirty="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a:solidFill>
                            <a:schemeClr val="dk1"/>
                          </a:solidFill>
                          <a:latin typeface="Josefin Sans"/>
                          <a:ea typeface="Josefin Sans"/>
                          <a:cs typeface="Josefin Sans"/>
                          <a:sym typeface="Josefin Sans"/>
                        </a:rPr>
                        <a:t>Varies by type</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a:latin typeface="Josefin Sans"/>
                          <a:ea typeface="Josefin Sans"/>
                          <a:cs typeface="Josefin Sans"/>
                          <a:sym typeface="Josefin Sans"/>
                        </a:rPr>
                        <a:t> </a:t>
                      </a:r>
                      <a:r>
                        <a:rPr lang="en" sz="2500">
                          <a:solidFill>
                            <a:schemeClr val="dk1"/>
                          </a:solidFill>
                          <a:latin typeface="Josefin Sans"/>
                          <a:ea typeface="Josefin Sans"/>
                          <a:cs typeface="Josefin Sans"/>
                          <a:sym typeface="Josefin Sans"/>
                        </a:rPr>
                        <a:t> ⛔</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Clr>
                          <a:schemeClr val="dk1"/>
                        </a:buClr>
                        <a:buSzPts val="1100"/>
                        <a:buFont typeface="Arial"/>
                        <a:buNone/>
                      </a:pPr>
                      <a:r>
                        <a:rPr lang="en" sz="2700">
                          <a:solidFill>
                            <a:schemeClr val="dk1"/>
                          </a:solidFill>
                          <a:latin typeface="Josefin Sans"/>
                          <a:ea typeface="Josefin Sans"/>
                          <a:cs typeface="Josefin Sans"/>
                          <a:sym typeface="Josefin Sans"/>
                        </a:rPr>
                        <a:t>✅</a:t>
                      </a:r>
                      <a:endParaRPr sz="1600">
                        <a:solidFill>
                          <a:schemeClr val="dk1"/>
                        </a:solidFill>
                        <a:latin typeface="Josefin Sans"/>
                        <a:ea typeface="Josefin Sans"/>
                        <a:cs typeface="Josefin Sans"/>
                        <a:sym typeface="Josefin Sans"/>
                      </a:endParaRPr>
                    </a:p>
                  </a:txBody>
                  <a:tcPr marL="91433" marR="91433"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Clr>
                          <a:schemeClr val="dk1"/>
                        </a:buClr>
                        <a:buSzPts val="1100"/>
                        <a:buFont typeface="Arial"/>
                        <a:buNone/>
                      </a:pPr>
                      <a:r>
                        <a:rPr lang="en" sz="2500" dirty="0">
                          <a:solidFill>
                            <a:schemeClr val="dk1"/>
                          </a:solidFill>
                          <a:latin typeface="Josefin Sans"/>
                          <a:ea typeface="Josefin Sans"/>
                          <a:cs typeface="Josefin Sans"/>
                          <a:sym typeface="Josefin Sans"/>
                        </a:rPr>
                        <a:t>⛔</a:t>
                      </a:r>
                      <a:endParaRPr sz="2500" dirty="0"/>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376" name="Google Shape;376;p48"/>
          <p:cNvSpPr txBox="1"/>
          <p:nvPr/>
        </p:nvSpPr>
        <p:spPr>
          <a:xfrm>
            <a:off x="8332700" y="762000"/>
            <a:ext cx="3872000" cy="2015891"/>
          </a:xfrm>
          <a:prstGeom prst="rect">
            <a:avLst/>
          </a:prstGeom>
          <a:solidFill>
            <a:srgbClr val="6FA8DC"/>
          </a:solidFill>
          <a:ln w="38100" cap="flat" cmpd="sng">
            <a:solidFill>
              <a:srgbClr val="000000"/>
            </a:solidFill>
            <a:prstDash val="solid"/>
            <a:round/>
            <a:headEnd type="none" w="sm" len="sm"/>
            <a:tailEnd type="none" w="sm" len="sm"/>
          </a:ln>
        </p:spPr>
        <p:txBody>
          <a:bodyPr spcFirstLastPara="1" wrap="square" lIns="121892" tIns="121892" rIns="121892" bIns="121892" anchor="t" anchorCtr="0">
            <a:spAutoFit/>
          </a:bodyPr>
          <a:lstStyle/>
          <a:p>
            <a:r>
              <a:rPr lang="en" sz="2300" b="1" dirty="0">
                <a:latin typeface="Josefin Sans"/>
                <a:ea typeface="Josefin Sans"/>
                <a:cs typeface="Josefin Sans"/>
                <a:sym typeface="Josefin Sans"/>
              </a:rPr>
              <a:t>Example: </a:t>
            </a:r>
            <a:r>
              <a:rPr lang="en" sz="2300" dirty="0">
                <a:latin typeface="Josefin Sans"/>
                <a:ea typeface="Josefin Sans"/>
                <a:cs typeface="Josefin Sans"/>
                <a:sym typeface="Josefin Sans"/>
              </a:rPr>
              <a:t>A student enrolled in the EMT program completes clinical rotation hours to earn an EMS certification.</a:t>
            </a:r>
            <a:endParaRPr sz="2300" dirty="0">
              <a:latin typeface="Josefin Sans"/>
              <a:ea typeface="Josefin Sans"/>
              <a:cs typeface="Josefin Sans"/>
              <a:sym typeface="Josefin Sans"/>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0" y="304800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22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9"/>
          <p:cNvSpPr txBox="1">
            <a:spLocks noGrp="1"/>
          </p:cNvSpPr>
          <p:nvPr>
            <p:ph type="title"/>
          </p:nvPr>
        </p:nvSpPr>
        <p:spPr>
          <a:xfrm>
            <a:off x="304800" y="914400"/>
            <a:ext cx="11585527" cy="718659"/>
          </a:xfrm>
          <a:prstGeom prst="rect">
            <a:avLst/>
          </a:prstGeom>
        </p:spPr>
        <p:txBody>
          <a:bodyPr spcFirstLastPara="1" wrap="square" lIns="121892" tIns="121892" rIns="121892" bIns="121892" anchor="t" anchorCtr="0">
            <a:noAutofit/>
          </a:bodyPr>
          <a:lstStyle/>
          <a:p>
            <a:r>
              <a:rPr lang="en" sz="3200" dirty="0">
                <a:solidFill>
                  <a:srgbClr val="0070C0"/>
                </a:solidFill>
              </a:rPr>
              <a:t>Foundational Supervised Agricultural Experience (SAE</a:t>
            </a:r>
            <a:r>
              <a:rPr lang="en" sz="3200" dirty="0" smtClean="0">
                <a:solidFill>
                  <a:srgbClr val="0070C0"/>
                </a:solidFill>
              </a:rPr>
              <a:t>)</a:t>
            </a:r>
            <a:br>
              <a:rPr lang="en" sz="3200" dirty="0" smtClean="0">
                <a:solidFill>
                  <a:srgbClr val="0070C0"/>
                </a:solidFill>
              </a:rPr>
            </a:br>
            <a:endParaRPr sz="3200" dirty="0">
              <a:solidFill>
                <a:srgbClr val="0070C0"/>
              </a:solidFill>
            </a:endParaRPr>
          </a:p>
        </p:txBody>
      </p:sp>
      <p:sp>
        <p:nvSpPr>
          <p:cNvPr id="382" name="Google Shape;382;p49"/>
          <p:cNvSpPr txBox="1">
            <a:spLocks noGrp="1"/>
          </p:cNvSpPr>
          <p:nvPr>
            <p:ph type="body" idx="1"/>
          </p:nvPr>
        </p:nvSpPr>
        <p:spPr>
          <a:xfrm>
            <a:off x="381000" y="1600200"/>
            <a:ext cx="11353800" cy="1851533"/>
          </a:xfrm>
          <a:prstGeom prst="rect">
            <a:avLst/>
          </a:prstGeom>
        </p:spPr>
        <p:txBody>
          <a:bodyPr spcFirstLastPara="1" wrap="square" lIns="121892" tIns="121892" rIns="121892" bIns="121892" anchor="t" anchorCtr="0">
            <a:noAutofit/>
          </a:bodyPr>
          <a:lstStyle/>
          <a:p>
            <a:pPr indent="-431768">
              <a:buSzPct val="117000"/>
              <a:buFont typeface="Arial" pitchFamily="34" charset="0"/>
              <a:buChar char="•"/>
            </a:pPr>
            <a:r>
              <a:rPr lang="en" sz="2400" b="0" dirty="0">
                <a:solidFill>
                  <a:schemeClr val="dk1"/>
                </a:solidFill>
                <a:latin typeface="+mn-lt"/>
              </a:rPr>
              <a:t>The Foundational SAE has five components and is required to be embedded into every </a:t>
            </a:r>
            <a:r>
              <a:rPr lang="en" sz="2400" b="0" dirty="0">
                <a:latin typeface="+mn-lt"/>
              </a:rPr>
              <a:t>Agriculture, Food and Natural Resources (AFNR)</a:t>
            </a:r>
            <a:r>
              <a:rPr lang="en" sz="2400" b="0" dirty="0">
                <a:solidFill>
                  <a:schemeClr val="dk1"/>
                </a:solidFill>
                <a:latin typeface="+mn-lt"/>
              </a:rPr>
              <a:t> course.  </a:t>
            </a:r>
            <a:endParaRPr sz="2400" b="0" dirty="0">
              <a:solidFill>
                <a:schemeClr val="dk1"/>
              </a:solidFill>
              <a:latin typeface="+mn-lt"/>
            </a:endParaRPr>
          </a:p>
          <a:p>
            <a:pPr indent="-431768">
              <a:buSzPct val="117000"/>
              <a:buFont typeface="Arial" pitchFamily="34" charset="0"/>
              <a:buChar char="•"/>
            </a:pPr>
            <a:r>
              <a:rPr lang="en" sz="2400" b="0" dirty="0">
                <a:latin typeface="+mn-lt"/>
              </a:rPr>
              <a:t>The Foundational SAE prepares students to select and implement one or more Immersion SAEs</a:t>
            </a:r>
            <a:endParaRPr sz="2400" b="0" dirty="0">
              <a:latin typeface="+mn-lt"/>
            </a:endParaRPr>
          </a:p>
          <a:p>
            <a:pPr indent="-431768">
              <a:buSzPct val="117000"/>
              <a:buFont typeface="Arial" pitchFamily="34" charset="0"/>
              <a:buChar char="•"/>
            </a:pPr>
            <a:r>
              <a:rPr lang="en" sz="2400" b="0" dirty="0">
                <a:latin typeface="+mn-lt"/>
              </a:rPr>
              <a:t>Does </a:t>
            </a:r>
            <a:r>
              <a:rPr lang="en" sz="2400" dirty="0">
                <a:latin typeface="+mn-lt"/>
              </a:rPr>
              <a:t>not count</a:t>
            </a:r>
            <a:r>
              <a:rPr lang="en" sz="2400" b="0" dirty="0">
                <a:latin typeface="+mn-lt"/>
              </a:rPr>
              <a:t> towards CCCRI or graduation requirements on its own </a:t>
            </a:r>
            <a:endParaRPr sz="2400" b="0" dirty="0">
              <a:latin typeface="+mn-lt"/>
            </a:endParaRPr>
          </a:p>
          <a:p>
            <a:pPr marL="800089" indent="-342900">
              <a:lnSpc>
                <a:spcPct val="100000"/>
              </a:lnSpc>
              <a:spcBef>
                <a:spcPts val="2133"/>
              </a:spcBef>
              <a:buSzPct val="117000"/>
              <a:buFont typeface="Arial" pitchFamily="34" charset="0"/>
              <a:buChar char="•"/>
            </a:pPr>
            <a:endParaRPr sz="2400" b="0" dirty="0">
              <a:latin typeface="+mn-lt"/>
            </a:endParaRPr>
          </a:p>
          <a:p>
            <a:pPr marL="457200" indent="-457200">
              <a:buSzPct val="117000"/>
              <a:buFont typeface="Arial" pitchFamily="34" charset="0"/>
              <a:buChar char="•"/>
            </a:pPr>
            <a:endParaRPr sz="2400" b="0" dirty="0">
              <a:solidFill>
                <a:schemeClr val="dk1"/>
              </a:solidFill>
              <a:latin typeface="+mn-lt"/>
              <a:ea typeface="Calibri"/>
              <a:cs typeface="Calibri"/>
              <a:sym typeface="Calibri"/>
            </a:endParaRPr>
          </a:p>
          <a:p>
            <a:pPr marL="914389" indent="-457200">
              <a:spcBef>
                <a:spcPts val="2133"/>
              </a:spcBef>
              <a:buSzPct val="117000"/>
              <a:buFont typeface="Arial" pitchFamily="34" charset="0"/>
              <a:buChar char="•"/>
            </a:pPr>
            <a:endParaRPr sz="2400" dirty="0">
              <a:latin typeface="+mn-lt"/>
            </a:endParaRPr>
          </a:p>
          <a:p>
            <a:pPr marL="457200" indent="-457200">
              <a:spcBef>
                <a:spcPts val="2133"/>
              </a:spcBef>
              <a:buSzPct val="117000"/>
              <a:buFont typeface="Arial" pitchFamily="34" charset="0"/>
              <a:buChar char="•"/>
            </a:pPr>
            <a:endParaRPr sz="2400" dirty="0">
              <a:latin typeface="+mn-lt"/>
            </a:endParaRPr>
          </a:p>
          <a:p>
            <a:pPr marL="457200" indent="-457200">
              <a:spcBef>
                <a:spcPts val="2133"/>
              </a:spcBef>
              <a:spcAft>
                <a:spcPts val="2133"/>
              </a:spcAft>
              <a:buSzPct val="117000"/>
              <a:buFont typeface="Arial" pitchFamily="34" charset="0"/>
              <a:buChar char="•"/>
            </a:pPr>
            <a:endParaRPr sz="2400" dirty="0">
              <a:latin typeface="+mn-lt"/>
            </a:endParaRPr>
          </a:p>
        </p:txBody>
      </p:sp>
      <p:sp>
        <p:nvSpPr>
          <p:cNvPr id="383" name="Google Shape;383;p49"/>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24</a:t>
            </a:fld>
            <a:endParaRPr>
              <a:solidFill>
                <a:srgbClr val="FFFFFF"/>
              </a:solidFill>
            </a:endParaRPr>
          </a:p>
        </p:txBody>
      </p:sp>
      <p:graphicFrame>
        <p:nvGraphicFramePr>
          <p:cNvPr id="384" name="Google Shape;384;p49"/>
          <p:cNvGraphicFramePr/>
          <p:nvPr/>
        </p:nvGraphicFramePr>
        <p:xfrm>
          <a:off x="316337" y="3971233"/>
          <a:ext cx="11642634" cy="2164000"/>
        </p:xfrm>
        <a:graphic>
          <a:graphicData uri="http://schemas.openxmlformats.org/drawingml/2006/table">
            <a:tbl>
              <a:tblPr>
                <a:noFill/>
              </a:tblPr>
              <a:tblGrid>
                <a:gridCol w="1687967"/>
                <a:gridCol w="1263467"/>
                <a:gridCol w="1222900"/>
                <a:gridCol w="1422067"/>
                <a:gridCol w="1326033"/>
                <a:gridCol w="1445200"/>
                <a:gridCol w="1024933"/>
                <a:gridCol w="1347267"/>
                <a:gridCol w="902800"/>
              </a:tblGrid>
              <a:tr h="944840">
                <a:tc>
                  <a:txBody>
                    <a:bodyPr/>
                    <a:lstStyle/>
                    <a:p>
                      <a:pPr marL="0" lvl="0" indent="0" algn="l" rtl="0">
                        <a:lnSpc>
                          <a:spcPct val="115000"/>
                        </a:lnSpc>
                        <a:spcBef>
                          <a:spcPts val="0"/>
                        </a:spcBef>
                        <a:spcAft>
                          <a:spcPts val="0"/>
                        </a:spcAft>
                        <a:buNone/>
                      </a:pPr>
                      <a:r>
                        <a:rPr lang="en" sz="1300" b="1">
                          <a:latin typeface="Josefin Sans"/>
                          <a:ea typeface="Josefin Sans"/>
                          <a:cs typeface="Josefin Sans"/>
                          <a:sym typeface="Josefin Sans"/>
                        </a:rPr>
                        <a:t>WBL Experience</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agreement</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Training plan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Suggested Grade levels</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Related CTE instruction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Minimum duration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Paid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Meets</a:t>
                      </a:r>
                      <a:endParaRPr sz="1300" b="1">
                        <a:latin typeface="Josefin Sans"/>
                        <a:ea typeface="Josefin Sans"/>
                        <a:cs typeface="Josefin Sans"/>
                        <a:sym typeface="Josefin Sans"/>
                      </a:endParaRPr>
                    </a:p>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Graduation Req</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76200" marR="76200" lvl="0" indent="0" algn="l" rtl="0">
                        <a:lnSpc>
                          <a:spcPct val="115000"/>
                        </a:lnSpc>
                        <a:spcBef>
                          <a:spcPts val="0"/>
                        </a:spcBef>
                        <a:spcAft>
                          <a:spcPts val="0"/>
                        </a:spcAft>
                        <a:buNone/>
                      </a:pPr>
                      <a:r>
                        <a:rPr lang="en" sz="1300" b="1">
                          <a:latin typeface="Josefin Sans"/>
                          <a:ea typeface="Josefin Sans"/>
                          <a:cs typeface="Josefin Sans"/>
                          <a:sym typeface="Josefin Sans"/>
                        </a:rPr>
                        <a:t>Credit option</a:t>
                      </a:r>
                      <a:endParaRPr sz="13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r>
              <a:tr h="1219160">
                <a:tc>
                  <a:txBody>
                    <a:bodyPr/>
                    <a:lstStyle/>
                    <a:p>
                      <a:pPr marL="0" lvl="0" indent="0" algn="l" rtl="0">
                        <a:lnSpc>
                          <a:spcPct val="100000"/>
                        </a:lnSpc>
                        <a:spcBef>
                          <a:spcPts val="0"/>
                        </a:spcBef>
                        <a:spcAft>
                          <a:spcPts val="0"/>
                        </a:spcAft>
                        <a:buNone/>
                      </a:pPr>
                      <a:r>
                        <a:rPr lang="en" sz="1600" b="1">
                          <a:latin typeface="Josefin Sans"/>
                          <a:ea typeface="Josefin Sans"/>
                          <a:cs typeface="Josefin Sans"/>
                          <a:sym typeface="Josefin Sans"/>
                        </a:rPr>
                        <a:t>Supervised Agricultural Experience (Foundational)</a:t>
                      </a:r>
                      <a:endParaRPr sz="1600" b="1">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500">
                          <a:latin typeface="Josefin Sans"/>
                          <a:ea typeface="Josefin Sans"/>
                          <a:cs typeface="Josefin Sans"/>
                          <a:sym typeface="Josefin Sans"/>
                        </a:rPr>
                        <a:t> ⛔</a:t>
                      </a:r>
                      <a:endParaRPr sz="25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a:latin typeface="Josefin Sans"/>
                          <a:ea typeface="Josefin Sans"/>
                          <a:cs typeface="Josefin Sans"/>
                          <a:sym typeface="Josefin Sans"/>
                        </a:rPr>
                        <a:t>6-12</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700">
                          <a:latin typeface="Josefin Sans"/>
                          <a:ea typeface="Josefin Sans"/>
                          <a:cs typeface="Josefin Sans"/>
                          <a:sym typeface="Josefin Sans"/>
                        </a:rPr>
                        <a:t>✅</a:t>
                      </a:r>
                      <a:endParaRPr sz="27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a:latin typeface="Josefin Sans"/>
                          <a:ea typeface="Josefin Sans"/>
                          <a:cs typeface="Josefin Sans"/>
                          <a:sym typeface="Josefin Sans"/>
                        </a:rPr>
                        <a:t>Varies by type</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600">
                          <a:latin typeface="Josefin Sans"/>
                          <a:ea typeface="Josefin Sans"/>
                          <a:cs typeface="Josefin Sans"/>
                          <a:sym typeface="Josefin Sans"/>
                        </a:rPr>
                        <a:t> </a:t>
                      </a:r>
                      <a:r>
                        <a:rPr lang="en" sz="2500">
                          <a:solidFill>
                            <a:schemeClr val="dk1"/>
                          </a:solidFill>
                          <a:latin typeface="Josefin Sans"/>
                          <a:ea typeface="Josefin Sans"/>
                          <a:cs typeface="Josefin Sans"/>
                          <a:sym typeface="Josefin Sans"/>
                        </a:rPr>
                        <a:t> ⛔</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Clr>
                          <a:schemeClr val="dk1"/>
                        </a:buClr>
                        <a:buSzPts val="1100"/>
                        <a:buFont typeface="Arial"/>
                        <a:buNone/>
                      </a:pPr>
                      <a:r>
                        <a:rPr lang="en" sz="2500">
                          <a:solidFill>
                            <a:schemeClr val="dk1"/>
                          </a:solidFill>
                          <a:latin typeface="Josefin Sans"/>
                          <a:ea typeface="Josefin Sans"/>
                          <a:cs typeface="Josefin Sans"/>
                          <a:sym typeface="Josefin Sans"/>
                        </a:rPr>
                        <a:t>⛔</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2500">
                          <a:solidFill>
                            <a:schemeClr val="dk1"/>
                          </a:solidFill>
                          <a:latin typeface="Josefin Sans"/>
                          <a:ea typeface="Josefin Sans"/>
                          <a:cs typeface="Josefin Sans"/>
                          <a:sym typeface="Josefin Sans"/>
                        </a:rPr>
                        <a:t> ⛔</a:t>
                      </a:r>
                      <a:r>
                        <a:rPr lang="en" sz="1600">
                          <a:latin typeface="Josefin Sans"/>
                          <a:ea typeface="Josefin Sans"/>
                          <a:cs typeface="Josefin Sans"/>
                          <a:sym typeface="Josefin Sans"/>
                        </a:rPr>
                        <a:t> </a:t>
                      </a:r>
                      <a:endParaRPr sz="1600">
                        <a:latin typeface="Josefin Sans"/>
                        <a:ea typeface="Josefin Sans"/>
                        <a:cs typeface="Josefin Sans"/>
                        <a:sym typeface="Josefin Sans"/>
                      </a:endParaRPr>
                    </a:p>
                  </a:txBody>
                  <a:tcPr marL="91433" marR="91433"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0" y="3048000"/>
            <a:ext cx="1490663" cy="86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673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9" y="990600"/>
            <a:ext cx="8965687" cy="718658"/>
          </a:xfrm>
        </p:spPr>
        <p:txBody>
          <a:bodyPr>
            <a:normAutofit fontScale="90000"/>
          </a:bodyPr>
          <a:lstStyle/>
          <a:p>
            <a:pPr algn="l" eaLnBrk="1" hangingPunct="1"/>
            <a:r>
              <a:rPr lang="en-US" altLang="en-US" b="1" dirty="0" smtClean="0">
                <a:solidFill>
                  <a:schemeClr val="accent5">
                    <a:lumMod val="75000"/>
                  </a:schemeClr>
                </a:solidFill>
              </a:rPr>
              <a:t>Workplace Readiness Skills (WRS)</a:t>
            </a:r>
          </a:p>
        </p:txBody>
      </p:sp>
      <p:sp>
        <p:nvSpPr>
          <p:cNvPr id="17411" name="Content Placeholder 2"/>
          <p:cNvSpPr>
            <a:spLocks noGrp="1"/>
          </p:cNvSpPr>
          <p:nvPr>
            <p:ph type="body" idx="1"/>
          </p:nvPr>
        </p:nvSpPr>
        <p:spPr>
          <a:xfrm>
            <a:off x="381000" y="1752612"/>
            <a:ext cx="11277600" cy="1851533"/>
          </a:xfrm>
        </p:spPr>
        <p:txBody>
          <a:bodyPr/>
          <a:lstStyle/>
          <a:p>
            <a:pPr marL="0" indent="0" eaLnBrk="1" hangingPunct="1">
              <a:buNone/>
            </a:pPr>
            <a:r>
              <a:rPr lang="en-US" altLang="en-US" dirty="0" smtClean="0">
                <a:latin typeface="Calibri" pitchFamily="34" charset="0"/>
                <a:cs typeface="Calibri" pitchFamily="34" charset="0"/>
              </a:rPr>
              <a:t>A set of personal qualities, people skills, and professional abilities identified by Virginia employers and educators as essential for employee success in the workplace.</a:t>
            </a:r>
          </a:p>
          <a:p>
            <a:r>
              <a:rPr lang="en-US" altLang="en-US" dirty="0" smtClean="0">
                <a:latin typeface="Calibri" pitchFamily="34" charset="0"/>
                <a:cs typeface="Calibri" pitchFamily="34" charset="0"/>
              </a:rPr>
              <a:t>Skills that are the first 22 competencies in every CTE curriculum framework</a:t>
            </a:r>
          </a:p>
          <a:p>
            <a:pPr lvl="1">
              <a:buFont typeface="Wingdings" pitchFamily="2" charset="2"/>
              <a:buChar char="Ø"/>
            </a:pPr>
            <a:r>
              <a:rPr lang="en-US" altLang="en-US" sz="2800" dirty="0" smtClean="0">
                <a:latin typeface="Calibri" pitchFamily="34" charset="0"/>
                <a:cs typeface="Calibri" pitchFamily="34" charset="0"/>
              </a:rPr>
              <a:t>Personal Qualities and Abilities</a:t>
            </a:r>
          </a:p>
          <a:p>
            <a:pPr lvl="1">
              <a:buFont typeface="Wingdings" pitchFamily="2" charset="2"/>
              <a:buChar char="Ø"/>
            </a:pPr>
            <a:r>
              <a:rPr lang="en-US" altLang="en-US" sz="2800" dirty="0" smtClean="0">
                <a:latin typeface="Calibri" pitchFamily="34" charset="0"/>
                <a:cs typeface="Calibri" pitchFamily="34" charset="0"/>
              </a:rPr>
              <a:t>Interpersonal Skills</a:t>
            </a:r>
          </a:p>
          <a:p>
            <a:pPr lvl="1">
              <a:buFont typeface="Wingdings" pitchFamily="2" charset="2"/>
              <a:buChar char="Ø"/>
            </a:pPr>
            <a:r>
              <a:rPr lang="en-US" altLang="en-US" sz="2800" dirty="0" smtClean="0">
                <a:latin typeface="Calibri" pitchFamily="34" charset="0"/>
                <a:cs typeface="Calibri" pitchFamily="34" charset="0"/>
              </a:rPr>
              <a:t>Professional Competencies</a:t>
            </a:r>
          </a:p>
          <a:p>
            <a:pPr marL="457200" lvl="1" indent="0">
              <a:buNone/>
            </a:pPr>
            <a:endParaRPr lang="en-US" altLang="en-US" sz="2800" dirty="0" smtClean="0">
              <a:latin typeface="Calibri" pitchFamily="34" charset="0"/>
              <a:cs typeface="Calibr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3581400"/>
            <a:ext cx="4692467" cy="3047198"/>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28448"/>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592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457202" y="914400"/>
            <a:ext cx="8965687" cy="718659"/>
          </a:xfrm>
          <a:prstGeom prst="rect">
            <a:avLst/>
          </a:prstGeom>
        </p:spPr>
        <p:txBody>
          <a:bodyPr spcFirstLastPara="1" wrap="square" lIns="121892" tIns="121892" rIns="121892" bIns="121892" anchor="t" anchorCtr="0">
            <a:noAutofit/>
          </a:bodyPr>
          <a:lstStyle/>
          <a:p>
            <a:r>
              <a:rPr lang="en" sz="4000" dirty="0">
                <a:solidFill>
                  <a:srgbClr val="0070C0"/>
                </a:solidFill>
                <a:latin typeface="+mj-lt"/>
              </a:rPr>
              <a:t>Training Agreement</a:t>
            </a:r>
            <a:endParaRPr sz="4000" dirty="0">
              <a:solidFill>
                <a:srgbClr val="0070C0"/>
              </a:solidFill>
              <a:latin typeface="+mj-lt"/>
            </a:endParaRPr>
          </a:p>
        </p:txBody>
      </p:sp>
      <p:sp>
        <p:nvSpPr>
          <p:cNvPr id="209" name="Google Shape;209;p28"/>
          <p:cNvSpPr txBox="1">
            <a:spLocks noGrp="1"/>
          </p:cNvSpPr>
          <p:nvPr>
            <p:ph type="body" idx="1"/>
          </p:nvPr>
        </p:nvSpPr>
        <p:spPr>
          <a:xfrm>
            <a:off x="457200" y="1676400"/>
            <a:ext cx="11277600" cy="1851533"/>
          </a:xfrm>
          <a:prstGeom prst="rect">
            <a:avLst/>
          </a:prstGeom>
        </p:spPr>
        <p:txBody>
          <a:bodyPr spcFirstLastPara="1" wrap="square" lIns="121892" tIns="121892" rIns="121892" bIns="121892" anchor="t" anchorCtr="0">
            <a:noAutofit/>
          </a:bodyPr>
          <a:lstStyle/>
          <a:p>
            <a:pPr indent="-457167">
              <a:buSzPts val="1800"/>
              <a:buFont typeface="Arial" pitchFamily="34" charset="0"/>
              <a:buChar char="•"/>
            </a:pPr>
            <a:r>
              <a:rPr lang="en" sz="2400" dirty="0">
                <a:latin typeface="+mn-lt"/>
              </a:rPr>
              <a:t>Provides an outline of a written commitment made by the student, parent/guardian, WBL coordinator/teacher, and employer that outlines the roles and responsibilities of each stakeholder</a:t>
            </a:r>
            <a:endParaRPr sz="2400" dirty="0">
              <a:latin typeface="+mn-lt"/>
            </a:endParaRPr>
          </a:p>
          <a:p>
            <a:pPr indent="-457167">
              <a:buSzPts val="1800"/>
              <a:buFont typeface="Arial" pitchFamily="34" charset="0"/>
              <a:buChar char="•"/>
            </a:pPr>
            <a:r>
              <a:rPr lang="en" sz="2400" dirty="0">
                <a:latin typeface="+mn-lt"/>
              </a:rPr>
              <a:t>Required to be on file for each student for ALL WBL experiences</a:t>
            </a:r>
            <a:endParaRPr sz="2400" dirty="0">
              <a:latin typeface="+mn-lt"/>
            </a:endParaRPr>
          </a:p>
          <a:p>
            <a:pPr indent="-457167">
              <a:buSzPts val="1800"/>
              <a:buFont typeface="Arial" pitchFamily="34" charset="0"/>
              <a:buChar char="•"/>
            </a:pPr>
            <a:r>
              <a:rPr lang="en" sz="2400" dirty="0">
                <a:latin typeface="+mn-lt"/>
              </a:rPr>
              <a:t>Provides protection to the WBL coordinator/teacher and school officials against accusations of negligence and liability claims</a:t>
            </a:r>
            <a:endParaRPr sz="2400" dirty="0">
              <a:latin typeface="+mn-lt"/>
            </a:endParaRPr>
          </a:p>
          <a:p>
            <a:pPr indent="-457167">
              <a:buSzPts val="1800"/>
              <a:buFont typeface="Arial" pitchFamily="34" charset="0"/>
              <a:buChar char="•"/>
            </a:pPr>
            <a:r>
              <a:rPr lang="en" sz="2400" dirty="0">
                <a:latin typeface="+mn-lt"/>
              </a:rPr>
              <a:t>May be modified as appropriate by each program area or school division, but must include the Virginia Department of Labor and Industry (VDOLI) requirements</a:t>
            </a:r>
            <a:endParaRPr dirty="0"/>
          </a:p>
        </p:txBody>
      </p:sp>
      <p:sp>
        <p:nvSpPr>
          <p:cNvPr id="210" name="Google Shape;210;p28"/>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26</a:t>
            </a:fld>
            <a:endParaRPr>
              <a:solidFill>
                <a:srgbClr val="FFFFFF"/>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0337" y="577215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566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457202" y="838200"/>
            <a:ext cx="8965687" cy="718659"/>
          </a:xfrm>
          <a:prstGeom prst="rect">
            <a:avLst/>
          </a:prstGeom>
        </p:spPr>
        <p:txBody>
          <a:bodyPr spcFirstLastPara="1" wrap="square" lIns="121892" tIns="121892" rIns="121892" bIns="121892" anchor="t" anchorCtr="0">
            <a:noAutofit/>
          </a:bodyPr>
          <a:lstStyle/>
          <a:p>
            <a:r>
              <a:rPr lang="en" sz="4000" dirty="0">
                <a:solidFill>
                  <a:srgbClr val="0070C0"/>
                </a:solidFill>
                <a:latin typeface="+mj-lt"/>
              </a:rPr>
              <a:t>Training Plan</a:t>
            </a:r>
            <a:endParaRPr sz="4000" dirty="0">
              <a:solidFill>
                <a:srgbClr val="0070C0"/>
              </a:solidFill>
              <a:latin typeface="+mj-lt"/>
            </a:endParaRPr>
          </a:p>
        </p:txBody>
      </p:sp>
      <p:sp>
        <p:nvSpPr>
          <p:cNvPr id="223" name="Google Shape;223;p30"/>
          <p:cNvSpPr txBox="1">
            <a:spLocks noGrp="1"/>
          </p:cNvSpPr>
          <p:nvPr>
            <p:ph type="body" idx="1"/>
          </p:nvPr>
        </p:nvSpPr>
        <p:spPr>
          <a:xfrm>
            <a:off x="381000" y="1447800"/>
            <a:ext cx="11353800" cy="1851533"/>
          </a:xfrm>
          <a:prstGeom prst="rect">
            <a:avLst/>
          </a:prstGeom>
        </p:spPr>
        <p:txBody>
          <a:bodyPr spcFirstLastPara="1" wrap="square" lIns="121892" tIns="121892" rIns="121892" bIns="121892" anchor="t" anchorCtr="0">
            <a:noAutofit/>
          </a:bodyPr>
          <a:lstStyle/>
          <a:p>
            <a:pPr indent="-457167">
              <a:buSzPts val="1800"/>
              <a:buFont typeface="Arial" pitchFamily="34" charset="0"/>
              <a:buChar char="•"/>
            </a:pPr>
            <a:r>
              <a:rPr lang="en" b="0" dirty="0">
                <a:latin typeface="+mn-lt"/>
              </a:rPr>
              <a:t>Identifies the classroom instruction and workplace training that will contribute to the employability and ongoing development of a student </a:t>
            </a:r>
            <a:endParaRPr b="0" dirty="0">
              <a:latin typeface="+mn-lt"/>
            </a:endParaRPr>
          </a:p>
          <a:p>
            <a:pPr indent="-457167">
              <a:buSzPts val="1800"/>
              <a:buFont typeface="Arial" pitchFamily="34" charset="0"/>
              <a:buChar char="•"/>
            </a:pPr>
            <a:r>
              <a:rPr lang="en" b="0" dirty="0">
                <a:latin typeface="+mn-lt"/>
              </a:rPr>
              <a:t>Required for</a:t>
            </a:r>
            <a:r>
              <a:rPr lang="en" dirty="0">
                <a:latin typeface="+mn-lt"/>
              </a:rPr>
              <a:t> Internship, Entrepreneurship, Cooperative Education </a:t>
            </a:r>
            <a:r>
              <a:rPr lang="en" b="0" dirty="0">
                <a:latin typeface="+mn-lt"/>
              </a:rPr>
              <a:t>and </a:t>
            </a:r>
            <a:r>
              <a:rPr lang="en" dirty="0">
                <a:latin typeface="+mn-lt"/>
              </a:rPr>
              <a:t>Supervised Agricultural Experience (SAE) - Immersion</a:t>
            </a:r>
            <a:endParaRPr dirty="0">
              <a:latin typeface="+mn-lt"/>
            </a:endParaRPr>
          </a:p>
          <a:p>
            <a:pPr indent="-457167">
              <a:buSzPts val="1800"/>
              <a:buFont typeface="Arial" pitchFamily="34" charset="0"/>
              <a:buChar char="•"/>
            </a:pPr>
            <a:r>
              <a:rPr lang="en" b="0" dirty="0">
                <a:latin typeface="+mn-lt"/>
              </a:rPr>
              <a:t>Prepared jointly by the WBL coordinator/teacher, employer, and student</a:t>
            </a:r>
            <a:endParaRPr b="0" dirty="0">
              <a:latin typeface="+mn-lt"/>
            </a:endParaRPr>
          </a:p>
          <a:p>
            <a:pPr indent="-457167">
              <a:buSzPts val="1800"/>
              <a:buFont typeface="Arial" pitchFamily="34" charset="0"/>
              <a:buChar char="•"/>
            </a:pPr>
            <a:r>
              <a:rPr lang="en" b="0" dirty="0">
                <a:latin typeface="+mn-lt"/>
              </a:rPr>
              <a:t>Developed and revised according to the changing needs of the employer</a:t>
            </a:r>
            <a:endParaRPr b="0" dirty="0">
              <a:latin typeface="+mn-lt"/>
            </a:endParaRPr>
          </a:p>
          <a:p>
            <a:pPr indent="-457167">
              <a:buSzPts val="1800"/>
              <a:buFont typeface="Arial" pitchFamily="34" charset="0"/>
              <a:buChar char="•"/>
            </a:pPr>
            <a:r>
              <a:rPr lang="en" b="0" dirty="0">
                <a:latin typeface="+mn-lt"/>
              </a:rPr>
              <a:t>Serves as a record of student progress and documentation for evaluation</a:t>
            </a:r>
            <a:endParaRPr b="0" dirty="0">
              <a:latin typeface="+mn-lt"/>
            </a:endParaRPr>
          </a:p>
          <a:p>
            <a:pPr marL="800080" indent="-342891">
              <a:spcBef>
                <a:spcPts val="2133"/>
              </a:spcBef>
              <a:spcAft>
                <a:spcPts val="2133"/>
              </a:spcAft>
              <a:buFont typeface="Arial" pitchFamily="34" charset="0"/>
              <a:buChar char="•"/>
            </a:pPr>
            <a:endParaRPr sz="2400" dirty="0"/>
          </a:p>
        </p:txBody>
      </p:sp>
      <p:sp>
        <p:nvSpPr>
          <p:cNvPr id="224" name="Google Shape;224;p30"/>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27</a:t>
            </a:fld>
            <a:endParaRPr>
              <a:solidFill>
                <a:srgbClr val="FFFFFF"/>
              </a:solidFill>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1942" y="6019800"/>
            <a:ext cx="141195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212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txBox="1">
            <a:spLocks noGrp="1"/>
          </p:cNvSpPr>
          <p:nvPr>
            <p:ph type="title"/>
          </p:nvPr>
        </p:nvSpPr>
        <p:spPr>
          <a:xfrm>
            <a:off x="381001" y="838200"/>
            <a:ext cx="11585529" cy="718659"/>
          </a:xfrm>
          <a:prstGeom prst="rect">
            <a:avLst/>
          </a:prstGeom>
        </p:spPr>
        <p:txBody>
          <a:bodyPr spcFirstLastPara="1" wrap="square" lIns="121892" tIns="121892" rIns="121892" bIns="121892" anchor="t" anchorCtr="0">
            <a:noAutofit/>
          </a:bodyPr>
          <a:lstStyle/>
          <a:p>
            <a:r>
              <a:rPr lang="en" dirty="0">
                <a:solidFill>
                  <a:srgbClr val="0070C0"/>
                </a:solidFill>
              </a:rPr>
              <a:t>Federal and State Labor Regulations</a:t>
            </a:r>
            <a:endParaRPr dirty="0">
              <a:solidFill>
                <a:srgbClr val="0070C0"/>
              </a:solidFill>
            </a:endParaRPr>
          </a:p>
        </p:txBody>
      </p:sp>
      <p:sp>
        <p:nvSpPr>
          <p:cNvPr id="230" name="Google Shape;230;p31"/>
          <p:cNvSpPr txBox="1">
            <a:spLocks noGrp="1"/>
          </p:cNvSpPr>
          <p:nvPr>
            <p:ph type="body" idx="1"/>
          </p:nvPr>
        </p:nvSpPr>
        <p:spPr>
          <a:xfrm>
            <a:off x="457200" y="1600200"/>
            <a:ext cx="11353800" cy="1851533"/>
          </a:xfrm>
          <a:prstGeom prst="rect">
            <a:avLst/>
          </a:prstGeom>
        </p:spPr>
        <p:txBody>
          <a:bodyPr spcFirstLastPara="1" wrap="square" lIns="121892" tIns="121892" rIns="121892" bIns="121892" anchor="t" anchorCtr="0">
            <a:noAutofit/>
          </a:bodyPr>
          <a:lstStyle/>
          <a:p>
            <a:pPr marL="0" indent="0">
              <a:lnSpc>
                <a:spcPct val="100000"/>
              </a:lnSpc>
              <a:spcBef>
                <a:spcPts val="0"/>
              </a:spcBef>
            </a:pPr>
            <a:r>
              <a:rPr lang="en-US" sz="2400" dirty="0">
                <a:latin typeface="+mn-lt"/>
              </a:rPr>
              <a:t>All WBL programs must abide by applicable child labor and workplace safety regulations. </a:t>
            </a:r>
          </a:p>
          <a:p>
            <a:pPr indent="-330192">
              <a:spcBef>
                <a:spcPts val="1600"/>
              </a:spcBef>
              <a:buClr>
                <a:schemeClr val="dk1"/>
              </a:buClr>
              <a:buSzPts val="1600"/>
              <a:buChar char="●"/>
            </a:pPr>
            <a:r>
              <a:rPr lang="en-US" sz="2400" dirty="0">
                <a:solidFill>
                  <a:schemeClr val="dk1"/>
                </a:solidFill>
                <a:latin typeface="+mn-lt"/>
              </a:rPr>
              <a:t>The most strict law applies between the state and federal law</a:t>
            </a:r>
          </a:p>
          <a:p>
            <a:pPr lvl="1" indent="-317492">
              <a:lnSpc>
                <a:spcPct val="100000"/>
              </a:lnSpc>
              <a:spcBef>
                <a:spcPts val="0"/>
              </a:spcBef>
              <a:buClr>
                <a:schemeClr val="dk1"/>
              </a:buClr>
              <a:buSzPts val="1400"/>
              <a:buChar char="○"/>
            </a:pPr>
            <a:r>
              <a:rPr lang="en-US" dirty="0">
                <a:solidFill>
                  <a:schemeClr val="dk1"/>
                </a:solidFill>
                <a:latin typeface="+mn-lt"/>
              </a:rPr>
              <a:t>U.S. Department of Labor, Employment Standards Administration, Wage and Hour Division</a:t>
            </a:r>
          </a:p>
          <a:p>
            <a:pPr lvl="1" indent="-317492">
              <a:lnSpc>
                <a:spcPct val="100000"/>
              </a:lnSpc>
              <a:spcBef>
                <a:spcPts val="0"/>
              </a:spcBef>
              <a:buClr>
                <a:schemeClr val="dk1"/>
              </a:buClr>
              <a:buSzPts val="1400"/>
              <a:buChar char="○"/>
            </a:pPr>
            <a:r>
              <a:rPr lang="en-US" dirty="0">
                <a:solidFill>
                  <a:schemeClr val="dk1"/>
                </a:solidFill>
                <a:latin typeface="+mn-lt"/>
              </a:rPr>
              <a:t>Virginia Department of Labor and Industry (VDOLI), Labor and Employment Law</a:t>
            </a:r>
          </a:p>
          <a:p>
            <a:pPr indent="-330192">
              <a:spcBef>
                <a:spcPts val="0"/>
              </a:spcBef>
              <a:buSzPts val="1600"/>
              <a:buChar char="●"/>
            </a:pPr>
            <a:r>
              <a:rPr lang="en-US" sz="2400" dirty="0">
                <a:latin typeface="+mn-lt"/>
              </a:rPr>
              <a:t>Students are required to obtain all safety and/or OSHA certifications to perform the necessary job functions included within the WBL experience. </a:t>
            </a:r>
          </a:p>
          <a:p>
            <a:pPr indent="-330192">
              <a:spcBef>
                <a:spcPts val="0"/>
              </a:spcBef>
              <a:buSzPts val="1600"/>
              <a:buChar char="●"/>
            </a:pPr>
            <a:r>
              <a:rPr lang="en-US" sz="2400" dirty="0">
                <a:latin typeface="+mn-lt"/>
              </a:rPr>
              <a:t>The training plan must meet all U.S. Department of Labor guidelines for student learner exemptions from Hazardous Occupations; see Child Labor Bulletin </a:t>
            </a:r>
            <a:r>
              <a:rPr lang="en-US" sz="2400" u="sng" dirty="0">
                <a:solidFill>
                  <a:schemeClr val="hlink"/>
                </a:solidFill>
                <a:latin typeface="+mn-lt"/>
                <a:hlinkClick r:id="rId3"/>
              </a:rPr>
              <a:t>101</a:t>
            </a:r>
            <a:r>
              <a:rPr lang="en-US" sz="2400" dirty="0">
                <a:latin typeface="+mn-lt"/>
              </a:rPr>
              <a:t> and </a:t>
            </a:r>
            <a:r>
              <a:rPr lang="en-US" sz="2400" u="sng" dirty="0">
                <a:solidFill>
                  <a:schemeClr val="hlink"/>
                </a:solidFill>
                <a:latin typeface="+mn-lt"/>
                <a:hlinkClick r:id="rId4"/>
              </a:rPr>
              <a:t>102</a:t>
            </a:r>
            <a:r>
              <a:rPr lang="en-US" sz="2400" dirty="0">
                <a:latin typeface="+mn-lt"/>
              </a:rPr>
              <a:t>, and </a:t>
            </a:r>
            <a:r>
              <a:rPr lang="en-US" sz="2400" u="sng" dirty="0">
                <a:solidFill>
                  <a:schemeClr val="hlink"/>
                </a:solidFill>
                <a:latin typeface="+mn-lt"/>
                <a:hlinkClick r:id="rId5"/>
              </a:rPr>
              <a:t>comparison guidelines</a:t>
            </a:r>
            <a:r>
              <a:rPr lang="en-US" sz="2400" dirty="0">
                <a:latin typeface="+mn-lt"/>
              </a:rPr>
              <a:t> on the VDOE website. </a:t>
            </a:r>
          </a:p>
          <a:p>
            <a:pPr marL="0" indent="0">
              <a:lnSpc>
                <a:spcPct val="100000"/>
              </a:lnSpc>
              <a:spcBef>
                <a:spcPts val="1600"/>
              </a:spcBef>
            </a:pPr>
            <a:endParaRPr sz="2900" u="sng" dirty="0">
              <a:solidFill>
                <a:schemeClr val="hlink"/>
              </a:solidFill>
            </a:endParaRPr>
          </a:p>
          <a:p>
            <a:pPr indent="0">
              <a:spcBef>
                <a:spcPts val="1600"/>
              </a:spcBef>
            </a:pPr>
            <a:endParaRPr dirty="0"/>
          </a:p>
          <a:p>
            <a:pPr marL="0" indent="0">
              <a:spcBef>
                <a:spcPts val="2133"/>
              </a:spcBef>
              <a:spcAft>
                <a:spcPts val="2133"/>
              </a:spcAft>
            </a:pPr>
            <a:endParaRPr dirty="0"/>
          </a:p>
        </p:txBody>
      </p:sp>
      <p:sp>
        <p:nvSpPr>
          <p:cNvPr id="231" name="Google Shape;231;p31"/>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28</a:t>
            </a:fld>
            <a:endParaRPr>
              <a:solidFill>
                <a:srgbClr val="FFFFFF"/>
              </a:solidFill>
            </a:endParaRPr>
          </a:p>
        </p:txBody>
      </p:sp>
      <p:pic>
        <p:nvPicPr>
          <p:cNvPr id="296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0196" y="6076950"/>
            <a:ext cx="1346284"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104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1356205"/>
            <a:ext cx="5181600" cy="718659"/>
          </a:xfrm>
        </p:spPr>
        <p:txBody>
          <a:bodyPr/>
          <a:lstStyle/>
          <a:p>
            <a:pPr marL="342900" indent="-342900">
              <a:lnSpc>
                <a:spcPct val="115000"/>
              </a:lnSpc>
              <a:tabLst>
                <a:tab pos="342900" algn="l"/>
                <a:tab pos="5943600" algn="r"/>
              </a:tabLst>
            </a:pPr>
            <a:r>
              <a:rPr lang="en-US" u="sng" dirty="0">
                <a:solidFill>
                  <a:srgbClr val="0000FF"/>
                </a:solidFill>
                <a:latin typeface="Calibri"/>
                <a:ea typeface="Calibri"/>
                <a:cs typeface="Times New Roman"/>
                <a:hlinkClick r:id="rId2"/>
              </a:rPr>
              <a:t>CTE Career Guide</a:t>
            </a:r>
            <a:r>
              <a:rPr lang="en-US" sz="3600" dirty="0">
                <a:latin typeface="Calibri"/>
                <a:ea typeface="Calibri"/>
                <a:cs typeface="Times New Roman"/>
              </a:rPr>
              <a:t/>
            </a:r>
            <a:br>
              <a:rPr lang="en-US" sz="3600" dirty="0">
                <a:latin typeface="Calibri"/>
                <a:ea typeface="Calibri"/>
                <a:cs typeface="Times New Roman"/>
              </a:rPr>
            </a:b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400309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5648325"/>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0d003a0074_0_6"/>
          <p:cNvSpPr txBox="1">
            <a:spLocks noGrp="1"/>
          </p:cNvSpPr>
          <p:nvPr>
            <p:ph type="title"/>
          </p:nvPr>
        </p:nvSpPr>
        <p:spPr>
          <a:xfrm>
            <a:off x="228600" y="914400"/>
            <a:ext cx="11356927" cy="718659"/>
          </a:xfrm>
          <a:prstGeom prst="rect">
            <a:avLst/>
          </a:prstGeom>
          <a:noFill/>
          <a:ln>
            <a:noFill/>
          </a:ln>
        </p:spPr>
        <p:txBody>
          <a:bodyPr spcFirstLastPara="1" wrap="square" lIns="91423" tIns="91423" rIns="91423" bIns="91423" anchor="t" anchorCtr="0">
            <a:noAutofit/>
          </a:bodyPr>
          <a:lstStyle/>
          <a:p>
            <a:pPr>
              <a:lnSpc>
                <a:spcPct val="100000"/>
              </a:lnSpc>
              <a:buSzPts val="2800"/>
            </a:pPr>
            <a:r>
              <a:rPr lang="en" sz="4000" i="1" u="sng" dirty="0">
                <a:solidFill>
                  <a:srgbClr val="0070C0"/>
                </a:solidFill>
              </a:rPr>
              <a:t>What</a:t>
            </a:r>
            <a:r>
              <a:rPr lang="en" sz="4000" dirty="0">
                <a:solidFill>
                  <a:srgbClr val="0070C0"/>
                </a:solidFill>
              </a:rPr>
              <a:t> is High-Quality Work-Based Learning?</a:t>
            </a:r>
            <a:endParaRPr sz="4000" dirty="0">
              <a:solidFill>
                <a:srgbClr val="0070C0"/>
              </a:solidFill>
              <a:latin typeface="+mj-lt"/>
            </a:endParaRPr>
          </a:p>
        </p:txBody>
      </p:sp>
      <p:sp>
        <p:nvSpPr>
          <p:cNvPr id="326" name="Google Shape;326;g10d003a0074_0_6"/>
          <p:cNvSpPr txBox="1">
            <a:spLocks noGrp="1"/>
          </p:cNvSpPr>
          <p:nvPr>
            <p:ph type="body" idx="1"/>
          </p:nvPr>
        </p:nvSpPr>
        <p:spPr>
          <a:xfrm>
            <a:off x="228600" y="1600200"/>
            <a:ext cx="11658600" cy="1851533"/>
          </a:xfrm>
          <a:prstGeom prst="rect">
            <a:avLst/>
          </a:prstGeom>
          <a:noFill/>
          <a:ln>
            <a:noFill/>
          </a:ln>
        </p:spPr>
        <p:txBody>
          <a:bodyPr spcFirstLastPara="1" wrap="square" lIns="91423" tIns="91423" rIns="91423" bIns="91423" anchor="t" anchorCtr="0">
            <a:noAutofit/>
          </a:bodyPr>
          <a:lstStyle/>
          <a:p>
            <a:pPr indent="-355591">
              <a:lnSpc>
                <a:spcPct val="115000"/>
              </a:lnSpc>
              <a:spcBef>
                <a:spcPts val="0"/>
              </a:spcBef>
              <a:buClr>
                <a:schemeClr val="dk1"/>
              </a:buClr>
              <a:buSzPts val="2000"/>
              <a:buFont typeface="Open Sans"/>
              <a:buChar char="●"/>
            </a:pPr>
            <a:r>
              <a:rPr lang="en-US" dirty="0">
                <a:solidFill>
                  <a:schemeClr val="dk1"/>
                </a:solidFill>
                <a:latin typeface="+mn-lt"/>
              </a:rPr>
              <a:t>WBL provides relevance and meaning to what students are learning through hands-on experiences. </a:t>
            </a:r>
            <a:endParaRPr dirty="0">
              <a:solidFill>
                <a:schemeClr val="dk1"/>
              </a:solidFill>
              <a:latin typeface="+mn-lt"/>
            </a:endParaRPr>
          </a:p>
          <a:p>
            <a:pPr indent="-355591">
              <a:lnSpc>
                <a:spcPct val="115000"/>
              </a:lnSpc>
              <a:spcBef>
                <a:spcPts val="0"/>
              </a:spcBef>
              <a:buClr>
                <a:schemeClr val="dk1"/>
              </a:buClr>
              <a:buSzPts val="2000"/>
              <a:buFont typeface="Open Sans"/>
              <a:buChar char="●"/>
            </a:pPr>
            <a:r>
              <a:rPr lang="en-US" dirty="0">
                <a:solidFill>
                  <a:schemeClr val="dk1"/>
                </a:solidFill>
                <a:latin typeface="+mn-lt"/>
              </a:rPr>
              <a:t>Students develop relevant employability skills.</a:t>
            </a:r>
            <a:endParaRPr dirty="0">
              <a:solidFill>
                <a:schemeClr val="dk1"/>
              </a:solidFill>
              <a:latin typeface="+mn-lt"/>
            </a:endParaRPr>
          </a:p>
          <a:p>
            <a:pPr indent="-355591">
              <a:lnSpc>
                <a:spcPct val="115000"/>
              </a:lnSpc>
              <a:spcBef>
                <a:spcPts val="0"/>
              </a:spcBef>
              <a:buClr>
                <a:schemeClr val="dk1"/>
              </a:buClr>
              <a:buSzPts val="2000"/>
              <a:buFont typeface="Open Sans"/>
              <a:buChar char="●"/>
            </a:pPr>
            <a:r>
              <a:rPr lang="en-US" dirty="0">
                <a:solidFill>
                  <a:schemeClr val="dk1"/>
                </a:solidFill>
                <a:latin typeface="+mn-lt"/>
              </a:rPr>
              <a:t>Students are given a chance to apply classroom </a:t>
            </a:r>
            <a:endParaRPr lang="en-US" dirty="0" smtClean="0">
              <a:solidFill>
                <a:schemeClr val="dk1"/>
              </a:solidFill>
              <a:latin typeface="+mn-lt"/>
            </a:endParaRPr>
          </a:p>
          <a:p>
            <a:pPr marL="101598" indent="0">
              <a:lnSpc>
                <a:spcPct val="115000"/>
              </a:lnSpc>
              <a:spcBef>
                <a:spcPts val="0"/>
              </a:spcBef>
              <a:buClr>
                <a:schemeClr val="dk1"/>
              </a:buClr>
              <a:buSzPts val="2000"/>
            </a:pPr>
            <a:r>
              <a:rPr lang="en-US" dirty="0">
                <a:solidFill>
                  <a:schemeClr val="dk1"/>
                </a:solidFill>
                <a:latin typeface="+mn-lt"/>
              </a:rPr>
              <a:t> </a:t>
            </a:r>
            <a:r>
              <a:rPr lang="en-US" dirty="0" smtClean="0">
                <a:solidFill>
                  <a:schemeClr val="dk1"/>
                </a:solidFill>
                <a:latin typeface="+mn-lt"/>
              </a:rPr>
              <a:t>    </a:t>
            </a:r>
            <a:r>
              <a:rPr lang="en-US" dirty="0" smtClean="0">
                <a:solidFill>
                  <a:schemeClr val="dk1"/>
                </a:solidFill>
                <a:latin typeface="+mn-lt"/>
              </a:rPr>
              <a:t>learning </a:t>
            </a:r>
            <a:r>
              <a:rPr lang="en-US" dirty="0">
                <a:solidFill>
                  <a:schemeClr val="dk1"/>
                </a:solidFill>
                <a:latin typeface="+mn-lt"/>
              </a:rPr>
              <a:t>at the workplace and bring workplace </a:t>
            </a:r>
            <a:endParaRPr lang="en-US" dirty="0" smtClean="0">
              <a:solidFill>
                <a:schemeClr val="dk1"/>
              </a:solidFill>
              <a:latin typeface="+mn-lt"/>
            </a:endParaRPr>
          </a:p>
          <a:p>
            <a:pPr marL="101598" indent="0">
              <a:lnSpc>
                <a:spcPct val="115000"/>
              </a:lnSpc>
              <a:spcBef>
                <a:spcPts val="0"/>
              </a:spcBef>
              <a:buClr>
                <a:schemeClr val="dk1"/>
              </a:buClr>
              <a:buSzPts val="2000"/>
            </a:pPr>
            <a:r>
              <a:rPr lang="en-US" dirty="0">
                <a:solidFill>
                  <a:schemeClr val="dk1"/>
                </a:solidFill>
                <a:latin typeface="+mn-lt"/>
              </a:rPr>
              <a:t> </a:t>
            </a:r>
            <a:r>
              <a:rPr lang="en-US" dirty="0" smtClean="0">
                <a:solidFill>
                  <a:schemeClr val="dk1"/>
                </a:solidFill>
                <a:latin typeface="+mn-lt"/>
              </a:rPr>
              <a:t>    </a:t>
            </a:r>
            <a:r>
              <a:rPr lang="en-US" dirty="0" smtClean="0">
                <a:solidFill>
                  <a:schemeClr val="dk1"/>
                </a:solidFill>
                <a:latin typeface="+mn-lt"/>
              </a:rPr>
              <a:t>knowledge </a:t>
            </a:r>
            <a:r>
              <a:rPr lang="en-US" dirty="0">
                <a:solidFill>
                  <a:schemeClr val="dk1"/>
                </a:solidFill>
                <a:latin typeface="+mn-lt"/>
              </a:rPr>
              <a:t>back to the classroom. </a:t>
            </a:r>
            <a:endParaRPr dirty="0">
              <a:solidFill>
                <a:schemeClr val="dk1"/>
              </a:solidFill>
              <a:latin typeface="+mn-lt"/>
            </a:endParaRPr>
          </a:p>
          <a:p>
            <a:pPr indent="-355591">
              <a:lnSpc>
                <a:spcPct val="115000"/>
              </a:lnSpc>
              <a:spcBef>
                <a:spcPts val="0"/>
              </a:spcBef>
              <a:buClr>
                <a:schemeClr val="dk1"/>
              </a:buClr>
              <a:buSzPts val="2000"/>
              <a:buFont typeface="Open Sans"/>
              <a:buChar char="●"/>
            </a:pPr>
            <a:r>
              <a:rPr lang="en-US" dirty="0">
                <a:solidFill>
                  <a:schemeClr val="dk1"/>
                </a:solidFill>
                <a:latin typeface="+mn-lt"/>
              </a:rPr>
              <a:t>ACPS helps students identify workplace experiences related to their career interests or goals. ACPS also partners with employers to match up students interested in their place of work. </a:t>
            </a:r>
            <a:endParaRPr dirty="0">
              <a:solidFill>
                <a:schemeClr val="dk1"/>
              </a:solidFill>
              <a:latin typeface="+mn-lt"/>
            </a:endParaRPr>
          </a:p>
          <a:p>
            <a:pPr indent="0">
              <a:lnSpc>
                <a:spcPct val="115000"/>
              </a:lnSpc>
              <a:spcBef>
                <a:spcPts val="0"/>
              </a:spcBef>
              <a:buSzPts val="2400"/>
            </a:pPr>
            <a:endParaRPr sz="1500" dirty="0">
              <a:solidFill>
                <a:srgbClr val="5B0F00"/>
              </a:solidFill>
              <a:latin typeface="+mn-lt"/>
            </a:endParaRPr>
          </a:p>
          <a:p>
            <a:pPr marL="0" indent="0">
              <a:lnSpc>
                <a:spcPct val="115000"/>
              </a:lnSpc>
              <a:spcBef>
                <a:spcPts val="0"/>
              </a:spcBef>
              <a:buSzPts val="2400"/>
            </a:pPr>
            <a:endParaRPr sz="1100" dirty="0">
              <a:solidFill>
                <a:schemeClr val="dk1"/>
              </a:solidFill>
              <a:latin typeface="+mn-l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577215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2173287"/>
            <a:ext cx="192087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15262649-EF48-9046-9431-604EB00E5ED0}"/>
              </a:ext>
            </a:extLst>
          </p:cNvPr>
          <p:cNvSpPr>
            <a:spLocks noGrp="1"/>
          </p:cNvSpPr>
          <p:nvPr>
            <p:ph sz="quarter" idx="13"/>
          </p:nvPr>
        </p:nvSpPr>
        <p:spPr>
          <a:xfrm>
            <a:off x="454023" y="3490806"/>
            <a:ext cx="4879977" cy="1660313"/>
          </a:xfrm>
        </p:spPr>
        <p:txBody>
          <a:bodyPr>
            <a:noAutofit/>
          </a:bodyPr>
          <a:lstStyle/>
          <a:p>
            <a:r>
              <a:rPr lang="en-US" sz="1800" dirty="0"/>
              <a:t>Dr. Tricia Jacobs</a:t>
            </a:r>
          </a:p>
          <a:p>
            <a:r>
              <a:rPr lang="en-US" sz="1800" dirty="0" smtClean="0"/>
              <a:t>Director, CTE </a:t>
            </a:r>
            <a:r>
              <a:rPr lang="en-US" sz="1800" dirty="0"/>
              <a:t>&amp; Workforce Development</a:t>
            </a:r>
          </a:p>
          <a:p>
            <a:r>
              <a:rPr lang="en-US" sz="1800" dirty="0"/>
              <a:t>Cell Phone #: 540.850.5262</a:t>
            </a:r>
          </a:p>
          <a:p>
            <a:r>
              <a:rPr lang="en-US" sz="1800" dirty="0"/>
              <a:t>Office Phone #: 703.619.8020</a:t>
            </a:r>
          </a:p>
          <a:p>
            <a:r>
              <a:rPr lang="en-US" sz="1800" dirty="0"/>
              <a:t>tricia.jacobs@acps.k12.va.us</a:t>
            </a:r>
          </a:p>
          <a:p>
            <a:endParaRPr lang="en-US" sz="1800" dirty="0"/>
          </a:p>
        </p:txBody>
      </p:sp>
    </p:spTree>
    <p:extLst>
      <p:ext uri="{BB962C8B-B14F-4D97-AF65-F5344CB8AC3E}">
        <p14:creationId xmlns:p14="http://schemas.microsoft.com/office/powerpoint/2010/main" val="307027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990600"/>
            <a:ext cx="11326803" cy="718659"/>
          </a:xfrm>
        </p:spPr>
        <p:txBody>
          <a:bodyPr/>
          <a:lstStyle/>
          <a:p>
            <a:r>
              <a:rPr lang="en-US" dirty="0">
                <a:solidFill>
                  <a:srgbClr val="0070C0"/>
                </a:solidFill>
              </a:rPr>
              <a:t>Work-Based Learning Experiences</a:t>
            </a:r>
            <a:br>
              <a:rPr lang="en-US" dirty="0">
                <a:solidFill>
                  <a:srgbClr val="0070C0"/>
                </a:solidFill>
              </a:rPr>
            </a:br>
            <a:endParaRPr lang="en-US" dirty="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05202609"/>
              </p:ext>
            </p:extLst>
          </p:nvPr>
        </p:nvGraphicFramePr>
        <p:xfrm>
          <a:off x="2819400" y="1605130"/>
          <a:ext cx="5791200" cy="4731639"/>
        </p:xfrm>
        <a:graphic>
          <a:graphicData uri="http://schemas.openxmlformats.org/drawingml/2006/table">
            <a:tbl>
              <a:tblPr firstRow="1" firstCol="1" bandRow="1"/>
              <a:tblGrid>
                <a:gridCol w="5791200"/>
              </a:tblGrid>
              <a:tr h="327025">
                <a:tc>
                  <a:txBody>
                    <a:bodyPr/>
                    <a:lstStyle/>
                    <a:p>
                      <a:pPr marL="0" marR="0" algn="ctr">
                        <a:lnSpc>
                          <a:spcPct val="115000"/>
                        </a:lnSpc>
                        <a:spcBef>
                          <a:spcPts val="0"/>
                        </a:spcBef>
                        <a:spcAft>
                          <a:spcPts val="0"/>
                        </a:spcAft>
                      </a:pPr>
                      <a:r>
                        <a:rPr lang="en-US" sz="2400">
                          <a:solidFill>
                            <a:srgbClr val="000000"/>
                          </a:solidFill>
                          <a:effectLst/>
                          <a:latin typeface="Calibri"/>
                          <a:ea typeface="Calibri"/>
                          <a:cs typeface="Times New Roman"/>
                        </a:rPr>
                        <a:t>Job Shadowing</a:t>
                      </a:r>
                      <a:endParaRPr lang="en-US" sz="24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25">
                <a:tc>
                  <a:txBody>
                    <a:bodyPr/>
                    <a:lstStyle/>
                    <a:p>
                      <a:pPr marL="0" marR="0" algn="ctr">
                        <a:lnSpc>
                          <a:spcPct val="115000"/>
                        </a:lnSpc>
                        <a:spcBef>
                          <a:spcPts val="0"/>
                        </a:spcBef>
                        <a:spcAft>
                          <a:spcPts val="0"/>
                        </a:spcAft>
                      </a:pPr>
                      <a:r>
                        <a:rPr lang="en-US" sz="2400">
                          <a:solidFill>
                            <a:srgbClr val="000000"/>
                          </a:solidFill>
                          <a:effectLst/>
                          <a:latin typeface="Calibri"/>
                          <a:ea typeface="Calibri"/>
                          <a:cs typeface="Times New Roman"/>
                        </a:rPr>
                        <a:t>Service Learning</a:t>
                      </a:r>
                      <a:endParaRPr lang="en-US" sz="24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25">
                <a:tc>
                  <a:txBody>
                    <a:bodyPr/>
                    <a:lstStyle/>
                    <a:p>
                      <a:pPr marL="0" marR="0" algn="ctr">
                        <a:lnSpc>
                          <a:spcPct val="115000"/>
                        </a:lnSpc>
                        <a:spcBef>
                          <a:spcPts val="0"/>
                        </a:spcBef>
                        <a:spcAft>
                          <a:spcPts val="0"/>
                        </a:spcAft>
                      </a:pPr>
                      <a:r>
                        <a:rPr lang="en-US" sz="2400">
                          <a:solidFill>
                            <a:srgbClr val="000000"/>
                          </a:solidFill>
                          <a:effectLst/>
                          <a:latin typeface="Calibri"/>
                          <a:ea typeface="Calibri"/>
                          <a:cs typeface="Times New Roman"/>
                        </a:rPr>
                        <a:t>Mentorship</a:t>
                      </a:r>
                      <a:endParaRPr lang="en-US" sz="24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25">
                <a:tc>
                  <a:txBody>
                    <a:bodyPr/>
                    <a:lstStyle/>
                    <a:p>
                      <a:pPr marL="0" marR="0" algn="ctr">
                        <a:lnSpc>
                          <a:spcPct val="115000"/>
                        </a:lnSpc>
                        <a:spcBef>
                          <a:spcPts val="0"/>
                        </a:spcBef>
                        <a:spcAft>
                          <a:spcPts val="0"/>
                        </a:spcAft>
                      </a:pPr>
                      <a:r>
                        <a:rPr lang="en-US" sz="2400">
                          <a:solidFill>
                            <a:srgbClr val="000000"/>
                          </a:solidFill>
                          <a:effectLst/>
                          <a:latin typeface="Calibri"/>
                          <a:ea typeface="Calibri"/>
                          <a:cs typeface="Times New Roman"/>
                        </a:rPr>
                        <a:t>School-Based Enterprise</a:t>
                      </a:r>
                      <a:endParaRPr lang="en-US" sz="24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25">
                <a:tc>
                  <a:txBody>
                    <a:bodyPr/>
                    <a:lstStyle/>
                    <a:p>
                      <a:pPr marL="0" marR="0" algn="ctr">
                        <a:lnSpc>
                          <a:spcPct val="115000"/>
                        </a:lnSpc>
                        <a:spcBef>
                          <a:spcPts val="0"/>
                        </a:spcBef>
                        <a:spcAft>
                          <a:spcPts val="0"/>
                        </a:spcAft>
                      </a:pPr>
                      <a:r>
                        <a:rPr lang="en-US" sz="2400">
                          <a:solidFill>
                            <a:srgbClr val="000000"/>
                          </a:solidFill>
                          <a:effectLst/>
                          <a:latin typeface="Calibri"/>
                          <a:ea typeface="Calibri"/>
                          <a:cs typeface="Times New Roman"/>
                        </a:rPr>
                        <a:t>Externship</a:t>
                      </a:r>
                      <a:endParaRPr lang="en-US" sz="24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25">
                <a:tc>
                  <a:txBody>
                    <a:bodyPr/>
                    <a:lstStyle/>
                    <a:p>
                      <a:pPr marL="0" marR="0" algn="ctr">
                        <a:lnSpc>
                          <a:spcPct val="115000"/>
                        </a:lnSpc>
                        <a:spcBef>
                          <a:spcPts val="0"/>
                        </a:spcBef>
                        <a:spcAft>
                          <a:spcPts val="0"/>
                        </a:spcAft>
                      </a:pPr>
                      <a:r>
                        <a:rPr lang="en-US" sz="2400">
                          <a:solidFill>
                            <a:srgbClr val="000000"/>
                          </a:solidFill>
                          <a:effectLst/>
                          <a:latin typeface="Calibri"/>
                          <a:ea typeface="Calibri"/>
                          <a:cs typeface="Times New Roman"/>
                        </a:rPr>
                        <a:t>Internship</a:t>
                      </a:r>
                      <a:endParaRPr lang="en-US" sz="24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25">
                <a:tc>
                  <a:txBody>
                    <a:bodyPr/>
                    <a:lstStyle/>
                    <a:p>
                      <a:pPr marL="0" marR="0" algn="ctr">
                        <a:lnSpc>
                          <a:spcPct val="115000"/>
                        </a:lnSpc>
                        <a:spcBef>
                          <a:spcPts val="0"/>
                        </a:spcBef>
                        <a:spcAft>
                          <a:spcPts val="0"/>
                        </a:spcAft>
                      </a:pPr>
                      <a:r>
                        <a:rPr lang="en-US" sz="2400">
                          <a:solidFill>
                            <a:srgbClr val="000000"/>
                          </a:solidFill>
                          <a:effectLst/>
                          <a:latin typeface="Calibri"/>
                          <a:ea typeface="Calibri"/>
                          <a:cs typeface="Times New Roman"/>
                        </a:rPr>
                        <a:t>Entrepreneurship</a:t>
                      </a:r>
                      <a:endParaRPr lang="en-US" sz="24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25">
                <a:tc>
                  <a:txBody>
                    <a:bodyPr/>
                    <a:lstStyle/>
                    <a:p>
                      <a:pPr marL="0" marR="0" algn="ctr">
                        <a:lnSpc>
                          <a:spcPct val="115000"/>
                        </a:lnSpc>
                        <a:spcBef>
                          <a:spcPts val="0"/>
                        </a:spcBef>
                        <a:spcAft>
                          <a:spcPts val="0"/>
                        </a:spcAft>
                      </a:pPr>
                      <a:r>
                        <a:rPr lang="en-US" sz="2400">
                          <a:solidFill>
                            <a:srgbClr val="000000"/>
                          </a:solidFill>
                          <a:effectLst/>
                          <a:latin typeface="Calibri"/>
                          <a:ea typeface="Calibri"/>
                          <a:cs typeface="Times New Roman"/>
                        </a:rPr>
                        <a:t>Clinical</a:t>
                      </a:r>
                      <a:endParaRPr lang="en-US" sz="24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25">
                <a:tc>
                  <a:txBody>
                    <a:bodyPr/>
                    <a:lstStyle/>
                    <a:p>
                      <a:pPr marL="0" marR="0" algn="ctr">
                        <a:lnSpc>
                          <a:spcPct val="115000"/>
                        </a:lnSpc>
                        <a:spcBef>
                          <a:spcPts val="0"/>
                        </a:spcBef>
                        <a:spcAft>
                          <a:spcPts val="0"/>
                        </a:spcAft>
                      </a:pPr>
                      <a:r>
                        <a:rPr lang="en-US" sz="2400">
                          <a:solidFill>
                            <a:srgbClr val="000000"/>
                          </a:solidFill>
                          <a:effectLst/>
                          <a:latin typeface="Calibri"/>
                          <a:ea typeface="Calibri"/>
                          <a:cs typeface="Times New Roman"/>
                        </a:rPr>
                        <a:t>Cooperative Education</a:t>
                      </a:r>
                      <a:endParaRPr lang="en-US" sz="24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25">
                <a:tc>
                  <a:txBody>
                    <a:bodyPr/>
                    <a:lstStyle/>
                    <a:p>
                      <a:pPr marL="0" marR="0" algn="ctr">
                        <a:lnSpc>
                          <a:spcPct val="115000"/>
                        </a:lnSpc>
                        <a:spcBef>
                          <a:spcPts val="0"/>
                        </a:spcBef>
                        <a:spcAft>
                          <a:spcPts val="0"/>
                        </a:spcAft>
                      </a:pPr>
                      <a:r>
                        <a:rPr lang="en-US" sz="2400">
                          <a:solidFill>
                            <a:srgbClr val="000000"/>
                          </a:solidFill>
                          <a:effectLst/>
                          <a:latin typeface="Calibri"/>
                          <a:ea typeface="Calibri"/>
                          <a:cs typeface="Times New Roman"/>
                        </a:rPr>
                        <a:t>Youth Registered Apprenticeship</a:t>
                      </a:r>
                      <a:endParaRPr lang="en-US" sz="24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25">
                <a:tc>
                  <a:txBody>
                    <a:bodyPr/>
                    <a:lstStyle/>
                    <a:p>
                      <a:pPr marL="0" marR="0" algn="ctr">
                        <a:lnSpc>
                          <a:spcPct val="115000"/>
                        </a:lnSpc>
                        <a:spcBef>
                          <a:spcPts val="0"/>
                        </a:spcBef>
                        <a:spcAft>
                          <a:spcPts val="0"/>
                        </a:spcAft>
                      </a:pPr>
                      <a:r>
                        <a:rPr lang="en-US" sz="2400" dirty="0">
                          <a:solidFill>
                            <a:srgbClr val="000000"/>
                          </a:solidFill>
                          <a:effectLst/>
                          <a:latin typeface="Calibri"/>
                          <a:ea typeface="Calibri"/>
                          <a:cs typeface="Times New Roman"/>
                        </a:rPr>
                        <a:t>Apprenticeship</a:t>
                      </a:r>
                      <a:endParaRPr lang="en-US"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600" y="577215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99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3639" y="1011809"/>
            <a:ext cx="8965687" cy="718659"/>
          </a:xfrm>
          <a:prstGeom prst="rect">
            <a:avLst/>
          </a:prstGeom>
        </p:spPr>
        <p:txBody>
          <a:bodyPr spcFirstLastPara="1" wrap="square" lIns="121892" tIns="121892" rIns="121892" bIns="121892" anchor="t" anchorCtr="0">
            <a:noAutofit/>
          </a:bodyPr>
          <a:lstStyle/>
          <a:p>
            <a:r>
              <a:rPr lang="en" dirty="0">
                <a:solidFill>
                  <a:srgbClr val="0070C0"/>
                </a:solidFill>
              </a:rPr>
              <a:t>High-Quality</a:t>
            </a:r>
            <a:r>
              <a:rPr lang="en" dirty="0"/>
              <a:t> </a:t>
            </a:r>
            <a:r>
              <a:rPr lang="en" dirty="0" smtClean="0">
                <a:solidFill>
                  <a:srgbClr val="0070C0"/>
                </a:solidFill>
              </a:rPr>
              <a:t>WBL Experiences</a:t>
            </a:r>
            <a:endParaRPr dirty="0">
              <a:solidFill>
                <a:srgbClr val="0070C0"/>
              </a:solidFill>
            </a:endParaRPr>
          </a:p>
        </p:txBody>
      </p:sp>
      <p:sp>
        <p:nvSpPr>
          <p:cNvPr id="103" name="Google Shape;103;p19"/>
          <p:cNvSpPr txBox="1">
            <a:spLocks noGrp="1"/>
          </p:cNvSpPr>
          <p:nvPr>
            <p:ph type="sldNum" idx="12"/>
          </p:nvPr>
        </p:nvSpPr>
        <p:spPr>
          <a:prstGeom prst="rect">
            <a:avLst/>
          </a:prstGeom>
        </p:spPr>
        <p:txBody>
          <a:bodyPr spcFirstLastPara="1" wrap="square" lIns="121892" tIns="121892" rIns="121892" bIns="121892" anchor="ctr" anchorCtr="0">
            <a:noAutofit/>
          </a:bodyPr>
          <a:lstStyle/>
          <a:p>
            <a:fld id="{00000000-1234-1234-1234-123412341234}" type="slidenum">
              <a:rPr lang="en">
                <a:solidFill>
                  <a:srgbClr val="FFFFFF"/>
                </a:solidFill>
              </a:rPr>
              <a:pPr/>
              <a:t>5</a:t>
            </a:fld>
            <a:endParaRPr>
              <a:solidFill>
                <a:srgbClr val="FFFFFF"/>
              </a:solidFill>
            </a:endParaRPr>
          </a:p>
        </p:txBody>
      </p:sp>
      <p:sp>
        <p:nvSpPr>
          <p:cNvPr id="104" name="Google Shape;104;p19"/>
          <p:cNvSpPr txBox="1"/>
          <p:nvPr/>
        </p:nvSpPr>
        <p:spPr>
          <a:xfrm>
            <a:off x="415600" y="593367"/>
            <a:ext cx="11360800" cy="763600"/>
          </a:xfrm>
          <a:prstGeom prst="rect">
            <a:avLst/>
          </a:prstGeom>
          <a:noFill/>
          <a:ln>
            <a:noFill/>
          </a:ln>
        </p:spPr>
        <p:txBody>
          <a:bodyPr spcFirstLastPara="1" wrap="square" lIns="121892" tIns="121892" rIns="121892" bIns="121892" anchor="t" anchorCtr="0">
            <a:noAutofit/>
          </a:bodyPr>
          <a:lstStyle/>
          <a:p>
            <a:endParaRPr sz="3700">
              <a:solidFill>
                <a:srgbClr val="383BC5"/>
              </a:solidFill>
            </a:endParaRPr>
          </a:p>
        </p:txBody>
      </p:sp>
      <p:sp>
        <p:nvSpPr>
          <p:cNvPr id="105" name="Google Shape;105;p19"/>
          <p:cNvSpPr txBox="1"/>
          <p:nvPr/>
        </p:nvSpPr>
        <p:spPr>
          <a:xfrm>
            <a:off x="101600" y="2322567"/>
            <a:ext cx="1692400" cy="772400"/>
          </a:xfrm>
          <a:prstGeom prst="rect">
            <a:avLst/>
          </a:prstGeom>
          <a:noFill/>
          <a:ln>
            <a:noFill/>
          </a:ln>
        </p:spPr>
        <p:txBody>
          <a:bodyPr spcFirstLastPara="1" wrap="square" lIns="121892" tIns="60929" rIns="121892" bIns="60929" anchor="t" anchorCtr="0">
            <a:noAutofit/>
          </a:bodyPr>
          <a:lstStyle/>
          <a:p>
            <a:pPr algn="ctr">
              <a:buSzPts val="1400"/>
            </a:pPr>
            <a:r>
              <a:rPr lang="en" b="1">
                <a:latin typeface="Josefin Sans"/>
                <a:ea typeface="Josefin Sans"/>
                <a:cs typeface="Josefin Sans"/>
                <a:sym typeface="Josefin Sans"/>
              </a:rPr>
              <a:t>Job Shadowing</a:t>
            </a:r>
            <a:endParaRPr b="1">
              <a:solidFill>
                <a:srgbClr val="059105"/>
              </a:solidFill>
              <a:latin typeface="Josefin Sans"/>
              <a:ea typeface="Josefin Sans"/>
              <a:cs typeface="Josefin Sans"/>
              <a:sym typeface="Josefin Sans"/>
            </a:endParaRPr>
          </a:p>
        </p:txBody>
      </p:sp>
      <p:sp>
        <p:nvSpPr>
          <p:cNvPr id="106" name="Google Shape;106;p19"/>
          <p:cNvSpPr txBox="1"/>
          <p:nvPr/>
        </p:nvSpPr>
        <p:spPr>
          <a:xfrm>
            <a:off x="2403567" y="2322500"/>
            <a:ext cx="1564400" cy="697600"/>
          </a:xfrm>
          <a:prstGeom prst="rect">
            <a:avLst/>
          </a:prstGeom>
          <a:noFill/>
          <a:ln>
            <a:noFill/>
          </a:ln>
        </p:spPr>
        <p:txBody>
          <a:bodyPr spcFirstLastPara="1" wrap="square" lIns="121892" tIns="60929" rIns="121892" bIns="60929" anchor="t" anchorCtr="0">
            <a:noAutofit/>
          </a:bodyPr>
          <a:lstStyle/>
          <a:p>
            <a:pPr algn="ctr">
              <a:buSzPts val="1400"/>
            </a:pPr>
            <a:r>
              <a:rPr lang="en" b="1">
                <a:latin typeface="Josefin Sans"/>
                <a:ea typeface="Josefin Sans"/>
                <a:cs typeface="Josefin Sans"/>
                <a:sym typeface="Josefin Sans"/>
              </a:rPr>
              <a:t>Service Learning</a:t>
            </a:r>
            <a:endParaRPr b="1">
              <a:latin typeface="Josefin Sans"/>
              <a:ea typeface="Josefin Sans"/>
              <a:cs typeface="Josefin Sans"/>
              <a:sym typeface="Josefin Sans"/>
            </a:endParaRPr>
          </a:p>
        </p:txBody>
      </p:sp>
      <p:sp>
        <p:nvSpPr>
          <p:cNvPr id="107" name="Google Shape;107;p19"/>
          <p:cNvSpPr txBox="1"/>
          <p:nvPr/>
        </p:nvSpPr>
        <p:spPr>
          <a:xfrm>
            <a:off x="5273596" y="2499533"/>
            <a:ext cx="1954800" cy="410400"/>
          </a:xfrm>
          <a:prstGeom prst="rect">
            <a:avLst/>
          </a:prstGeom>
          <a:noFill/>
          <a:ln>
            <a:noFill/>
          </a:ln>
        </p:spPr>
        <p:txBody>
          <a:bodyPr spcFirstLastPara="1" wrap="square" lIns="121892" tIns="60929" rIns="121892" bIns="60929" anchor="t" anchorCtr="0">
            <a:noAutofit/>
          </a:bodyPr>
          <a:lstStyle/>
          <a:p>
            <a:pPr algn="ctr">
              <a:buSzPts val="1400"/>
            </a:pPr>
            <a:r>
              <a:rPr lang="en" b="1">
                <a:latin typeface="Josefin Sans"/>
                <a:ea typeface="Josefin Sans"/>
                <a:cs typeface="Josefin Sans"/>
                <a:sym typeface="Josefin Sans"/>
              </a:rPr>
              <a:t>Mentorship</a:t>
            </a:r>
            <a:endParaRPr b="1">
              <a:latin typeface="Josefin Sans"/>
              <a:ea typeface="Josefin Sans"/>
              <a:cs typeface="Josefin Sans"/>
              <a:sym typeface="Josefin Sans"/>
            </a:endParaRPr>
          </a:p>
        </p:txBody>
      </p:sp>
      <p:sp>
        <p:nvSpPr>
          <p:cNvPr id="108" name="Google Shape;108;p19"/>
          <p:cNvSpPr txBox="1"/>
          <p:nvPr/>
        </p:nvSpPr>
        <p:spPr>
          <a:xfrm>
            <a:off x="3626255" y="1787517"/>
            <a:ext cx="2272400" cy="697600"/>
          </a:xfrm>
          <a:prstGeom prst="rect">
            <a:avLst/>
          </a:prstGeom>
          <a:noFill/>
          <a:ln>
            <a:noFill/>
          </a:ln>
        </p:spPr>
        <p:txBody>
          <a:bodyPr spcFirstLastPara="1" wrap="square" lIns="121892" tIns="60929" rIns="121892" bIns="60929" anchor="t" anchorCtr="0">
            <a:noAutofit/>
          </a:bodyPr>
          <a:lstStyle/>
          <a:p>
            <a:pPr algn="ctr">
              <a:buSzPts val="1400"/>
            </a:pPr>
            <a:r>
              <a:rPr lang="en" b="1">
                <a:latin typeface="Josefin Sans"/>
                <a:ea typeface="Josefin Sans"/>
                <a:cs typeface="Josefin Sans"/>
                <a:sym typeface="Josefin Sans"/>
              </a:rPr>
              <a:t>Externship</a:t>
            </a:r>
            <a:endParaRPr b="1">
              <a:solidFill>
                <a:srgbClr val="059105"/>
              </a:solidFill>
              <a:latin typeface="Josefin Sans"/>
              <a:ea typeface="Josefin Sans"/>
              <a:cs typeface="Josefin Sans"/>
              <a:sym typeface="Josefin Sans"/>
            </a:endParaRPr>
          </a:p>
        </p:txBody>
      </p:sp>
      <p:sp>
        <p:nvSpPr>
          <p:cNvPr id="109" name="Google Shape;109;p19"/>
          <p:cNvSpPr txBox="1"/>
          <p:nvPr/>
        </p:nvSpPr>
        <p:spPr>
          <a:xfrm>
            <a:off x="9295072" y="2614467"/>
            <a:ext cx="2272400" cy="980800"/>
          </a:xfrm>
          <a:prstGeom prst="rect">
            <a:avLst/>
          </a:prstGeom>
          <a:noFill/>
          <a:ln>
            <a:noFill/>
          </a:ln>
        </p:spPr>
        <p:txBody>
          <a:bodyPr spcFirstLastPara="1" wrap="square" lIns="121892" tIns="60929" rIns="121892" bIns="60929" anchor="t" anchorCtr="0">
            <a:noAutofit/>
          </a:bodyPr>
          <a:lstStyle/>
          <a:p>
            <a:pPr algn="ctr">
              <a:buSzPts val="1400"/>
            </a:pPr>
            <a:r>
              <a:rPr lang="en" b="1">
                <a:latin typeface="Josefin Sans"/>
                <a:ea typeface="Josefin Sans"/>
                <a:cs typeface="Josefin Sans"/>
                <a:sym typeface="Josefin Sans"/>
              </a:rPr>
              <a:t>School-Based Enterprise</a:t>
            </a:r>
            <a:endParaRPr b="1">
              <a:latin typeface="Josefin Sans"/>
              <a:ea typeface="Josefin Sans"/>
              <a:cs typeface="Josefin Sans"/>
              <a:sym typeface="Josefin Sans"/>
            </a:endParaRPr>
          </a:p>
        </p:txBody>
      </p:sp>
      <p:sp>
        <p:nvSpPr>
          <p:cNvPr id="110" name="Google Shape;110;p19"/>
          <p:cNvSpPr txBox="1"/>
          <p:nvPr/>
        </p:nvSpPr>
        <p:spPr>
          <a:xfrm>
            <a:off x="1109301" y="3572700"/>
            <a:ext cx="1444000" cy="410400"/>
          </a:xfrm>
          <a:prstGeom prst="rect">
            <a:avLst/>
          </a:prstGeom>
          <a:noFill/>
          <a:ln>
            <a:noFill/>
          </a:ln>
        </p:spPr>
        <p:txBody>
          <a:bodyPr spcFirstLastPara="1" wrap="square" lIns="121892" tIns="60929" rIns="121892" bIns="60929" anchor="t" anchorCtr="0">
            <a:noAutofit/>
          </a:bodyPr>
          <a:lstStyle/>
          <a:p>
            <a:pPr algn="ctr">
              <a:buSzPts val="1400"/>
            </a:pPr>
            <a:r>
              <a:rPr lang="en" b="1">
                <a:latin typeface="Josefin Sans"/>
                <a:ea typeface="Josefin Sans"/>
                <a:cs typeface="Josefin Sans"/>
                <a:sym typeface="Josefin Sans"/>
              </a:rPr>
              <a:t>Internship</a:t>
            </a:r>
            <a:endParaRPr b="1">
              <a:latin typeface="Josefin Sans"/>
              <a:ea typeface="Josefin Sans"/>
              <a:cs typeface="Josefin Sans"/>
              <a:sym typeface="Josefin Sans"/>
            </a:endParaRPr>
          </a:p>
        </p:txBody>
      </p:sp>
      <p:sp>
        <p:nvSpPr>
          <p:cNvPr id="111" name="Google Shape;111;p19"/>
          <p:cNvSpPr txBox="1"/>
          <p:nvPr/>
        </p:nvSpPr>
        <p:spPr>
          <a:xfrm>
            <a:off x="3929011" y="5606263"/>
            <a:ext cx="1692400" cy="697600"/>
          </a:xfrm>
          <a:prstGeom prst="rect">
            <a:avLst/>
          </a:prstGeom>
          <a:noFill/>
          <a:ln>
            <a:noFill/>
          </a:ln>
        </p:spPr>
        <p:txBody>
          <a:bodyPr spcFirstLastPara="1" wrap="square" lIns="121892" tIns="60929" rIns="121892" bIns="60929" anchor="t" anchorCtr="0">
            <a:noAutofit/>
          </a:bodyPr>
          <a:lstStyle/>
          <a:p>
            <a:pPr algn="ctr">
              <a:buSzPts val="1400"/>
            </a:pPr>
            <a:r>
              <a:rPr lang="en" b="1">
                <a:highlight>
                  <a:srgbClr val="FFFFFF"/>
                </a:highlight>
                <a:latin typeface="Josefin Sans"/>
                <a:ea typeface="Josefin Sans"/>
                <a:cs typeface="Josefin Sans"/>
                <a:sym typeface="Josefin Sans"/>
              </a:rPr>
              <a:t>Clinical Experience</a:t>
            </a:r>
            <a:endParaRPr b="1">
              <a:highlight>
                <a:srgbClr val="FFFFFF"/>
              </a:highlight>
              <a:latin typeface="Josefin Sans"/>
              <a:ea typeface="Josefin Sans"/>
              <a:cs typeface="Josefin Sans"/>
              <a:sym typeface="Josefin Sans"/>
            </a:endParaRPr>
          </a:p>
        </p:txBody>
      </p:sp>
      <p:sp>
        <p:nvSpPr>
          <p:cNvPr id="112" name="Google Shape;112;p19"/>
          <p:cNvSpPr txBox="1"/>
          <p:nvPr/>
        </p:nvSpPr>
        <p:spPr>
          <a:xfrm>
            <a:off x="3463867" y="4456533"/>
            <a:ext cx="3201600" cy="410400"/>
          </a:xfrm>
          <a:prstGeom prst="rect">
            <a:avLst/>
          </a:prstGeom>
          <a:noFill/>
          <a:ln>
            <a:noFill/>
          </a:ln>
        </p:spPr>
        <p:txBody>
          <a:bodyPr spcFirstLastPara="1" wrap="square" lIns="121892" tIns="60929" rIns="121892" bIns="60929" anchor="t" anchorCtr="0">
            <a:noAutofit/>
          </a:bodyPr>
          <a:lstStyle/>
          <a:p>
            <a:pPr algn="ctr">
              <a:buSzPts val="1400"/>
            </a:pPr>
            <a:r>
              <a:rPr lang="en" b="1">
                <a:latin typeface="Josefin Sans"/>
                <a:ea typeface="Josefin Sans"/>
                <a:cs typeface="Josefin Sans"/>
                <a:sym typeface="Josefin Sans"/>
              </a:rPr>
              <a:t>Cooperative Education</a:t>
            </a:r>
            <a:endParaRPr b="1">
              <a:solidFill>
                <a:srgbClr val="0070C0"/>
              </a:solidFill>
              <a:latin typeface="Josefin Sans"/>
              <a:ea typeface="Josefin Sans"/>
              <a:cs typeface="Josefin Sans"/>
              <a:sym typeface="Josefin Sans"/>
            </a:endParaRPr>
          </a:p>
        </p:txBody>
      </p:sp>
      <p:sp>
        <p:nvSpPr>
          <p:cNvPr id="113" name="Google Shape;113;p19"/>
          <p:cNvSpPr txBox="1"/>
          <p:nvPr/>
        </p:nvSpPr>
        <p:spPr>
          <a:xfrm>
            <a:off x="5869133" y="5766735"/>
            <a:ext cx="2660000" cy="772400"/>
          </a:xfrm>
          <a:prstGeom prst="rect">
            <a:avLst/>
          </a:prstGeom>
          <a:noFill/>
          <a:ln>
            <a:noFill/>
          </a:ln>
        </p:spPr>
        <p:txBody>
          <a:bodyPr spcFirstLastPara="1" wrap="square" lIns="121892" tIns="60929" rIns="121892" bIns="60929" anchor="t" anchorCtr="0">
            <a:noAutofit/>
          </a:bodyPr>
          <a:lstStyle/>
          <a:p>
            <a:pPr algn="ctr">
              <a:buSzPts val="1400"/>
            </a:pPr>
            <a:r>
              <a:rPr lang="en" b="1">
                <a:latin typeface="Josefin Sans"/>
                <a:ea typeface="Josefin Sans"/>
                <a:cs typeface="Josefin Sans"/>
                <a:sym typeface="Josefin Sans"/>
              </a:rPr>
              <a:t>Youth Registered Apprenticeship </a:t>
            </a:r>
            <a:endParaRPr b="1">
              <a:solidFill>
                <a:srgbClr val="059105"/>
              </a:solidFill>
              <a:latin typeface="Josefin Sans"/>
              <a:ea typeface="Josefin Sans"/>
              <a:cs typeface="Josefin Sans"/>
              <a:sym typeface="Josefin Sans"/>
            </a:endParaRPr>
          </a:p>
        </p:txBody>
      </p:sp>
      <p:pic>
        <p:nvPicPr>
          <p:cNvPr id="114" name="Google Shape;114;p19"/>
          <p:cNvPicPr preferRelativeResize="0"/>
          <p:nvPr/>
        </p:nvPicPr>
        <p:blipFill rotWithShape="1">
          <a:blip r:embed="rId3">
            <a:alphaModFix/>
          </a:blip>
          <a:srcRect/>
          <a:stretch/>
        </p:blipFill>
        <p:spPr>
          <a:xfrm>
            <a:off x="9518667" y="5311003"/>
            <a:ext cx="237700" cy="237700"/>
          </a:xfrm>
          <a:prstGeom prst="rect">
            <a:avLst/>
          </a:prstGeom>
          <a:noFill/>
          <a:ln>
            <a:noFill/>
          </a:ln>
        </p:spPr>
      </p:pic>
      <p:sp>
        <p:nvSpPr>
          <p:cNvPr id="115" name="Google Shape;115;p19"/>
          <p:cNvSpPr txBox="1"/>
          <p:nvPr/>
        </p:nvSpPr>
        <p:spPr>
          <a:xfrm>
            <a:off x="12722933" y="6380467"/>
            <a:ext cx="1790000" cy="1176800"/>
          </a:xfrm>
          <a:prstGeom prst="rect">
            <a:avLst/>
          </a:prstGeom>
          <a:noFill/>
          <a:ln>
            <a:noFill/>
          </a:ln>
        </p:spPr>
        <p:txBody>
          <a:bodyPr spcFirstLastPara="1" wrap="square" lIns="121892" tIns="121892" rIns="121892" bIns="121892" anchor="ctr" anchorCtr="0">
            <a:noAutofit/>
          </a:bodyPr>
          <a:lstStyle/>
          <a:p>
            <a:pPr marL="152388" marR="152388">
              <a:lnSpc>
                <a:spcPct val="115000"/>
              </a:lnSpc>
              <a:buSzPts val="1050"/>
            </a:pPr>
            <a:endParaRPr>
              <a:solidFill>
                <a:srgbClr val="3C4043"/>
              </a:solidFill>
              <a:highlight>
                <a:srgbClr val="E8EAED"/>
              </a:highlight>
              <a:latin typeface="Roboto"/>
              <a:ea typeface="Roboto"/>
              <a:cs typeface="Roboto"/>
              <a:sym typeface="Roboto"/>
            </a:endParaRPr>
          </a:p>
        </p:txBody>
      </p:sp>
      <p:sp>
        <p:nvSpPr>
          <p:cNvPr id="116" name="Google Shape;116;p19"/>
          <p:cNvSpPr txBox="1"/>
          <p:nvPr/>
        </p:nvSpPr>
        <p:spPr>
          <a:xfrm>
            <a:off x="235167" y="5079733"/>
            <a:ext cx="2272400" cy="410400"/>
          </a:xfrm>
          <a:prstGeom prst="rect">
            <a:avLst/>
          </a:prstGeom>
          <a:noFill/>
          <a:ln>
            <a:noFill/>
          </a:ln>
        </p:spPr>
        <p:txBody>
          <a:bodyPr spcFirstLastPara="1" wrap="square" lIns="121892" tIns="60929" rIns="121892" bIns="60929" anchor="t" anchorCtr="0">
            <a:noAutofit/>
          </a:bodyPr>
          <a:lstStyle/>
          <a:p>
            <a:pPr algn="ctr">
              <a:buSzPts val="1400"/>
            </a:pPr>
            <a:r>
              <a:rPr lang="en" b="1">
                <a:highlight>
                  <a:srgbClr val="FFFFFF"/>
                </a:highlight>
                <a:latin typeface="Josefin Sans"/>
                <a:ea typeface="Josefin Sans"/>
                <a:cs typeface="Josefin Sans"/>
                <a:sym typeface="Josefin Sans"/>
              </a:rPr>
              <a:t>Entrepreneurship</a:t>
            </a:r>
            <a:endParaRPr b="1">
              <a:highlight>
                <a:srgbClr val="FFFFFF"/>
              </a:highlight>
              <a:latin typeface="Josefin Sans"/>
              <a:ea typeface="Josefin Sans"/>
              <a:cs typeface="Josefin Sans"/>
              <a:sym typeface="Josefin Sans"/>
            </a:endParaRPr>
          </a:p>
        </p:txBody>
      </p:sp>
      <p:sp>
        <p:nvSpPr>
          <p:cNvPr id="117" name="Google Shape;117;p19"/>
          <p:cNvSpPr txBox="1"/>
          <p:nvPr/>
        </p:nvSpPr>
        <p:spPr>
          <a:xfrm>
            <a:off x="8769567" y="4479017"/>
            <a:ext cx="2272400" cy="697600"/>
          </a:xfrm>
          <a:prstGeom prst="rect">
            <a:avLst/>
          </a:prstGeom>
          <a:noFill/>
          <a:ln>
            <a:noFill/>
          </a:ln>
        </p:spPr>
        <p:txBody>
          <a:bodyPr spcFirstLastPara="1" wrap="square" lIns="121892" tIns="60929" rIns="121892" bIns="60929" anchor="t" anchorCtr="0">
            <a:noAutofit/>
          </a:bodyPr>
          <a:lstStyle/>
          <a:p>
            <a:pPr algn="ctr">
              <a:buSzPts val="1400"/>
            </a:pPr>
            <a:r>
              <a:rPr lang="en" b="1">
                <a:latin typeface="Josefin Sans"/>
                <a:ea typeface="Josefin Sans"/>
                <a:cs typeface="Josefin Sans"/>
                <a:sym typeface="Josefin Sans"/>
              </a:rPr>
              <a:t>Registered Apprenticeship </a:t>
            </a:r>
            <a:endParaRPr b="1">
              <a:solidFill>
                <a:srgbClr val="059105"/>
              </a:solidFill>
              <a:latin typeface="Josefin Sans"/>
              <a:ea typeface="Josefin Sans"/>
              <a:cs typeface="Josefin Sans"/>
              <a:sym typeface="Josefin Sans"/>
            </a:endParaRPr>
          </a:p>
        </p:txBody>
      </p:sp>
      <p:sp>
        <p:nvSpPr>
          <p:cNvPr id="118" name="Google Shape;118;p19"/>
          <p:cNvSpPr txBox="1"/>
          <p:nvPr/>
        </p:nvSpPr>
        <p:spPr>
          <a:xfrm>
            <a:off x="6662267" y="3647067"/>
            <a:ext cx="4332800" cy="697600"/>
          </a:xfrm>
          <a:prstGeom prst="rect">
            <a:avLst/>
          </a:prstGeom>
          <a:noFill/>
          <a:ln>
            <a:noFill/>
          </a:ln>
        </p:spPr>
        <p:txBody>
          <a:bodyPr spcFirstLastPara="1" wrap="square" lIns="121892" tIns="60929" rIns="121892" bIns="60929" anchor="t" anchorCtr="0">
            <a:noAutofit/>
          </a:bodyPr>
          <a:lstStyle/>
          <a:p>
            <a:pPr>
              <a:buSzPts val="1400"/>
            </a:pPr>
            <a:r>
              <a:rPr lang="en" b="1">
                <a:latin typeface="Josefin Sans"/>
                <a:ea typeface="Josefin Sans"/>
                <a:cs typeface="Josefin Sans"/>
                <a:sym typeface="Josefin Sans"/>
              </a:rPr>
              <a:t>Supervised Agricultural Experience*</a:t>
            </a:r>
            <a:endParaRPr b="1">
              <a:latin typeface="Josefin Sans"/>
              <a:ea typeface="Josefin Sans"/>
              <a:cs typeface="Josefin Sans"/>
              <a:sym typeface="Josefin Sans"/>
            </a:endParaRPr>
          </a:p>
        </p:txBody>
      </p:sp>
      <p:sp>
        <p:nvSpPr>
          <p:cNvPr id="119" name="Google Shape;119;p19"/>
          <p:cNvSpPr txBox="1"/>
          <p:nvPr/>
        </p:nvSpPr>
        <p:spPr>
          <a:xfrm>
            <a:off x="9390067" y="3868468"/>
            <a:ext cx="2488800" cy="476997"/>
          </a:xfrm>
          <a:prstGeom prst="rect">
            <a:avLst/>
          </a:prstGeom>
          <a:noFill/>
          <a:ln>
            <a:noFill/>
          </a:ln>
        </p:spPr>
        <p:txBody>
          <a:bodyPr spcFirstLastPara="1" wrap="square" lIns="121892" tIns="121892" rIns="121892" bIns="121892" anchor="t" anchorCtr="0">
            <a:spAutoFit/>
          </a:bodyPr>
          <a:lstStyle/>
          <a:p>
            <a:r>
              <a:rPr lang="en">
                <a:latin typeface="Josefin Sans"/>
                <a:ea typeface="Josefin Sans"/>
                <a:cs typeface="Josefin Sans"/>
                <a:sym typeface="Josefin Sans"/>
              </a:rPr>
              <a:t>*Added July 1, 2021</a:t>
            </a:r>
            <a:endParaRPr>
              <a:latin typeface="Josefin Sans"/>
              <a:ea typeface="Josefin Sans"/>
              <a:cs typeface="Josefin Sans"/>
              <a:sym typeface="Josefin Sans"/>
            </a:endParaRPr>
          </a:p>
        </p:txBody>
      </p:sp>
      <p:grpSp>
        <p:nvGrpSpPr>
          <p:cNvPr id="120" name="Google Shape;120;p19"/>
          <p:cNvGrpSpPr/>
          <p:nvPr/>
        </p:nvGrpSpPr>
        <p:grpSpPr>
          <a:xfrm>
            <a:off x="601295" y="1956938"/>
            <a:ext cx="11865999" cy="4077871"/>
            <a:chOff x="1364392" y="1522126"/>
            <a:chExt cx="9063549" cy="4864647"/>
          </a:xfrm>
        </p:grpSpPr>
        <p:sp>
          <p:nvSpPr>
            <p:cNvPr id="121" name="Google Shape;121;p19"/>
            <p:cNvSpPr/>
            <p:nvPr/>
          </p:nvSpPr>
          <p:spPr>
            <a:xfrm rot="-266576">
              <a:off x="1376019" y="1601516"/>
              <a:ext cx="2066802" cy="327961"/>
            </a:xfrm>
            <a:custGeom>
              <a:avLst/>
              <a:gdLst/>
              <a:ahLst/>
              <a:cxnLst/>
              <a:rect l="l" t="t" r="r" b="b"/>
              <a:pathLst>
                <a:path w="725" h="86" extrusionOk="0">
                  <a:moveTo>
                    <a:pt x="595" y="43"/>
                  </a:moveTo>
                  <a:cubicBezTo>
                    <a:pt x="430" y="28"/>
                    <a:pt x="220" y="12"/>
                    <a:pt x="13" y="0"/>
                  </a:cubicBezTo>
                  <a:cubicBezTo>
                    <a:pt x="0" y="12"/>
                    <a:pt x="0" y="12"/>
                    <a:pt x="0" y="12"/>
                  </a:cubicBezTo>
                  <a:cubicBezTo>
                    <a:pt x="92" y="18"/>
                    <a:pt x="192" y="25"/>
                    <a:pt x="298" y="36"/>
                  </a:cubicBezTo>
                  <a:cubicBezTo>
                    <a:pt x="461" y="53"/>
                    <a:pt x="590" y="69"/>
                    <a:pt x="695" y="86"/>
                  </a:cubicBezTo>
                  <a:cubicBezTo>
                    <a:pt x="725" y="58"/>
                    <a:pt x="725" y="58"/>
                    <a:pt x="725" y="58"/>
                  </a:cubicBezTo>
                  <a:cubicBezTo>
                    <a:pt x="683" y="52"/>
                    <a:pt x="639" y="47"/>
                    <a:pt x="595" y="43"/>
                  </a:cubicBezTo>
                  <a:close/>
                </a:path>
              </a:pathLst>
            </a:custGeom>
            <a:solidFill>
              <a:schemeClr val="dk1"/>
            </a:solidFill>
            <a:ln>
              <a:noFill/>
            </a:ln>
            <a:effectLst>
              <a:outerShdw blurRad="57150" dist="19050" dir="5400000" algn="bl" rotWithShape="0">
                <a:srgbClr val="000000">
                  <a:alpha val="49800"/>
                </a:srgbClr>
              </a:outerShdw>
            </a:effectLst>
          </p:spPr>
          <p:txBody>
            <a:bodyPr spcFirstLastPara="1" wrap="square" lIns="68575" tIns="34275" rIns="68575" bIns="34275" anchor="t" anchorCtr="0">
              <a:noAutofit/>
            </a:bodyPr>
            <a:lstStyle/>
            <a:p>
              <a:pPr>
                <a:buSzPts val="1800"/>
              </a:pPr>
              <a:endParaRPr sz="2400">
                <a:latin typeface="Calibri"/>
                <a:ea typeface="Calibri"/>
                <a:cs typeface="Calibri"/>
                <a:sym typeface="Calibri"/>
              </a:endParaRPr>
            </a:p>
          </p:txBody>
        </p:sp>
        <p:sp>
          <p:nvSpPr>
            <p:cNvPr id="122" name="Google Shape;122;p19"/>
            <p:cNvSpPr/>
            <p:nvPr/>
          </p:nvSpPr>
          <p:spPr>
            <a:xfrm rot="-162419">
              <a:off x="4328131" y="5210099"/>
              <a:ext cx="5101309" cy="1057005"/>
            </a:xfrm>
            <a:custGeom>
              <a:avLst/>
              <a:gdLst/>
              <a:ahLst/>
              <a:cxnLst/>
              <a:rect l="l" t="t" r="r" b="b"/>
              <a:pathLst>
                <a:path w="1775" h="297" extrusionOk="0">
                  <a:moveTo>
                    <a:pt x="1775" y="213"/>
                  </a:moveTo>
                  <a:cubicBezTo>
                    <a:pt x="1443" y="57"/>
                    <a:pt x="1443" y="57"/>
                    <a:pt x="1443" y="57"/>
                  </a:cubicBezTo>
                  <a:cubicBezTo>
                    <a:pt x="1397" y="95"/>
                    <a:pt x="1397" y="95"/>
                    <a:pt x="1397" y="95"/>
                  </a:cubicBezTo>
                  <a:cubicBezTo>
                    <a:pt x="1397" y="95"/>
                    <a:pt x="730" y="100"/>
                    <a:pt x="205" y="0"/>
                  </a:cubicBezTo>
                  <a:cubicBezTo>
                    <a:pt x="0" y="93"/>
                    <a:pt x="0" y="93"/>
                    <a:pt x="0" y="93"/>
                  </a:cubicBezTo>
                  <a:cubicBezTo>
                    <a:pt x="95" y="117"/>
                    <a:pt x="198" y="138"/>
                    <a:pt x="309" y="153"/>
                  </a:cubicBezTo>
                  <a:cubicBezTo>
                    <a:pt x="859" y="229"/>
                    <a:pt x="1225" y="235"/>
                    <a:pt x="1225" y="235"/>
                  </a:cubicBezTo>
                  <a:cubicBezTo>
                    <a:pt x="1153" y="297"/>
                    <a:pt x="1153" y="297"/>
                    <a:pt x="1153" y="297"/>
                  </a:cubicBezTo>
                  <a:lnTo>
                    <a:pt x="1775" y="213"/>
                  </a:lnTo>
                  <a:close/>
                </a:path>
              </a:pathLst>
            </a:custGeom>
            <a:solidFill>
              <a:schemeClr val="dk1"/>
            </a:solidFill>
            <a:ln>
              <a:noFill/>
            </a:ln>
            <a:effectLst>
              <a:outerShdw blurRad="57150" dist="19050" dir="5400000" algn="bl" rotWithShape="0">
                <a:srgbClr val="000000">
                  <a:alpha val="49800"/>
                </a:srgbClr>
              </a:outerShdw>
            </a:effectLst>
          </p:spPr>
          <p:txBody>
            <a:bodyPr spcFirstLastPara="1" wrap="square" lIns="68575" tIns="34275" rIns="68575" bIns="34275" anchor="t" anchorCtr="0">
              <a:noAutofit/>
            </a:bodyPr>
            <a:lstStyle/>
            <a:p>
              <a:pPr>
                <a:buSzPts val="1800"/>
              </a:pPr>
              <a:endParaRPr sz="2400">
                <a:latin typeface="Calibri"/>
                <a:ea typeface="Calibri"/>
                <a:cs typeface="Calibri"/>
                <a:sym typeface="Calibri"/>
              </a:endParaRPr>
            </a:p>
          </p:txBody>
        </p:sp>
        <p:sp>
          <p:nvSpPr>
            <p:cNvPr id="123" name="Google Shape;123;p19"/>
            <p:cNvSpPr/>
            <p:nvPr/>
          </p:nvSpPr>
          <p:spPr>
            <a:xfrm>
              <a:off x="1473574" y="1753003"/>
              <a:ext cx="8954368" cy="4035431"/>
            </a:xfrm>
            <a:custGeom>
              <a:avLst/>
              <a:gdLst/>
              <a:ahLst/>
              <a:cxnLst/>
              <a:rect l="l" t="t" r="r" b="b"/>
              <a:pathLst>
                <a:path w="1204" h="1205" extrusionOk="0">
                  <a:moveTo>
                    <a:pt x="522" y="1077"/>
                  </a:moveTo>
                  <a:cubicBezTo>
                    <a:pt x="0" y="897"/>
                    <a:pt x="260" y="682"/>
                    <a:pt x="463" y="602"/>
                  </a:cubicBezTo>
                  <a:cubicBezTo>
                    <a:pt x="666" y="522"/>
                    <a:pt x="1204" y="330"/>
                    <a:pt x="692" y="106"/>
                  </a:cubicBezTo>
                  <a:cubicBezTo>
                    <a:pt x="692" y="106"/>
                    <a:pt x="513" y="40"/>
                    <a:pt x="268" y="0"/>
                  </a:cubicBezTo>
                  <a:cubicBezTo>
                    <a:pt x="237" y="28"/>
                    <a:pt x="237" y="28"/>
                    <a:pt x="237" y="28"/>
                  </a:cubicBezTo>
                  <a:cubicBezTo>
                    <a:pt x="415" y="59"/>
                    <a:pt x="519" y="90"/>
                    <a:pt x="616" y="123"/>
                  </a:cubicBezTo>
                  <a:cubicBezTo>
                    <a:pt x="774" y="177"/>
                    <a:pt x="930" y="311"/>
                    <a:pt x="718" y="427"/>
                  </a:cubicBezTo>
                  <a:cubicBezTo>
                    <a:pt x="506" y="543"/>
                    <a:pt x="44" y="661"/>
                    <a:pt x="26" y="845"/>
                  </a:cubicBezTo>
                  <a:cubicBezTo>
                    <a:pt x="13" y="972"/>
                    <a:pt x="185" y="1108"/>
                    <a:pt x="475" y="1205"/>
                  </a:cubicBezTo>
                  <a:cubicBezTo>
                    <a:pt x="662" y="1119"/>
                    <a:pt x="662" y="1119"/>
                    <a:pt x="662" y="1119"/>
                  </a:cubicBezTo>
                  <a:cubicBezTo>
                    <a:pt x="613" y="1106"/>
                    <a:pt x="566" y="1092"/>
                    <a:pt x="522" y="1077"/>
                  </a:cubicBezTo>
                  <a:close/>
                </a:path>
              </a:pathLst>
            </a:custGeom>
            <a:solidFill>
              <a:schemeClr val="dk1"/>
            </a:solidFill>
            <a:ln>
              <a:noFill/>
            </a:ln>
            <a:effectLst>
              <a:outerShdw blurRad="57150" dist="19050" dir="5400000" algn="bl" rotWithShape="0">
                <a:srgbClr val="000000">
                  <a:alpha val="49800"/>
                </a:srgbClr>
              </a:outerShdw>
            </a:effectLst>
          </p:spPr>
          <p:txBody>
            <a:bodyPr spcFirstLastPara="1" wrap="square" lIns="68575" tIns="34275" rIns="68575" bIns="34275" anchor="t" anchorCtr="0">
              <a:noAutofit/>
            </a:bodyPr>
            <a:lstStyle/>
            <a:p>
              <a:pPr>
                <a:buSzPts val="1800"/>
              </a:pPr>
              <a:endParaRPr sz="2400">
                <a:latin typeface="Calibri"/>
                <a:ea typeface="Calibri"/>
                <a:cs typeface="Calibri"/>
                <a:sym typeface="Calibri"/>
              </a:endParaRPr>
            </a:p>
          </p:txBody>
        </p:sp>
      </p:grpSp>
      <p:sp>
        <p:nvSpPr>
          <p:cNvPr id="124" name="Google Shape;124;p19"/>
          <p:cNvSpPr/>
          <p:nvPr/>
        </p:nvSpPr>
        <p:spPr>
          <a:xfrm>
            <a:off x="844767" y="20352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892" tIns="121892" rIns="121892" bIns="121892" anchor="ctr" anchorCtr="0">
            <a:noAutofit/>
          </a:bodyPr>
          <a:lstStyle/>
          <a:p>
            <a:endParaRPr/>
          </a:p>
        </p:txBody>
      </p:sp>
      <p:sp>
        <p:nvSpPr>
          <p:cNvPr id="125" name="Google Shape;125;p19"/>
          <p:cNvSpPr/>
          <p:nvPr/>
        </p:nvSpPr>
        <p:spPr>
          <a:xfrm>
            <a:off x="3079967" y="20352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892" tIns="121892" rIns="121892" bIns="121892" anchor="ctr" anchorCtr="0">
            <a:noAutofit/>
          </a:bodyPr>
          <a:lstStyle/>
          <a:p>
            <a:endParaRPr/>
          </a:p>
        </p:txBody>
      </p:sp>
      <p:sp>
        <p:nvSpPr>
          <p:cNvPr id="126" name="Google Shape;126;p19"/>
          <p:cNvSpPr/>
          <p:nvPr/>
        </p:nvSpPr>
        <p:spPr>
          <a:xfrm>
            <a:off x="4603967" y="21368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892" tIns="121892" rIns="121892" bIns="121892" anchor="ctr" anchorCtr="0">
            <a:noAutofit/>
          </a:bodyPr>
          <a:lstStyle/>
          <a:p>
            <a:endParaRPr/>
          </a:p>
        </p:txBody>
      </p:sp>
      <p:sp>
        <p:nvSpPr>
          <p:cNvPr id="127" name="Google Shape;127;p19"/>
          <p:cNvSpPr/>
          <p:nvPr/>
        </p:nvSpPr>
        <p:spPr>
          <a:xfrm>
            <a:off x="6127967" y="22384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892" tIns="121892" rIns="121892" bIns="121892" anchor="ctr" anchorCtr="0">
            <a:noAutofit/>
          </a:bodyPr>
          <a:lstStyle/>
          <a:p>
            <a:endParaRPr/>
          </a:p>
        </p:txBody>
      </p:sp>
      <p:sp>
        <p:nvSpPr>
          <p:cNvPr id="128" name="Google Shape;128;p19"/>
          <p:cNvSpPr/>
          <p:nvPr/>
        </p:nvSpPr>
        <p:spPr>
          <a:xfrm>
            <a:off x="8972767" y="28480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892" tIns="121892" rIns="121892" bIns="121892" anchor="ctr" anchorCtr="0">
            <a:noAutofit/>
          </a:bodyPr>
          <a:lstStyle/>
          <a:p>
            <a:endParaRPr/>
          </a:p>
        </p:txBody>
      </p:sp>
      <p:sp>
        <p:nvSpPr>
          <p:cNvPr id="129" name="Google Shape;129;p19"/>
          <p:cNvSpPr/>
          <p:nvPr/>
        </p:nvSpPr>
        <p:spPr>
          <a:xfrm>
            <a:off x="6534367" y="34576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892" tIns="121892" rIns="121892" bIns="121892" anchor="ctr" anchorCtr="0">
            <a:noAutofit/>
          </a:bodyPr>
          <a:lstStyle/>
          <a:p>
            <a:endParaRPr/>
          </a:p>
        </p:txBody>
      </p:sp>
      <p:sp>
        <p:nvSpPr>
          <p:cNvPr id="130" name="Google Shape;130;p19"/>
          <p:cNvSpPr/>
          <p:nvPr/>
        </p:nvSpPr>
        <p:spPr>
          <a:xfrm>
            <a:off x="2609167" y="408351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892" tIns="121892" rIns="121892" bIns="121892" anchor="ctr" anchorCtr="0">
            <a:noAutofit/>
          </a:bodyPr>
          <a:lstStyle/>
          <a:p>
            <a:endParaRPr/>
          </a:p>
        </p:txBody>
      </p:sp>
      <p:sp>
        <p:nvSpPr>
          <p:cNvPr id="131" name="Google Shape;131;p19"/>
          <p:cNvSpPr/>
          <p:nvPr/>
        </p:nvSpPr>
        <p:spPr>
          <a:xfrm>
            <a:off x="2403567" y="473401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892" tIns="121892" rIns="121892" bIns="121892" anchor="ctr" anchorCtr="0">
            <a:noAutofit/>
          </a:bodyPr>
          <a:lstStyle/>
          <a:p>
            <a:endParaRPr/>
          </a:p>
        </p:txBody>
      </p:sp>
      <p:sp>
        <p:nvSpPr>
          <p:cNvPr id="132" name="Google Shape;132;p19"/>
          <p:cNvSpPr/>
          <p:nvPr/>
        </p:nvSpPr>
        <p:spPr>
          <a:xfrm>
            <a:off x="3689567" y="498166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892" tIns="121892" rIns="121892" bIns="121892" anchor="ctr" anchorCtr="0">
            <a:noAutofit/>
          </a:bodyPr>
          <a:lstStyle/>
          <a:p>
            <a:endParaRPr/>
          </a:p>
        </p:txBody>
      </p:sp>
      <p:sp>
        <p:nvSpPr>
          <p:cNvPr id="133" name="Google Shape;133;p19"/>
          <p:cNvSpPr/>
          <p:nvPr/>
        </p:nvSpPr>
        <p:spPr>
          <a:xfrm>
            <a:off x="4705567" y="518486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892" tIns="121892" rIns="121892" bIns="121892" anchor="ctr" anchorCtr="0">
            <a:noAutofit/>
          </a:bodyPr>
          <a:lstStyle/>
          <a:p>
            <a:endParaRPr/>
          </a:p>
        </p:txBody>
      </p:sp>
      <p:sp>
        <p:nvSpPr>
          <p:cNvPr id="134" name="Google Shape;134;p19"/>
          <p:cNvSpPr/>
          <p:nvPr/>
        </p:nvSpPr>
        <p:spPr>
          <a:xfrm>
            <a:off x="7143967" y="538806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892" tIns="121892" rIns="121892" bIns="121892" anchor="ctr" anchorCtr="0">
            <a:noAutofit/>
          </a:bodyPr>
          <a:lstStyle/>
          <a:p>
            <a:endParaRPr/>
          </a:p>
        </p:txBody>
      </p:sp>
      <p:sp>
        <p:nvSpPr>
          <p:cNvPr id="135" name="Google Shape;135;p19"/>
          <p:cNvSpPr/>
          <p:nvPr/>
        </p:nvSpPr>
        <p:spPr>
          <a:xfrm>
            <a:off x="9074367" y="538806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892" tIns="121892" rIns="121892" bIns="121892" anchor="ctr" anchorCtr="0">
            <a:noAutofit/>
          </a:bodyPr>
          <a:lstStyle/>
          <a:p>
            <a:endParaRPr/>
          </a:p>
        </p:txBody>
      </p:sp>
      <p:graphicFrame>
        <p:nvGraphicFramePr>
          <p:cNvPr id="136" name="Google Shape;136;p19"/>
          <p:cNvGraphicFramePr/>
          <p:nvPr/>
        </p:nvGraphicFramePr>
        <p:xfrm>
          <a:off x="8769568" y="1084933"/>
          <a:ext cx="3006866" cy="1259760"/>
        </p:xfrm>
        <a:graphic>
          <a:graphicData uri="http://schemas.openxmlformats.org/drawingml/2006/table">
            <a:tbl>
              <a:tblPr>
                <a:noFill/>
              </a:tblPr>
              <a:tblGrid>
                <a:gridCol w="1503433"/>
                <a:gridCol w="1503433"/>
              </a:tblGrid>
              <a:tr h="629880">
                <a:tc>
                  <a:txBody>
                    <a:bodyPr/>
                    <a:lstStyle/>
                    <a:p>
                      <a:pPr marL="0" lvl="0" indent="0" algn="l" rtl="0">
                        <a:spcBef>
                          <a:spcPts val="0"/>
                        </a:spcBef>
                        <a:spcAft>
                          <a:spcPts val="0"/>
                        </a:spcAft>
                        <a:buNone/>
                      </a:pPr>
                      <a:r>
                        <a:rPr lang="en" sz="1600" b="1" dirty="0">
                          <a:latin typeface="Josefin Sans"/>
                          <a:ea typeface="Josefin Sans"/>
                          <a:cs typeface="Josefin Sans"/>
                          <a:sym typeface="Josefin Sans"/>
                        </a:rPr>
                        <a:t>Grades 6-12</a:t>
                      </a:r>
                      <a:endParaRPr sz="1600" b="1" dirty="0">
                        <a:latin typeface="Josefin Sans"/>
                        <a:ea typeface="Josefin Sans"/>
                        <a:cs typeface="Josefin Sans"/>
                        <a:sym typeface="Josefin Sans"/>
                      </a:endParaRPr>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2500" dirty="0"/>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r>
              <a:tr h="629880">
                <a:tc>
                  <a:txBody>
                    <a:bodyPr/>
                    <a:lstStyle/>
                    <a:p>
                      <a:pPr marL="0" lvl="0" indent="0" algn="l" rtl="0">
                        <a:spcBef>
                          <a:spcPts val="0"/>
                        </a:spcBef>
                        <a:spcAft>
                          <a:spcPts val="0"/>
                        </a:spcAft>
                        <a:buNone/>
                      </a:pPr>
                      <a:r>
                        <a:rPr lang="en" sz="1600" b="1">
                          <a:latin typeface="Josefin Sans"/>
                          <a:ea typeface="Josefin Sans"/>
                          <a:cs typeface="Josefin Sans"/>
                          <a:sym typeface="Josefin Sans"/>
                        </a:rPr>
                        <a:t>Grades 9-12</a:t>
                      </a:r>
                      <a:endParaRPr sz="1600" b="1">
                        <a:latin typeface="Josefin Sans"/>
                        <a:ea typeface="Josefin Sans"/>
                        <a:cs typeface="Josefin Sans"/>
                        <a:sym typeface="Josefin Sans"/>
                      </a:endParaRPr>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D9D9D9"/>
                    </a:solidFill>
                  </a:tcPr>
                </a:tc>
                <a:tc>
                  <a:txBody>
                    <a:bodyPr/>
                    <a:lstStyle/>
                    <a:p>
                      <a:pPr marL="0" lvl="0" indent="0" algn="l" rtl="0">
                        <a:spcBef>
                          <a:spcPts val="0"/>
                        </a:spcBef>
                        <a:spcAft>
                          <a:spcPts val="0"/>
                        </a:spcAft>
                        <a:buNone/>
                      </a:pPr>
                      <a:endParaRPr sz="2500"/>
                    </a:p>
                  </a:txBody>
                  <a:tcPr marL="121900" marR="121900" marT="121900" marB="1219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r>
            </a:tbl>
          </a:graphicData>
        </a:graphic>
      </p:graphicFrame>
      <p:sp>
        <p:nvSpPr>
          <p:cNvPr id="137" name="Google Shape;137;p19"/>
          <p:cNvSpPr/>
          <p:nvPr/>
        </p:nvSpPr>
        <p:spPr>
          <a:xfrm>
            <a:off x="10903167" y="1222467"/>
            <a:ext cx="237600" cy="237600"/>
          </a:xfrm>
          <a:prstGeom prst="ellipse">
            <a:avLst/>
          </a:prstGeom>
          <a:solidFill>
            <a:srgbClr val="31CCE6"/>
          </a:solidFill>
          <a:ln w="9525" cap="flat" cmpd="sng">
            <a:solidFill>
              <a:srgbClr val="31CCE6"/>
            </a:solidFill>
            <a:prstDash val="solid"/>
            <a:round/>
            <a:headEnd type="none" w="sm" len="sm"/>
            <a:tailEnd type="none" w="sm" len="sm"/>
          </a:ln>
        </p:spPr>
        <p:txBody>
          <a:bodyPr spcFirstLastPara="1" wrap="square" lIns="121892" tIns="121892" rIns="121892" bIns="121892" anchor="ctr" anchorCtr="0">
            <a:noAutofit/>
          </a:bodyPr>
          <a:lstStyle/>
          <a:p>
            <a:endParaRPr/>
          </a:p>
        </p:txBody>
      </p:sp>
      <p:sp>
        <p:nvSpPr>
          <p:cNvPr id="138" name="Google Shape;138;p19"/>
          <p:cNvSpPr/>
          <p:nvPr/>
        </p:nvSpPr>
        <p:spPr>
          <a:xfrm>
            <a:off x="10903167" y="1730467"/>
            <a:ext cx="237600" cy="23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21892" tIns="121892" rIns="121892" bIns="121892" anchor="ctr" anchorCtr="0">
            <a:noAutofit/>
          </a:bodyPr>
          <a:lstStyle/>
          <a:p>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1422" y="577215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104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CTE Reporting for the State</a:t>
            </a:r>
            <a:endParaRPr lang="en-US" dirty="0">
              <a:solidFill>
                <a:srgbClr val="0070C0"/>
              </a:solidFill>
            </a:endParaRPr>
          </a:p>
        </p:txBody>
      </p:sp>
      <p:sp>
        <p:nvSpPr>
          <p:cNvPr id="3" name="Text Placeholder 2"/>
          <p:cNvSpPr>
            <a:spLocks noGrp="1"/>
          </p:cNvSpPr>
          <p:nvPr>
            <p:ph type="body" idx="1"/>
          </p:nvPr>
        </p:nvSpPr>
        <p:spPr>
          <a:xfrm>
            <a:off x="457200" y="2743200"/>
            <a:ext cx="11506200" cy="1851533"/>
          </a:xfrm>
        </p:spPr>
        <p:txBody>
          <a:bodyPr/>
          <a:lstStyle/>
          <a:p>
            <a:pPr marL="685800" indent="-457200"/>
            <a:r>
              <a:rPr lang="en-US" sz="3600" dirty="0" smtClean="0">
                <a:latin typeface="+mn-lt"/>
              </a:rPr>
              <a:t>•   # </a:t>
            </a:r>
            <a:r>
              <a:rPr lang="en-US" sz="3600" dirty="0">
                <a:latin typeface="+mn-lt"/>
              </a:rPr>
              <a:t>of students by WBL Experience (and by </a:t>
            </a:r>
            <a:r>
              <a:rPr lang="en-US" sz="3600" dirty="0" smtClean="0">
                <a:latin typeface="+mn-lt"/>
              </a:rPr>
              <a:t>Employer)</a:t>
            </a:r>
            <a:endParaRPr lang="en-US" sz="3600" dirty="0">
              <a:latin typeface="+mn-lt"/>
            </a:endParaRPr>
          </a:p>
          <a:p>
            <a:pPr marL="685800" indent="-457200"/>
            <a:r>
              <a:rPr lang="en-US" sz="3600" dirty="0" smtClean="0">
                <a:latin typeface="+mn-lt"/>
              </a:rPr>
              <a:t>•   # </a:t>
            </a:r>
            <a:r>
              <a:rPr lang="en-US" sz="3600" dirty="0">
                <a:latin typeface="+mn-lt"/>
              </a:rPr>
              <a:t>of business partners by </a:t>
            </a:r>
            <a:r>
              <a:rPr lang="en-US" sz="3600" dirty="0" smtClean="0">
                <a:latin typeface="+mn-lt"/>
              </a:rPr>
              <a:t>cluster </a:t>
            </a:r>
            <a:endParaRPr lang="en-US" sz="3600" dirty="0">
              <a:latin typeface="+mn-lt"/>
            </a:endParaRPr>
          </a:p>
          <a:p>
            <a:pPr marL="685800" indent="-457200"/>
            <a:r>
              <a:rPr lang="en-US" sz="3600" dirty="0" smtClean="0">
                <a:latin typeface="+mn-lt"/>
              </a:rPr>
              <a:t>•   # </a:t>
            </a:r>
            <a:r>
              <a:rPr lang="en-US" sz="3600" dirty="0">
                <a:latin typeface="+mn-lt"/>
              </a:rPr>
              <a:t>of business partners by WBL Experience</a:t>
            </a:r>
          </a:p>
          <a:p>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600" y="577215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25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965687" cy="718659"/>
          </a:xfrm>
        </p:spPr>
        <p:txBody>
          <a:bodyPr/>
          <a:lstStyle/>
          <a:p>
            <a:r>
              <a:rPr lang="en-US" dirty="0" smtClean="0">
                <a:solidFill>
                  <a:srgbClr val="0070C0"/>
                </a:solidFill>
              </a:rPr>
              <a:t>Communication Process</a:t>
            </a:r>
            <a:endParaRPr lang="en-US" dirty="0">
              <a:solidFill>
                <a:srgbClr val="0070C0"/>
              </a:solidFill>
            </a:endParaRPr>
          </a:p>
        </p:txBody>
      </p:sp>
      <p:sp>
        <p:nvSpPr>
          <p:cNvPr id="3" name="Text Placeholder 2"/>
          <p:cNvSpPr>
            <a:spLocks noGrp="1"/>
          </p:cNvSpPr>
          <p:nvPr>
            <p:ph type="body" idx="1"/>
          </p:nvPr>
        </p:nvSpPr>
        <p:spPr>
          <a:xfrm>
            <a:off x="304800" y="2590800"/>
            <a:ext cx="11734800" cy="3581400"/>
          </a:xfrm>
        </p:spPr>
        <p:txBody>
          <a:bodyPr/>
          <a:lstStyle/>
          <a:p>
            <a:r>
              <a:rPr lang="en-US" dirty="0" smtClean="0">
                <a:latin typeface="Arial" pitchFamily="34" charset="0"/>
                <a:cs typeface="Arial" pitchFamily="34" charset="0"/>
              </a:rPr>
              <a:t>   </a:t>
            </a:r>
            <a:r>
              <a:rPr lang="en-US" sz="3400" b="1" dirty="0" smtClean="0">
                <a:solidFill>
                  <a:srgbClr val="00B0F0"/>
                </a:solidFill>
                <a:latin typeface="Arial" pitchFamily="34" charset="0"/>
                <a:cs typeface="Arial" pitchFamily="34" charset="0"/>
              </a:rPr>
              <a:t>Central Office CTE &amp; Workforce Development  Office</a:t>
            </a:r>
          </a:p>
          <a:p>
            <a:endParaRPr lang="en-US" b="1" dirty="0" smtClean="0">
              <a:solidFill>
                <a:srgbClr val="00B0F0"/>
              </a:solidFill>
              <a:latin typeface="Arial" pitchFamily="34" charset="0"/>
              <a:cs typeface="Arial" pitchFamily="34" charset="0"/>
            </a:endParaRPr>
          </a:p>
          <a:p>
            <a:r>
              <a:rPr lang="en-US" dirty="0">
                <a:latin typeface="Arial" pitchFamily="34" charset="0"/>
                <a:cs typeface="Arial" pitchFamily="34" charset="0"/>
              </a:rPr>
              <a:t>	</a:t>
            </a:r>
            <a:r>
              <a:rPr lang="en-US" dirty="0" smtClean="0">
                <a:latin typeface="Arial" pitchFamily="34" charset="0"/>
                <a:cs typeface="Arial" pitchFamily="34" charset="0"/>
              </a:rPr>
              <a:t>		</a:t>
            </a:r>
            <a:endParaRPr lang="en-US" dirty="0">
              <a:latin typeface="Arial" pitchFamily="34" charset="0"/>
              <a:cs typeface="Arial" pitchFamily="34" charset="0"/>
            </a:endParaRPr>
          </a:p>
          <a:p>
            <a:r>
              <a:rPr lang="en-US" b="1" dirty="0" smtClean="0">
                <a:solidFill>
                  <a:srgbClr val="FF0000"/>
                </a:solidFill>
                <a:latin typeface="Arial" pitchFamily="34" charset="0"/>
                <a:cs typeface="Arial" pitchFamily="34" charset="0"/>
              </a:rPr>
              <a:t>School Counseling</a:t>
            </a:r>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Center</a:t>
            </a:r>
            <a:r>
              <a:rPr lang="en-US" dirty="0" smtClean="0">
                <a:latin typeface="Arial" pitchFamily="34" charset="0"/>
                <a:cs typeface="Arial" pitchFamily="34" charset="0"/>
              </a:rPr>
              <a:t>	       </a:t>
            </a:r>
            <a:r>
              <a:rPr lang="en-US" b="1" dirty="0" smtClean="0">
                <a:solidFill>
                  <a:srgbClr val="0070C0"/>
                </a:solidFill>
                <a:latin typeface="Arial" pitchFamily="34" charset="0"/>
                <a:cs typeface="Arial" pitchFamily="34" charset="0"/>
              </a:rPr>
              <a:t>School College &amp; Career Center</a:t>
            </a:r>
          </a:p>
          <a:p>
            <a:endParaRPr lang="en-US" b="1" dirty="0">
              <a:solidFill>
                <a:srgbClr val="0070C0"/>
              </a:solidFill>
              <a:latin typeface="Arial" pitchFamily="34" charset="0"/>
              <a:cs typeface="Arial" pitchFamily="34" charset="0"/>
            </a:endParaRPr>
          </a:p>
          <a:p>
            <a:r>
              <a:rPr lang="en-US" b="1" dirty="0" smtClean="0">
                <a:solidFill>
                  <a:srgbClr val="0070C0"/>
                </a:solidFill>
                <a:latin typeface="Arial" pitchFamily="34" charset="0"/>
                <a:cs typeface="Arial" pitchFamily="34" charset="0"/>
              </a:rPr>
              <a:t>                        </a:t>
            </a:r>
          </a:p>
          <a:p>
            <a:r>
              <a:rPr lang="en-US" b="1" dirty="0">
                <a:solidFill>
                  <a:srgbClr val="0070C0"/>
                </a:solidFill>
                <a:latin typeface="Arial" pitchFamily="34" charset="0"/>
                <a:cs typeface="Arial" pitchFamily="34" charset="0"/>
              </a:rPr>
              <a:t>	</a:t>
            </a:r>
            <a:r>
              <a:rPr lang="en-US" b="1" dirty="0" smtClean="0">
                <a:solidFill>
                  <a:srgbClr val="0070C0"/>
                </a:solidFill>
                <a:latin typeface="Arial" pitchFamily="34" charset="0"/>
                <a:cs typeface="Arial" pitchFamily="34" charset="0"/>
              </a:rPr>
              <a:t>			</a:t>
            </a:r>
            <a:r>
              <a:rPr lang="en-US" sz="3000" b="1" dirty="0" smtClean="0">
                <a:solidFill>
                  <a:srgbClr val="0070C0"/>
                </a:solidFill>
                <a:latin typeface="Arial" pitchFamily="34" charset="0"/>
                <a:cs typeface="Arial" pitchFamily="34" charset="0"/>
              </a:rPr>
              <a:t> </a:t>
            </a:r>
            <a:r>
              <a:rPr lang="en-US" sz="3000" b="1" dirty="0" smtClean="0">
                <a:solidFill>
                  <a:srgbClr val="00B050"/>
                </a:solidFill>
                <a:latin typeface="Arial" pitchFamily="34" charset="0"/>
                <a:cs typeface="Arial" pitchFamily="34" charset="0"/>
              </a:rPr>
              <a:t>Parents, Teachers, &amp; Students</a:t>
            </a:r>
            <a:endParaRPr lang="en-US" sz="3000" b="1" dirty="0">
              <a:solidFill>
                <a:srgbClr val="00B050"/>
              </a:solidFill>
              <a:latin typeface="Arial" pitchFamily="34" charset="0"/>
              <a:cs typeface="Arial" pitchFamily="34" charset="0"/>
            </a:endParaRPr>
          </a:p>
        </p:txBody>
      </p:sp>
      <p:cxnSp>
        <p:nvCxnSpPr>
          <p:cNvPr id="5" name="Straight Arrow Connector 4"/>
          <p:cNvCxnSpPr/>
          <p:nvPr/>
        </p:nvCxnSpPr>
        <p:spPr>
          <a:xfrm>
            <a:off x="6172200" y="3352800"/>
            <a:ext cx="1981200" cy="7620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429000" y="3352800"/>
            <a:ext cx="1752600" cy="762000"/>
          </a:xfrm>
          <a:prstGeom prst="straightConnector1">
            <a:avLst/>
          </a:prstGeom>
          <a:ln w="476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67400" y="4776787"/>
            <a:ext cx="0" cy="9906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8418" y="5767387"/>
            <a:ext cx="1871663"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62000" y="2667000"/>
            <a:ext cx="11049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1000" y="4114800"/>
            <a:ext cx="5181600" cy="800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72200" y="4114800"/>
            <a:ext cx="5907882"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11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11356927" cy="1386995"/>
          </a:xfrm>
        </p:spPr>
        <p:txBody>
          <a:bodyPr/>
          <a:lstStyle/>
          <a:p>
            <a:r>
              <a:rPr lang="en-US" dirty="0" smtClean="0">
                <a:solidFill>
                  <a:srgbClr val="0070C0"/>
                </a:solidFill>
              </a:rPr>
              <a:t>Process for Communicating Work-Based Learning Opportunities with ACPS</a:t>
            </a:r>
            <a:endParaRPr lang="en-US" dirty="0">
              <a:solidFill>
                <a:srgbClr val="0070C0"/>
              </a:solidFill>
            </a:endParaRPr>
          </a:p>
        </p:txBody>
      </p:sp>
      <p:sp>
        <p:nvSpPr>
          <p:cNvPr id="3" name="Text Placeholder 2"/>
          <p:cNvSpPr>
            <a:spLocks noGrp="1"/>
          </p:cNvSpPr>
          <p:nvPr>
            <p:ph type="body" idx="1"/>
          </p:nvPr>
        </p:nvSpPr>
        <p:spPr>
          <a:xfrm>
            <a:off x="152400" y="2057400"/>
            <a:ext cx="11811000" cy="1851533"/>
          </a:xfrm>
        </p:spPr>
        <p:txBody>
          <a:bodyPr/>
          <a:lstStyle/>
          <a:p>
            <a:pPr marL="742945" indent="-514350">
              <a:buAutoNum type="arabicPeriod"/>
            </a:pPr>
            <a:r>
              <a:rPr lang="en-US" sz="3200" dirty="0" smtClean="0">
                <a:latin typeface="+mn-lt"/>
              </a:rPr>
              <a:t>Send information about the WBL opportunity to the </a:t>
            </a:r>
          </a:p>
          <a:p>
            <a:pPr marL="800100" indent="-573088"/>
            <a:r>
              <a:rPr lang="en-US" sz="3200" dirty="0" smtClean="0">
                <a:latin typeface="+mn-lt"/>
              </a:rPr>
              <a:t>	CTE &amp; Workforce Development (CTE &amp; </a:t>
            </a:r>
            <a:r>
              <a:rPr lang="en-US" sz="3200" dirty="0" err="1" smtClean="0">
                <a:latin typeface="+mn-lt"/>
              </a:rPr>
              <a:t>WfD</a:t>
            </a:r>
            <a:r>
              <a:rPr lang="en-US" sz="3200" dirty="0" smtClean="0">
                <a:latin typeface="+mn-lt"/>
              </a:rPr>
              <a:t>) Office  </a:t>
            </a:r>
            <a:r>
              <a:rPr lang="en-US" sz="3200" dirty="0" smtClean="0">
                <a:latin typeface="+mn-lt"/>
                <a:hlinkClick r:id="rId2"/>
              </a:rPr>
              <a:t>tricia.jacobs@acps.k12.va.us</a:t>
            </a:r>
            <a:r>
              <a:rPr lang="en-US" sz="3200" dirty="0" smtClean="0">
                <a:latin typeface="+mn-lt"/>
              </a:rPr>
              <a:t> and </a:t>
            </a:r>
            <a:r>
              <a:rPr lang="en-US" sz="3200" dirty="0" smtClean="0">
                <a:latin typeface="+mn-lt"/>
                <a:hlinkClick r:id="rId3"/>
              </a:rPr>
              <a:t>sarah.black@acps.k12.va.us</a:t>
            </a:r>
            <a:endParaRPr lang="en-US" sz="3200" dirty="0" smtClean="0">
              <a:latin typeface="+mn-lt"/>
            </a:endParaRPr>
          </a:p>
          <a:p>
            <a:pPr marL="742950" indent="-515938"/>
            <a:r>
              <a:rPr lang="en-US" dirty="0" smtClean="0">
                <a:latin typeface="+mn-lt"/>
              </a:rPr>
              <a:t>2. CTE &amp; </a:t>
            </a:r>
            <a:r>
              <a:rPr lang="en-US" dirty="0" err="1" smtClean="0">
                <a:latin typeface="+mn-lt"/>
              </a:rPr>
              <a:t>WfD</a:t>
            </a:r>
            <a:r>
              <a:rPr lang="en-US" dirty="0" smtClean="0">
                <a:latin typeface="+mn-lt"/>
              </a:rPr>
              <a:t> Office will send an email confirming receipt of the information. </a:t>
            </a:r>
          </a:p>
          <a:p>
            <a:pPr marL="742950" indent="-515938"/>
            <a:r>
              <a:rPr lang="en-US" dirty="0" smtClean="0">
                <a:latin typeface="+mn-lt"/>
              </a:rPr>
              <a:t>3.  An invite will be sent for a </a:t>
            </a:r>
            <a:r>
              <a:rPr lang="en-US" dirty="0">
                <a:latin typeface="+mn-lt"/>
              </a:rPr>
              <a:t>brief virtual </a:t>
            </a:r>
            <a:r>
              <a:rPr lang="en-US" dirty="0" smtClean="0">
                <a:latin typeface="+mn-lt"/>
              </a:rPr>
              <a:t>meeting and a brief </a:t>
            </a:r>
            <a:r>
              <a:rPr lang="en-US" dirty="0">
                <a:latin typeface="+mn-lt"/>
              </a:rPr>
              <a:t>business partner interest </a:t>
            </a:r>
            <a:r>
              <a:rPr lang="en-US" dirty="0" smtClean="0">
                <a:latin typeface="+mn-lt"/>
              </a:rPr>
              <a:t>form will be sent.</a:t>
            </a:r>
            <a:r>
              <a:rPr lang="en-US" dirty="0">
                <a:latin typeface="+mn-lt"/>
              </a:rPr>
              <a:t> </a:t>
            </a:r>
            <a:endParaRPr lang="en-US" dirty="0" smtClean="0">
              <a:latin typeface="+mn-lt"/>
            </a:endParaRPr>
          </a:p>
          <a:p>
            <a:pPr marL="742950" indent="-515938"/>
            <a:r>
              <a:rPr lang="en-US" dirty="0" smtClean="0">
                <a:latin typeface="+mn-lt"/>
              </a:rPr>
              <a:t>4.  Potential </a:t>
            </a:r>
            <a:r>
              <a:rPr lang="en-US" dirty="0">
                <a:latin typeface="+mn-lt"/>
              </a:rPr>
              <a:t>partner completes the interest form. </a:t>
            </a:r>
          </a:p>
          <a:p>
            <a:r>
              <a:rPr lang="en-US" dirty="0">
                <a:latin typeface="+mn-lt"/>
              </a:rPr>
              <a:t/>
            </a:r>
            <a:br>
              <a:rPr lang="en-US" dirty="0">
                <a:latin typeface="+mn-lt"/>
              </a:rPr>
            </a:br>
            <a:endParaRPr lang="en-US" b="1" dirty="0">
              <a:latin typeface="+mn-lt"/>
            </a:endParaRPr>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5243" y="577215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11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965687" cy="718659"/>
          </a:xfrm>
        </p:spPr>
        <p:txBody>
          <a:bodyPr/>
          <a:lstStyle/>
          <a:p>
            <a:r>
              <a:rPr lang="en-US" dirty="0" smtClean="0">
                <a:solidFill>
                  <a:srgbClr val="0070C0"/>
                </a:solidFill>
              </a:rPr>
              <a:t>Process (continued)</a:t>
            </a:r>
            <a:endParaRPr lang="en-US" dirty="0">
              <a:solidFill>
                <a:srgbClr val="0070C0"/>
              </a:solidFill>
            </a:endParaRPr>
          </a:p>
        </p:txBody>
      </p:sp>
      <p:sp>
        <p:nvSpPr>
          <p:cNvPr id="3" name="Text Placeholder 2"/>
          <p:cNvSpPr>
            <a:spLocks noGrp="1"/>
          </p:cNvSpPr>
          <p:nvPr>
            <p:ph type="body" idx="1"/>
          </p:nvPr>
        </p:nvSpPr>
        <p:spPr>
          <a:xfrm>
            <a:off x="457200" y="1143000"/>
            <a:ext cx="11201400" cy="1851533"/>
          </a:xfrm>
        </p:spPr>
        <p:txBody>
          <a:bodyPr/>
          <a:lstStyle/>
          <a:p>
            <a:endParaRPr lang="en-US" dirty="0"/>
          </a:p>
          <a:p>
            <a:pPr marL="857250" indent="-628650"/>
            <a:r>
              <a:rPr lang="en-US" sz="3200" dirty="0" smtClean="0">
                <a:latin typeface="+mn-lt"/>
              </a:rPr>
              <a:t>5.   An email will be sent to the contact person </a:t>
            </a:r>
            <a:r>
              <a:rPr lang="en-US" sz="3200" dirty="0">
                <a:latin typeface="+mn-lt"/>
              </a:rPr>
              <a:t>to schedule </a:t>
            </a:r>
            <a:r>
              <a:rPr lang="en-US" sz="3200" dirty="0" smtClean="0">
                <a:latin typeface="+mn-lt"/>
              </a:rPr>
              <a:t>a  site </a:t>
            </a:r>
            <a:r>
              <a:rPr lang="en-US" sz="3200" dirty="0">
                <a:latin typeface="+mn-lt"/>
              </a:rPr>
              <a:t>visit.  </a:t>
            </a:r>
          </a:p>
          <a:p>
            <a:pPr marL="857250" indent="-628650"/>
            <a:r>
              <a:rPr lang="en-US" sz="3200" dirty="0" smtClean="0">
                <a:latin typeface="+mn-lt"/>
              </a:rPr>
              <a:t>6</a:t>
            </a:r>
            <a:r>
              <a:rPr lang="en-US" sz="3200" smtClean="0">
                <a:latin typeface="+mn-lt"/>
              </a:rPr>
              <a:t>.   An </a:t>
            </a:r>
            <a:r>
              <a:rPr lang="en-US" sz="3200" dirty="0" smtClean="0">
                <a:latin typeface="+mn-lt"/>
              </a:rPr>
              <a:t>online </a:t>
            </a:r>
            <a:r>
              <a:rPr lang="en-US" sz="3200" dirty="0">
                <a:latin typeface="+mn-lt"/>
              </a:rPr>
              <a:t>background check </a:t>
            </a:r>
            <a:r>
              <a:rPr lang="en-US" sz="3200" dirty="0" smtClean="0">
                <a:latin typeface="+mn-lt"/>
              </a:rPr>
              <a:t>will be conducted.</a:t>
            </a:r>
          </a:p>
          <a:p>
            <a:pPr marL="857250" indent="-628650"/>
            <a:r>
              <a:rPr lang="en-US" sz="3200" dirty="0" smtClean="0">
                <a:latin typeface="+mn-lt"/>
              </a:rPr>
              <a:t>7.   Site visit.</a:t>
            </a:r>
            <a:r>
              <a:rPr lang="en-US" sz="3200" dirty="0">
                <a:latin typeface="+mn-lt"/>
              </a:rPr>
              <a:t>  </a:t>
            </a:r>
          </a:p>
          <a:p>
            <a:pPr marL="857250" indent="-628650"/>
            <a:r>
              <a:rPr lang="en-US" sz="3200" dirty="0" smtClean="0">
                <a:latin typeface="+mn-lt"/>
              </a:rPr>
              <a:t>8.   A Partnership </a:t>
            </a:r>
            <a:r>
              <a:rPr lang="en-US" sz="3200" dirty="0">
                <a:latin typeface="+mn-lt"/>
              </a:rPr>
              <a:t>Agreement for </a:t>
            </a:r>
            <a:r>
              <a:rPr lang="en-US" sz="3200" dirty="0" smtClean="0">
                <a:latin typeface="+mn-lt"/>
              </a:rPr>
              <a:t>signature .</a:t>
            </a:r>
            <a:r>
              <a:rPr lang="en-US" sz="3200" dirty="0">
                <a:latin typeface="+mn-lt"/>
              </a:rPr>
              <a:t>  </a:t>
            </a:r>
          </a:p>
          <a:p>
            <a:pPr marL="857250" indent="-628650"/>
            <a:r>
              <a:rPr lang="en-US" sz="3200" dirty="0" smtClean="0">
                <a:latin typeface="+mn-lt"/>
              </a:rPr>
              <a:t>9.   Send </a:t>
            </a:r>
            <a:r>
              <a:rPr lang="en-US" sz="3200" dirty="0">
                <a:latin typeface="+mn-lt"/>
              </a:rPr>
              <a:t>welcome email to new partner. </a:t>
            </a:r>
            <a:endParaRPr lang="en-US" sz="3200" dirty="0" smtClean="0">
              <a:latin typeface="+mn-lt"/>
            </a:endParaRPr>
          </a:p>
          <a:p>
            <a:pPr marL="857250" indent="-628650"/>
            <a:r>
              <a:rPr lang="en-US" sz="3200" dirty="0" smtClean="0">
                <a:latin typeface="+mn-lt"/>
              </a:rPr>
              <a:t>10. WBL Specialist will assist in creating the Student Training Agreement and Plan</a:t>
            </a:r>
            <a:endParaRPr lang="en-US" sz="3200" dirty="0">
              <a:latin typeface="+mn-lt"/>
            </a:endParaRPr>
          </a:p>
          <a:p>
            <a:r>
              <a:rPr lang="en-US" dirty="0" smtClean="0"/>
              <a:t> </a:t>
            </a:r>
            <a:endParaRPr lang="en-US" dirty="0"/>
          </a:p>
          <a:p>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2393" y="5772150"/>
            <a:ext cx="1871663"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84924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2479</TotalTime>
  <Words>4719</Words>
  <Application>Microsoft Office PowerPoint</Application>
  <PresentationFormat>Custom</PresentationFormat>
  <Paragraphs>552</Paragraphs>
  <Slides>30</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Arial</vt:lpstr>
      <vt:lpstr>Times New Roman</vt:lpstr>
      <vt:lpstr>Wingdings</vt:lpstr>
      <vt:lpstr>Roboto</vt:lpstr>
      <vt:lpstr>Calibri</vt:lpstr>
      <vt:lpstr>Josefin Sans</vt:lpstr>
      <vt:lpstr>Myriad Pro</vt:lpstr>
      <vt:lpstr>Open Sans</vt:lpstr>
      <vt:lpstr>Office Theme</vt:lpstr>
      <vt:lpstr>1_Office Theme</vt:lpstr>
      <vt:lpstr>2_Office Theme</vt:lpstr>
      <vt:lpstr>CTE &amp;  Workforce Development  Wednesday, May  2, 2023\\</vt:lpstr>
      <vt:lpstr>Profile of a  Virginia Graduate</vt:lpstr>
      <vt:lpstr>What is High-Quality Work-Based Learning?</vt:lpstr>
      <vt:lpstr>Work-Based Learning Experiences </vt:lpstr>
      <vt:lpstr>High-Quality WBL Experiences</vt:lpstr>
      <vt:lpstr>CTE Reporting for the State</vt:lpstr>
      <vt:lpstr>Communication Process</vt:lpstr>
      <vt:lpstr>Process for Communicating Work-Based Learning Opportunities with ACPS</vt:lpstr>
      <vt:lpstr>Process (continued)</vt:lpstr>
      <vt:lpstr>Student Benefits</vt:lpstr>
      <vt:lpstr>Business Partner Benefits</vt:lpstr>
      <vt:lpstr>Job Shadowing</vt:lpstr>
      <vt:lpstr>Externship</vt:lpstr>
      <vt:lpstr>Service Learning</vt:lpstr>
      <vt:lpstr>Service Learning vs. Community Service</vt:lpstr>
      <vt:lpstr>Mentorship</vt:lpstr>
      <vt:lpstr>School-Based Enterprise</vt:lpstr>
      <vt:lpstr>Entrepreneurship</vt:lpstr>
      <vt:lpstr>Internship</vt:lpstr>
      <vt:lpstr>Cooperative Education</vt:lpstr>
      <vt:lpstr>Youth Registered Apprenticeship (YRA)</vt:lpstr>
      <vt:lpstr>Registered Apprenticeship (RA)</vt:lpstr>
      <vt:lpstr>Clinical Experience</vt:lpstr>
      <vt:lpstr>Foundational Supervised Agricultural Experience (SAE) </vt:lpstr>
      <vt:lpstr>Workplace Readiness Skills (WRS)</vt:lpstr>
      <vt:lpstr>Training Agreement</vt:lpstr>
      <vt:lpstr>Training Plan</vt:lpstr>
      <vt:lpstr>Federal and State Labor Regulations</vt:lpstr>
      <vt:lpstr>CTE Career Guide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2020-2025 Strategic Plan: Equity for All</dc:title>
  <dc:creator>Nickolena Sidler</dc:creator>
  <cp:lastModifiedBy>Windows User</cp:lastModifiedBy>
  <cp:revision>91</cp:revision>
  <cp:lastPrinted>2022-02-08T05:36:10Z</cp:lastPrinted>
  <dcterms:created xsi:type="dcterms:W3CDTF">2021-09-08T00:18:28Z</dcterms:created>
  <dcterms:modified xsi:type="dcterms:W3CDTF">2023-05-02T16:53:37Z</dcterms:modified>
</cp:coreProperties>
</file>